
<file path=[Content_Types].xml><?xml version="1.0" encoding="utf-8"?>
<Types xmlns="http://schemas.openxmlformats.org/package/2006/content-types">
  <Default Extension="xml" ContentType="application/xml"/>
  <Default Extension="jpeg" ContentType="image/jpeg"/>
  <Default Extension="mov" ContentType="video/quicktime"/>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3"/>
  </p:notesMasterIdLst>
  <p:sldIdLst>
    <p:sldId id="339" r:id="rId2"/>
    <p:sldId id="353" r:id="rId3"/>
    <p:sldId id="258" r:id="rId4"/>
    <p:sldId id="260" r:id="rId5"/>
    <p:sldId id="261" r:id="rId6"/>
    <p:sldId id="262" r:id="rId7"/>
    <p:sldId id="263" r:id="rId8"/>
    <p:sldId id="264" r:id="rId9"/>
    <p:sldId id="265" r:id="rId10"/>
    <p:sldId id="266" r:id="rId11"/>
    <p:sldId id="267" r:id="rId12"/>
    <p:sldId id="268" r:id="rId13"/>
    <p:sldId id="269" r:id="rId14"/>
    <p:sldId id="270" r:id="rId15"/>
    <p:sldId id="273" r:id="rId16"/>
    <p:sldId id="274" r:id="rId17"/>
    <p:sldId id="275" r:id="rId18"/>
    <p:sldId id="276" r:id="rId19"/>
    <p:sldId id="285" r:id="rId20"/>
    <p:sldId id="286" r:id="rId21"/>
    <p:sldId id="342" r:id="rId22"/>
    <p:sldId id="287" r:id="rId23"/>
    <p:sldId id="288" r:id="rId24"/>
    <p:sldId id="289" r:id="rId25"/>
    <p:sldId id="290" r:id="rId26"/>
    <p:sldId id="291" r:id="rId27"/>
    <p:sldId id="292" r:id="rId28"/>
    <p:sldId id="293" r:id="rId29"/>
    <p:sldId id="294" r:id="rId30"/>
    <p:sldId id="295" r:id="rId31"/>
    <p:sldId id="296" r:id="rId32"/>
    <p:sldId id="297" r:id="rId33"/>
    <p:sldId id="298" r:id="rId34"/>
    <p:sldId id="299" r:id="rId35"/>
    <p:sldId id="300" r:id="rId36"/>
    <p:sldId id="301" r:id="rId37"/>
    <p:sldId id="302" r:id="rId38"/>
    <p:sldId id="303" r:id="rId39"/>
    <p:sldId id="304" r:id="rId40"/>
    <p:sldId id="305" r:id="rId41"/>
    <p:sldId id="306" r:id="rId42"/>
    <p:sldId id="307" r:id="rId43"/>
    <p:sldId id="308" r:id="rId44"/>
    <p:sldId id="309" r:id="rId45"/>
    <p:sldId id="310" r:id="rId46"/>
    <p:sldId id="311" r:id="rId47"/>
    <p:sldId id="312" r:id="rId48"/>
    <p:sldId id="313" r:id="rId49"/>
    <p:sldId id="314" r:id="rId50"/>
    <p:sldId id="315" r:id="rId51"/>
    <p:sldId id="316" r:id="rId52"/>
    <p:sldId id="317" r:id="rId53"/>
    <p:sldId id="318" r:id="rId54"/>
    <p:sldId id="319" r:id="rId55"/>
    <p:sldId id="320" r:id="rId56"/>
    <p:sldId id="321" r:id="rId57"/>
    <p:sldId id="322" r:id="rId58"/>
    <p:sldId id="323" r:id="rId59"/>
    <p:sldId id="324" r:id="rId60"/>
    <p:sldId id="325" r:id="rId61"/>
    <p:sldId id="326" r:id="rId62"/>
    <p:sldId id="327" r:id="rId63"/>
    <p:sldId id="328" r:id="rId64"/>
    <p:sldId id="329" r:id="rId65"/>
    <p:sldId id="330" r:id="rId66"/>
    <p:sldId id="283" r:id="rId67"/>
    <p:sldId id="332" r:id="rId68"/>
    <p:sldId id="333" r:id="rId69"/>
    <p:sldId id="334" r:id="rId70"/>
    <p:sldId id="335" r:id="rId71"/>
    <p:sldId id="336" r:id="rId72"/>
    <p:sldId id="337" r:id="rId73"/>
    <p:sldId id="257" r:id="rId74"/>
    <p:sldId id="277" r:id="rId75"/>
    <p:sldId id="278" r:id="rId76"/>
    <p:sldId id="279" r:id="rId77"/>
    <p:sldId id="281" r:id="rId78"/>
    <p:sldId id="282" r:id="rId79"/>
    <p:sldId id="354" r:id="rId80"/>
    <p:sldId id="346" r:id="rId81"/>
    <p:sldId id="348" r:id="rId8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885"/>
    <p:restoredTop sz="69699"/>
  </p:normalViewPr>
  <p:slideViewPr>
    <p:cSldViewPr snapToGrid="0" snapToObjects="1">
      <p:cViewPr varScale="1">
        <p:scale>
          <a:sx n="82" d="100"/>
          <a:sy n="82" d="100"/>
        </p:scale>
        <p:origin x="2080"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notesMaster" Target="notesMasters/notesMaster1.xml"/><Relationship Id="rId84" Type="http://schemas.openxmlformats.org/officeDocument/2006/relationships/presProps" Target="presProps.xml"/><Relationship Id="rId85" Type="http://schemas.openxmlformats.org/officeDocument/2006/relationships/viewProps" Target="viewProps.xml"/><Relationship Id="rId86" Type="http://schemas.openxmlformats.org/officeDocument/2006/relationships/theme" Target="theme/theme1.xml"/><Relationship Id="rId8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902996F-BF15-CF41-94F0-56D6DC5282EE}" type="datetimeFigureOut">
              <a:rPr lang="en-US" smtClean="0"/>
              <a:t>12/8/16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0B6DA36-9A12-4D42-86DA-02E80CD94648}" type="slidenum">
              <a:rPr lang="en-US" smtClean="0"/>
              <a:t>‹#›</a:t>
            </a:fld>
            <a:endParaRPr lang="en-US"/>
          </a:p>
        </p:txBody>
      </p:sp>
    </p:spTree>
    <p:extLst>
      <p:ext uri="{BB962C8B-B14F-4D97-AF65-F5344CB8AC3E}">
        <p14:creationId xmlns:p14="http://schemas.microsoft.com/office/powerpoint/2010/main" val="1123721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 Id="rId3" Type="http://schemas.openxmlformats.org/officeDocument/2006/relationships/hyperlink" Target="https://pixabay.com/en/moog-synthesizer-moog-modular-1573329/" TargetMode="Externa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1"/>
          <p:cNvSpPr>
            <a:spLocks noGrp="1" noRot="1" noChangeAspect="1" noChangeArrowheads="1"/>
          </p:cNvSpPr>
          <p:nvPr>
            <p:ph type="sldImg"/>
          </p:nvPr>
        </p:nvSpPr>
        <p:spPr>
          <a:xfrm>
            <a:off x="381000" y="685800"/>
            <a:ext cx="6096000" cy="3429000"/>
          </a:xfrm>
        </p:spPr>
      </p:sp>
      <p:sp>
        <p:nvSpPr>
          <p:cNvPr id="44034" name="Rectangle 2"/>
          <p:cNvSpPr>
            <a:spLocks noGrp="1" noChangeArrowheads="1"/>
          </p:cNvSpPr>
          <p:nvPr>
            <p:ph type="body" sz="quarter" idx="1"/>
          </p:nvPr>
        </p:nvSpPr>
        <p:spPr/>
        <p:txBody>
          <a:bodyPr/>
          <a:lstStyle/>
          <a:p>
            <a:r>
              <a:rPr lang="en-US" altLang="en-US" dirty="0" smtClean="0"/>
              <a:t>Progressive </a:t>
            </a:r>
            <a:r>
              <a:rPr lang="en-US" altLang="en-US" dirty="0"/>
              <a:t>Web Apps are a whole new level of caring about the quality of your end-to-end </a:t>
            </a:r>
            <a:r>
              <a:rPr lang="en-US" altLang="en-US"/>
              <a:t>user </a:t>
            </a:r>
            <a:r>
              <a:rPr lang="en-US" altLang="en-US" smtClean="0"/>
              <a:t>experience</a:t>
            </a:r>
            <a:endParaRPr lang="en-US" altLang="en-US" dirty="0"/>
          </a:p>
        </p:txBody>
      </p:sp>
    </p:spTree>
    <p:extLst>
      <p:ext uri="{BB962C8B-B14F-4D97-AF65-F5344CB8AC3E}">
        <p14:creationId xmlns:p14="http://schemas.microsoft.com/office/powerpoint/2010/main" val="3401386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1"/>
          <p:cNvSpPr>
            <a:spLocks noGrp="1" noRot="1" noChangeAspect="1" noChangeArrowheads="1"/>
          </p:cNvSpPr>
          <p:nvPr>
            <p:ph type="sldImg"/>
          </p:nvPr>
        </p:nvSpPr>
        <p:spPr>
          <a:xfrm>
            <a:off x="381000" y="685800"/>
            <a:ext cx="6096000" cy="3429000"/>
          </a:xfrm>
        </p:spPr>
      </p:sp>
      <p:sp>
        <p:nvSpPr>
          <p:cNvPr id="37890" name="Rectangle 2"/>
          <p:cNvSpPr>
            <a:spLocks noGrp="1" noChangeArrowheads="1"/>
          </p:cNvSpPr>
          <p:nvPr>
            <p:ph type="body" sz="quarter" idx="1"/>
          </p:nvPr>
        </p:nvSpPr>
        <p:spPr/>
        <p:txBody>
          <a:bodyPr/>
          <a:lstStyle/>
          <a:p>
            <a:r>
              <a:rPr lang="en-US" altLang="en-US"/>
              <a:t>The </a:t>
            </a:r>
            <a:r>
              <a:rPr lang="en-US" altLang="en-US" b="1"/>
              <a:t>average user is installing zero apps per month</a:t>
            </a:r>
            <a:r>
              <a:rPr lang="en-US" altLang="en-US"/>
              <a:t>.  Zero.  Read my lips, no new apps.  </a:t>
            </a:r>
            <a:r>
              <a:rPr lang="en-US" altLang="en-US" b="1"/>
              <a:t>By contrast</a:t>
            </a:r>
            <a:r>
              <a:rPr lang="en-US" altLang="en-US"/>
              <a:t>, from </a:t>
            </a:r>
            <a:r>
              <a:rPr lang="en-US" altLang="en-US" smtClean="0"/>
              <a:t>google</a:t>
            </a:r>
            <a:r>
              <a:rPr lang="en-US" altLang="en-US" baseline="0" smtClean="0"/>
              <a:t> </a:t>
            </a:r>
            <a:r>
              <a:rPr lang="en-US" altLang="en-US" smtClean="0"/>
              <a:t>data</a:t>
            </a:r>
            <a:r>
              <a:rPr lang="en-US" altLang="en-US"/>
              <a:t>, </a:t>
            </a:r>
            <a:r>
              <a:rPr lang="en-US" altLang="en-US" b="1"/>
              <a:t>mobile users visit over 100 web sites per month</a:t>
            </a:r>
            <a:r>
              <a:rPr lang="en-US" altLang="en-US"/>
              <a:t>.  This is the power of URLs and the ephemerality of the web; meet one-off needs.  I still refuse to load Facebook messenger and LinkedIn apps on my phone, for the few times I actually need them.</a:t>
            </a:r>
          </a:p>
        </p:txBody>
      </p:sp>
    </p:spTree>
    <p:extLst>
      <p:ext uri="{BB962C8B-B14F-4D97-AF65-F5344CB8AC3E}">
        <p14:creationId xmlns:p14="http://schemas.microsoft.com/office/powerpoint/2010/main" val="9424492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1"/>
          <p:cNvSpPr>
            <a:spLocks noGrp="1" noRot="1" noChangeAspect="1" noChangeArrowheads="1"/>
          </p:cNvSpPr>
          <p:nvPr>
            <p:ph type="sldImg"/>
          </p:nvPr>
        </p:nvSpPr>
        <p:spPr>
          <a:xfrm>
            <a:off x="381000" y="685800"/>
            <a:ext cx="6096000" cy="3429000"/>
          </a:xfrm>
        </p:spPr>
      </p:sp>
      <p:sp>
        <p:nvSpPr>
          <p:cNvPr id="39938" name="Rectangle 2"/>
          <p:cNvSpPr>
            <a:spLocks noGrp="1" noChangeArrowheads="1"/>
          </p:cNvSpPr>
          <p:nvPr>
            <p:ph type="body" sz="quarter" idx="1"/>
          </p:nvPr>
        </p:nvSpPr>
        <p:spPr/>
        <p:txBody>
          <a:bodyPr/>
          <a:lstStyle/>
          <a:p>
            <a:r>
              <a:rPr lang="en-US" altLang="en-US"/>
              <a:t>So what if we could add the capabilities we need, and the </a:t>
            </a:r>
            <a:r>
              <a:rPr lang="en-US" altLang="en-US" b="1"/>
              <a:t>web could meet those UX expectations? </a:t>
            </a:r>
            <a:r>
              <a:rPr lang="en-US" altLang="en-US"/>
              <a:t>We could have the best of both worlds. </a:t>
            </a:r>
          </a:p>
        </p:txBody>
      </p:sp>
    </p:spTree>
    <p:extLst>
      <p:ext uri="{BB962C8B-B14F-4D97-AF65-F5344CB8AC3E}">
        <p14:creationId xmlns:p14="http://schemas.microsoft.com/office/powerpoint/2010/main" val="2542983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1"/>
          <p:cNvSpPr>
            <a:spLocks noGrp="1" noRot="1" noChangeAspect="1" noChangeArrowheads="1"/>
          </p:cNvSpPr>
          <p:nvPr>
            <p:ph type="sldImg"/>
          </p:nvPr>
        </p:nvSpPr>
        <p:spPr>
          <a:xfrm>
            <a:off x="381000" y="685800"/>
            <a:ext cx="6096000" cy="3429000"/>
          </a:xfrm>
        </p:spPr>
      </p:sp>
      <p:sp>
        <p:nvSpPr>
          <p:cNvPr id="41986" name="Rectangle 2"/>
          <p:cNvSpPr>
            <a:spLocks noGrp="1" noChangeArrowheads="1"/>
          </p:cNvSpPr>
          <p:nvPr>
            <p:ph type="body" sz="quarter" idx="1"/>
          </p:nvPr>
        </p:nvSpPr>
        <p:spPr/>
        <p:txBody>
          <a:bodyPr/>
          <a:lstStyle/>
          <a:p>
            <a:r>
              <a:rPr lang="en-US" altLang="en-US"/>
              <a:t>This is </a:t>
            </a:r>
            <a:r>
              <a:rPr lang="en-US" altLang="en-US" b="1"/>
              <a:t>what PWAs represent </a:t>
            </a:r>
            <a:r>
              <a:rPr lang="en-US" altLang="en-US"/>
              <a:t>- a user experience good enough, integrated enough, to earn a place in </a:t>
            </a:r>
            <a:r>
              <a:rPr lang="en-US" altLang="en-US" b="1" err="1"/>
              <a:t>homescreen</a:t>
            </a:r>
            <a:r>
              <a:rPr lang="en-US" altLang="en-US"/>
              <a:t> and the </a:t>
            </a:r>
            <a:r>
              <a:rPr lang="en-US" altLang="en-US" b="1"/>
              <a:t>notification tray</a:t>
            </a:r>
            <a:r>
              <a:rPr lang="en-US" altLang="en-US"/>
              <a:t>, without having to give up reach to get it.</a:t>
            </a:r>
          </a:p>
        </p:txBody>
      </p:sp>
    </p:spTree>
    <p:extLst>
      <p:ext uri="{BB962C8B-B14F-4D97-AF65-F5344CB8AC3E}">
        <p14:creationId xmlns:p14="http://schemas.microsoft.com/office/powerpoint/2010/main" val="18597305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1"/>
          <p:cNvSpPr>
            <a:spLocks noGrp="1" noRot="1" noChangeAspect="1" noChangeArrowheads="1"/>
          </p:cNvSpPr>
          <p:nvPr>
            <p:ph type="sldImg"/>
          </p:nvPr>
        </p:nvSpPr>
        <p:spPr>
          <a:xfrm>
            <a:off x="381000" y="685800"/>
            <a:ext cx="6096000" cy="3429000"/>
          </a:xfrm>
        </p:spPr>
      </p:sp>
      <p:sp>
        <p:nvSpPr>
          <p:cNvPr id="44034" name="Rectangle 2"/>
          <p:cNvSpPr>
            <a:spLocks noGrp="1" noChangeArrowheads="1"/>
          </p:cNvSpPr>
          <p:nvPr>
            <p:ph type="body" sz="quarter" idx="1"/>
          </p:nvPr>
        </p:nvSpPr>
        <p:spPr/>
        <p:txBody>
          <a:bodyPr/>
          <a:lstStyle/>
          <a:p>
            <a:r>
              <a:rPr lang="en-US" altLang="en-US"/>
              <a:t>In fact, this is the core point -   Progressive Web Apps are a whole new level of caring about the quality of your end-to-end user experience.  If you forget the entire rest of my presentation today, I hope you remember this slide.</a:t>
            </a:r>
          </a:p>
        </p:txBody>
      </p:sp>
    </p:spTree>
    <p:extLst>
      <p:ext uri="{BB962C8B-B14F-4D97-AF65-F5344CB8AC3E}">
        <p14:creationId xmlns:p14="http://schemas.microsoft.com/office/powerpoint/2010/main" val="13995068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Rectangle 1"/>
          <p:cNvSpPr>
            <a:spLocks noGrp="1" noRot="1" noChangeAspect="1" noChangeArrowheads="1"/>
          </p:cNvSpPr>
          <p:nvPr>
            <p:ph type="sldImg"/>
          </p:nvPr>
        </p:nvSpPr>
        <p:spPr>
          <a:xfrm>
            <a:off x="381000" y="685800"/>
            <a:ext cx="6096000" cy="3429000"/>
          </a:xfrm>
        </p:spPr>
      </p:sp>
      <p:sp>
        <p:nvSpPr>
          <p:cNvPr id="52226" name="Rectangle 2"/>
          <p:cNvSpPr>
            <a:spLocks noGrp="1" noChangeArrowheads="1"/>
          </p:cNvSpPr>
          <p:nvPr>
            <p:ph type="body" sz="quarter" idx="1"/>
          </p:nvPr>
        </p:nvSpPr>
        <p:spPr/>
        <p:txBody>
          <a:bodyPr/>
          <a:lstStyle/>
          <a:p>
            <a:r>
              <a:rPr lang="en-US" altLang="en-US" dirty="0"/>
              <a:t>we’ve become used to ALWAYS being online </a:t>
            </a:r>
            <a:r>
              <a:rPr lang="mr-IN" altLang="en-US" dirty="0" smtClean="0"/>
              <a:t>–</a:t>
            </a:r>
            <a:r>
              <a:rPr lang="en-US" altLang="en-US" dirty="0" smtClean="0"/>
              <a:t> a difference</a:t>
            </a:r>
            <a:r>
              <a:rPr lang="en-US" altLang="en-US" baseline="0" dirty="0" smtClean="0"/>
              <a:t> of the 90’s we used to know when we were online</a:t>
            </a:r>
            <a:r>
              <a:rPr lang="mr-IN" altLang="en-US" baseline="0" dirty="0" smtClean="0"/>
              <a:t>…</a:t>
            </a:r>
            <a:r>
              <a:rPr lang="nl-NL" altLang="en-US" baseline="0" dirty="0" smtClean="0"/>
              <a:t> </a:t>
            </a:r>
            <a:r>
              <a:rPr lang="nl-NL" altLang="en-US" baseline="0" dirty="0" err="1" smtClean="0"/>
              <a:t>nowadays</a:t>
            </a:r>
            <a:r>
              <a:rPr lang="nl-NL" altLang="en-US" baseline="0" dirty="0" smtClean="0"/>
              <a:t>, </a:t>
            </a:r>
            <a:r>
              <a:rPr lang="en-US" altLang="en-US" dirty="0" smtClean="0"/>
              <a:t>we </a:t>
            </a:r>
            <a:r>
              <a:rPr lang="en-US" altLang="en-US" dirty="0"/>
              <a:t>see this cute little </a:t>
            </a:r>
            <a:r>
              <a:rPr lang="en-US" altLang="en-US" b="1" dirty="0" err="1"/>
              <a:t>Downasaur</a:t>
            </a:r>
            <a:r>
              <a:rPr lang="en-US" altLang="en-US" dirty="0"/>
              <a:t> when we’re not, and it’s a </a:t>
            </a:r>
            <a:r>
              <a:rPr lang="en-US" altLang="en-US" b="1" dirty="0"/>
              <a:t>disaster</a:t>
            </a:r>
            <a:r>
              <a:rPr lang="en-US" altLang="en-US" dirty="0"/>
              <a:t>.  [Just ask my </a:t>
            </a:r>
            <a:r>
              <a:rPr lang="en-US" altLang="en-US" dirty="0" smtClean="0"/>
              <a:t>daughter, </a:t>
            </a:r>
            <a:r>
              <a:rPr lang="en-US" altLang="en-US" dirty="0"/>
              <a:t>when the </a:t>
            </a:r>
            <a:r>
              <a:rPr lang="en-US" altLang="en-US" dirty="0" err="1"/>
              <a:t>wifi</a:t>
            </a:r>
            <a:r>
              <a:rPr lang="en-US" altLang="en-US" dirty="0"/>
              <a:t> goes out.]</a:t>
            </a:r>
          </a:p>
        </p:txBody>
      </p:sp>
    </p:spTree>
    <p:extLst>
      <p:ext uri="{BB962C8B-B14F-4D97-AF65-F5344CB8AC3E}">
        <p14:creationId xmlns:p14="http://schemas.microsoft.com/office/powerpoint/2010/main" val="13466966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1"/>
          <p:cNvSpPr>
            <a:spLocks noGrp="1" noRot="1" noChangeAspect="1" noChangeArrowheads="1"/>
          </p:cNvSpPr>
          <p:nvPr>
            <p:ph type="sldImg"/>
          </p:nvPr>
        </p:nvSpPr>
        <p:spPr>
          <a:xfrm>
            <a:off x="381000" y="685800"/>
            <a:ext cx="6096000" cy="3429000"/>
          </a:xfrm>
        </p:spPr>
      </p:sp>
      <p:sp>
        <p:nvSpPr>
          <p:cNvPr id="54274" name="Rectangle 2"/>
          <p:cNvSpPr>
            <a:spLocks noGrp="1" noChangeArrowheads="1"/>
          </p:cNvSpPr>
          <p:nvPr>
            <p:ph type="body" sz="quarter" idx="1"/>
          </p:nvPr>
        </p:nvSpPr>
        <p:spPr/>
        <p:txBody>
          <a:bodyPr/>
          <a:lstStyle/>
          <a:p>
            <a:r>
              <a:rPr lang="en-US" altLang="en-US" dirty="0"/>
              <a:t>But mobile phones frequently aren't online - they exist in a Schrödinger’s Cat state of cell network connectivity.  </a:t>
            </a:r>
            <a:r>
              <a:rPr lang="en-US" altLang="en-US" b="1" dirty="0"/>
              <a:t>Even when you have four bars</a:t>
            </a:r>
            <a:r>
              <a:rPr lang="en-US" altLang="en-US" dirty="0"/>
              <a:t>, </a:t>
            </a:r>
            <a:r>
              <a:rPr lang="en-US" altLang="en-US" b="1" dirty="0"/>
              <a:t>they might not have a live connection</a:t>
            </a:r>
            <a:r>
              <a:rPr lang="en-US" altLang="en-US" dirty="0"/>
              <a:t>. It’s not just “no connection” that cause us a problem and breaks the user experience, it is slow and intermittent connections that effect users just as much.</a:t>
            </a:r>
          </a:p>
        </p:txBody>
      </p:sp>
    </p:spTree>
    <p:extLst>
      <p:ext uri="{BB962C8B-B14F-4D97-AF65-F5344CB8AC3E}">
        <p14:creationId xmlns:p14="http://schemas.microsoft.com/office/powerpoint/2010/main" val="6869587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1"/>
          <p:cNvSpPr>
            <a:spLocks noGrp="1" noRot="1" noChangeAspect="1" noChangeArrowheads="1"/>
          </p:cNvSpPr>
          <p:nvPr>
            <p:ph type="sldImg"/>
          </p:nvPr>
        </p:nvSpPr>
        <p:spPr>
          <a:xfrm>
            <a:off x="381000" y="685800"/>
            <a:ext cx="6096000" cy="3429000"/>
          </a:xfrm>
        </p:spPr>
      </p:sp>
      <p:sp>
        <p:nvSpPr>
          <p:cNvPr id="56322" name="Rectangle 2"/>
          <p:cNvSpPr>
            <a:spLocks noGrp="1" noChangeArrowheads="1"/>
          </p:cNvSpPr>
          <p:nvPr>
            <p:ph type="body" sz="quarter" idx="1"/>
          </p:nvPr>
        </p:nvSpPr>
        <p:spPr/>
        <p:txBody>
          <a:bodyPr/>
          <a:lstStyle/>
          <a:p>
            <a:r>
              <a:rPr lang="en-US" altLang="en-US" dirty="0"/>
              <a:t>But still, mobile apps never show us this cute guy.  Nothing on my </a:t>
            </a:r>
            <a:r>
              <a:rPr lang="en-US" altLang="en-US" dirty="0" err="1"/>
              <a:t>homescreen</a:t>
            </a:r>
            <a:r>
              <a:rPr lang="en-US" altLang="en-US" dirty="0"/>
              <a:t> (except Chrome) shows this.  In order to for web apps to earn place on </a:t>
            </a:r>
            <a:r>
              <a:rPr lang="en-US" altLang="en-US" dirty="0" err="1"/>
              <a:t>homescreen</a:t>
            </a:r>
            <a:r>
              <a:rPr lang="en-US" altLang="en-US" dirty="0"/>
              <a:t>, we need to make them reliable, even when the network isn’t.   </a:t>
            </a:r>
          </a:p>
        </p:txBody>
      </p:sp>
    </p:spTree>
    <p:extLst>
      <p:ext uri="{BB962C8B-B14F-4D97-AF65-F5344CB8AC3E}">
        <p14:creationId xmlns:p14="http://schemas.microsoft.com/office/powerpoint/2010/main" val="18315030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1"/>
          <p:cNvSpPr>
            <a:spLocks noGrp="1" noRot="1" noChangeAspect="1" noChangeArrowheads="1"/>
          </p:cNvSpPr>
          <p:nvPr>
            <p:ph type="sldImg"/>
          </p:nvPr>
        </p:nvSpPr>
        <p:spPr>
          <a:xfrm>
            <a:off x="381000" y="685800"/>
            <a:ext cx="6096000" cy="3429000"/>
          </a:xfrm>
        </p:spPr>
      </p:sp>
      <p:sp>
        <p:nvSpPr>
          <p:cNvPr id="60418" name="Rectangle 2"/>
          <p:cNvSpPr>
            <a:spLocks noGrp="1" noChangeArrowheads="1"/>
          </p:cNvSpPr>
          <p:nvPr>
            <p:ph type="body" sz="quarter" idx="1"/>
          </p:nvPr>
        </p:nvSpPr>
        <p:spPr/>
        <p:txBody>
          <a:bodyPr/>
          <a:lstStyle/>
          <a:p>
            <a:r>
              <a:rPr lang="en-US" altLang="en-US" dirty="0"/>
              <a:t>This isn’t just esoteric - We all know time is money.  This data from SOATSA shows just how much that's true.  After only a </a:t>
            </a:r>
            <a:r>
              <a:rPr lang="en-US" altLang="en-US" b="1" dirty="0"/>
              <a:t>little more than three seconds, 20% of your users have abandoned the experience</a:t>
            </a:r>
            <a:r>
              <a:rPr lang="en-US" altLang="en-US" dirty="0"/>
              <a:t>.  I suppose I should make a joke about kids today and </a:t>
            </a:r>
            <a:r>
              <a:rPr lang="en-US" altLang="en-US" b="1" dirty="0"/>
              <a:t>short attention spans</a:t>
            </a:r>
            <a:r>
              <a:rPr lang="en-US" altLang="en-US" dirty="0"/>
              <a:t>, but I’m guilty of this too.</a:t>
            </a:r>
          </a:p>
        </p:txBody>
      </p:sp>
    </p:spTree>
    <p:extLst>
      <p:ext uri="{BB962C8B-B14F-4D97-AF65-F5344CB8AC3E}">
        <p14:creationId xmlns:p14="http://schemas.microsoft.com/office/powerpoint/2010/main" val="15238093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1"/>
          <p:cNvSpPr>
            <a:spLocks noGrp="1" noRot="1" noChangeAspect="1" noChangeArrowheads="1"/>
          </p:cNvSpPr>
          <p:nvPr>
            <p:ph type="sldImg"/>
          </p:nvPr>
        </p:nvSpPr>
        <p:spPr>
          <a:xfrm>
            <a:off x="381000" y="685800"/>
            <a:ext cx="6096000" cy="3429000"/>
          </a:xfrm>
        </p:spPr>
      </p:sp>
      <p:sp>
        <p:nvSpPr>
          <p:cNvPr id="62466" name="Rectangle 2"/>
          <p:cNvSpPr>
            <a:spLocks noGrp="1" noChangeArrowheads="1"/>
          </p:cNvSpPr>
          <p:nvPr>
            <p:ph type="body" sz="quarter" idx="1"/>
          </p:nvPr>
        </p:nvSpPr>
        <p:spPr/>
        <p:txBody>
          <a:bodyPr/>
          <a:lstStyle/>
          <a:p>
            <a:r>
              <a:rPr lang="en-US" altLang="en-US" dirty="0"/>
              <a:t>Other studies show even worse results - that after </a:t>
            </a:r>
            <a:r>
              <a:rPr lang="en-US" altLang="en-US" b="1" dirty="0"/>
              <a:t>3 seconds, 40% of users abandon sites</a:t>
            </a:r>
            <a:r>
              <a:rPr lang="en-US" altLang="en-US" dirty="0"/>
              <a:t>.  In short, </a:t>
            </a:r>
            <a:r>
              <a:rPr lang="en-US" altLang="en-US" b="1" dirty="0"/>
              <a:t>speed kills</a:t>
            </a:r>
            <a:r>
              <a:rPr lang="en-US" altLang="en-US" dirty="0"/>
              <a:t>.  Or, lack of speed kills.</a:t>
            </a:r>
          </a:p>
        </p:txBody>
      </p:sp>
    </p:spTree>
    <p:extLst>
      <p:ext uri="{BB962C8B-B14F-4D97-AF65-F5344CB8AC3E}">
        <p14:creationId xmlns:p14="http://schemas.microsoft.com/office/powerpoint/2010/main" val="12556940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1" name="Shape 311"/>
          <p:cNvSpPr>
            <a:spLocks noGrp="1" noRot="1" noChangeAspect="1"/>
          </p:cNvSpPr>
          <p:nvPr>
            <p:ph type="sldImg"/>
          </p:nvPr>
        </p:nvSpPr>
        <p:spPr>
          <a:prstGeom prst="rect">
            <a:avLst/>
          </a:prstGeom>
        </p:spPr>
        <p:txBody>
          <a:bodyPr/>
          <a:lstStyle/>
          <a:p>
            <a:endParaRPr/>
          </a:p>
        </p:txBody>
      </p:sp>
      <p:sp>
        <p:nvSpPr>
          <p:cNvPr id="312" name="Shape 312"/>
          <p:cNvSpPr>
            <a:spLocks noGrp="1"/>
          </p:cNvSpPr>
          <p:nvPr>
            <p:ph type="body" sz="quarter" idx="1"/>
          </p:nvPr>
        </p:nvSpPr>
        <p:spPr>
          <a:prstGeom prst="rect">
            <a:avLst/>
          </a:prstGeom>
        </p:spPr>
        <p:txBody>
          <a:bodyPr/>
          <a:lstStyle/>
          <a:p>
            <a:r>
              <a:rPr dirty="0"/>
              <a:t>And on top of that, we know that globally over </a:t>
            </a:r>
            <a:r>
              <a:rPr b="1" dirty="0"/>
              <a:t>60% of mobile connections are 2G</a:t>
            </a:r>
            <a:r>
              <a:rPr dirty="0"/>
              <a:t>.  We need to do something.  We need to be able to manage and build reliable sites and apps for users when connectivity doesn’t exist, when it's 2g or high-latency.  It’s clear that </a:t>
            </a:r>
            <a:r>
              <a:rPr b="1" dirty="0"/>
              <a:t>we need to STOP relying on the network</a:t>
            </a:r>
            <a:r>
              <a:rPr dirty="0"/>
              <a:t>.</a:t>
            </a:r>
          </a:p>
        </p:txBody>
      </p:sp>
    </p:spTree>
    <p:extLst>
      <p:ext uri="{BB962C8B-B14F-4D97-AF65-F5344CB8AC3E}">
        <p14:creationId xmlns:p14="http://schemas.microsoft.com/office/powerpoint/2010/main" val="7065508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Hi there</a:t>
            </a:r>
            <a:r>
              <a:rPr lang="en-US" baseline="0" smtClean="0"/>
              <a:t>, this is me, Adolfo</a:t>
            </a:r>
            <a:r>
              <a:rPr lang="mr-IN" baseline="0" smtClean="0"/>
              <a:t>…</a:t>
            </a:r>
            <a:r>
              <a:rPr lang="nl-NL" baseline="0" smtClean="0"/>
              <a:t> </a:t>
            </a:r>
            <a:endParaRPr lang="en-US"/>
          </a:p>
        </p:txBody>
      </p:sp>
      <p:sp>
        <p:nvSpPr>
          <p:cNvPr id="4" name="Slide Number Placeholder 3"/>
          <p:cNvSpPr>
            <a:spLocks noGrp="1"/>
          </p:cNvSpPr>
          <p:nvPr>
            <p:ph type="sldNum" sz="quarter" idx="10"/>
          </p:nvPr>
        </p:nvSpPr>
        <p:spPr/>
        <p:txBody>
          <a:bodyPr/>
          <a:lstStyle/>
          <a:p>
            <a:fld id="{F0B6DA36-9A12-4D42-86DA-02E80CD94648}" type="slidenum">
              <a:rPr lang="en-US" smtClean="0"/>
              <a:t>2</a:t>
            </a:fld>
            <a:endParaRPr lang="en-US"/>
          </a:p>
        </p:txBody>
      </p:sp>
    </p:spTree>
    <p:extLst>
      <p:ext uri="{BB962C8B-B14F-4D97-AF65-F5344CB8AC3E}">
        <p14:creationId xmlns:p14="http://schemas.microsoft.com/office/powerpoint/2010/main" val="123034268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6" name="Shape 316"/>
          <p:cNvSpPr>
            <a:spLocks noGrp="1" noRot="1" noChangeAspect="1"/>
          </p:cNvSpPr>
          <p:nvPr>
            <p:ph type="sldImg"/>
          </p:nvPr>
        </p:nvSpPr>
        <p:spPr>
          <a:prstGeom prst="rect">
            <a:avLst/>
          </a:prstGeom>
        </p:spPr>
        <p:txBody>
          <a:bodyPr/>
          <a:lstStyle/>
          <a:p>
            <a:endParaRPr/>
          </a:p>
        </p:txBody>
      </p:sp>
      <p:sp>
        <p:nvSpPr>
          <p:cNvPr id="317" name="Shape 317"/>
          <p:cNvSpPr>
            <a:spLocks noGrp="1"/>
          </p:cNvSpPr>
          <p:nvPr>
            <p:ph type="body" sz="quarter" idx="1"/>
          </p:nvPr>
        </p:nvSpPr>
        <p:spPr>
          <a:prstGeom prst="rect">
            <a:avLst/>
          </a:prstGeom>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dirty="0"/>
              <a:t>The </a:t>
            </a:r>
            <a:r>
              <a:rPr b="1" dirty="0"/>
              <a:t>key to building instant loading and offline-capable sites</a:t>
            </a:r>
            <a:r>
              <a:rPr dirty="0"/>
              <a:t> is a relatively new technology called Service Workers.  Who here has heard of SWs, and has a pretty good idea of what they are and why they are game-changing for the web</a:t>
            </a:r>
            <a:r>
              <a:rPr dirty="0" smtClean="0"/>
              <a:t>?</a:t>
            </a:r>
            <a:r>
              <a:rPr lang="en-US" b="1" dirty="0" smtClean="0"/>
              <a:t> W3C Working Draft 25 June 2015</a:t>
            </a:r>
          </a:p>
        </p:txBody>
      </p:sp>
    </p:spTree>
    <p:extLst>
      <p:ext uri="{BB962C8B-B14F-4D97-AF65-F5344CB8AC3E}">
        <p14:creationId xmlns:p14="http://schemas.microsoft.com/office/powerpoint/2010/main" val="1829432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0B6DA36-9A12-4D42-86DA-02E80CD94648}" type="slidenum">
              <a:rPr lang="en-US" smtClean="0"/>
              <a:t>21</a:t>
            </a:fld>
            <a:endParaRPr lang="en-US"/>
          </a:p>
        </p:txBody>
      </p:sp>
    </p:spTree>
    <p:extLst>
      <p:ext uri="{BB962C8B-B14F-4D97-AF65-F5344CB8AC3E}">
        <p14:creationId xmlns:p14="http://schemas.microsoft.com/office/powerpoint/2010/main" val="20924417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 name="Shape 340"/>
          <p:cNvSpPr>
            <a:spLocks noGrp="1" noRot="1" noChangeAspect="1"/>
          </p:cNvSpPr>
          <p:nvPr>
            <p:ph type="sldImg"/>
          </p:nvPr>
        </p:nvSpPr>
        <p:spPr>
          <a:prstGeom prst="rect">
            <a:avLst/>
          </a:prstGeom>
        </p:spPr>
        <p:txBody>
          <a:bodyPr/>
          <a:lstStyle/>
          <a:p>
            <a:endParaRPr/>
          </a:p>
        </p:txBody>
      </p:sp>
      <p:sp>
        <p:nvSpPr>
          <p:cNvPr id="341" name="Shape 341"/>
          <p:cNvSpPr>
            <a:spLocks noGrp="1"/>
          </p:cNvSpPr>
          <p:nvPr>
            <p:ph type="body" sz="quarter" idx="1"/>
          </p:nvPr>
        </p:nvSpPr>
        <p:spPr>
          <a:prstGeom prst="rect">
            <a:avLst/>
          </a:prstGeom>
        </p:spPr>
        <p:txBody>
          <a:bodyPr/>
          <a:lstStyle/>
          <a:p>
            <a:r>
              <a:rPr lang="nl-NL" b="1" dirty="0" smtClean="0"/>
              <a:t>A</a:t>
            </a:r>
            <a:r>
              <a:rPr b="1" dirty="0" smtClean="0"/>
              <a:t>programmable </a:t>
            </a:r>
            <a:r>
              <a:rPr b="1" dirty="0"/>
              <a:t>proxy sitting between the network and the browser</a:t>
            </a:r>
            <a:r>
              <a:rPr dirty="0"/>
              <a:t>.  But it's more than that.</a:t>
            </a:r>
          </a:p>
          <a:p>
            <a:endParaRPr dirty="0"/>
          </a:p>
          <a:p>
            <a:r>
              <a:rPr dirty="0"/>
              <a:t>When a page registers a service worker, it adds a set of event handlers to </a:t>
            </a:r>
            <a:r>
              <a:rPr b="1" dirty="0"/>
              <a:t>respond</a:t>
            </a:r>
            <a:r>
              <a:rPr dirty="0"/>
              <a:t> to things like </a:t>
            </a:r>
            <a:r>
              <a:rPr b="1" dirty="0"/>
              <a:t>network requests</a:t>
            </a:r>
            <a:r>
              <a:rPr dirty="0"/>
              <a:t>, </a:t>
            </a:r>
            <a:r>
              <a:rPr b="1" dirty="0"/>
              <a:t>push messages</a:t>
            </a:r>
            <a:r>
              <a:rPr dirty="0"/>
              <a:t>, updates to the service worker, etc. </a:t>
            </a:r>
            <a:r>
              <a:rPr b="1" dirty="0"/>
              <a:t>And because it's event based</a:t>
            </a:r>
            <a:r>
              <a:rPr dirty="0"/>
              <a:t>, it </a:t>
            </a:r>
            <a:r>
              <a:rPr b="1" dirty="0"/>
              <a:t>doesn't need </a:t>
            </a:r>
            <a:r>
              <a:rPr dirty="0"/>
              <a:t>to </a:t>
            </a:r>
            <a:r>
              <a:rPr b="1" dirty="0"/>
              <a:t>be resident in memory</a:t>
            </a:r>
            <a:r>
              <a:rPr dirty="0"/>
              <a:t> unless it's handling one of those events. </a:t>
            </a:r>
          </a:p>
        </p:txBody>
      </p:sp>
    </p:spTree>
    <p:extLst>
      <p:ext uri="{BB962C8B-B14F-4D97-AF65-F5344CB8AC3E}">
        <p14:creationId xmlns:p14="http://schemas.microsoft.com/office/powerpoint/2010/main" val="677615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3" name="Shape 363"/>
          <p:cNvSpPr>
            <a:spLocks noGrp="1" noRot="1" noChangeAspect="1"/>
          </p:cNvSpPr>
          <p:nvPr>
            <p:ph type="sldImg"/>
          </p:nvPr>
        </p:nvSpPr>
        <p:spPr>
          <a:prstGeom prst="rect">
            <a:avLst/>
          </a:prstGeom>
        </p:spPr>
        <p:txBody>
          <a:bodyPr/>
          <a:lstStyle/>
          <a:p>
            <a:endParaRPr/>
          </a:p>
        </p:txBody>
      </p:sp>
      <p:sp>
        <p:nvSpPr>
          <p:cNvPr id="364" name="Shape 364"/>
          <p:cNvSpPr>
            <a:spLocks noGrp="1"/>
          </p:cNvSpPr>
          <p:nvPr>
            <p:ph type="body" sz="quarter" idx="1"/>
          </p:nvPr>
        </p:nvSpPr>
        <p:spPr>
          <a:prstGeom prst="rect">
            <a:avLst/>
          </a:prstGeom>
        </p:spPr>
        <p:txBody>
          <a:bodyPr/>
          <a:lstStyle/>
          <a:p>
            <a:r>
              <a:rPr dirty="0"/>
              <a:t>I'll say it again, because </a:t>
            </a:r>
            <a:r>
              <a:rPr b="1" dirty="0"/>
              <a:t>I think it's important, it's not consuming any system resources until it's been woken up to handle one of the events</a:t>
            </a:r>
            <a:r>
              <a:rPr dirty="0"/>
              <a:t>.</a:t>
            </a:r>
          </a:p>
          <a:p>
            <a:endParaRPr dirty="0"/>
          </a:p>
          <a:p>
            <a:r>
              <a:rPr dirty="0"/>
              <a:t>In fact, </a:t>
            </a:r>
            <a:r>
              <a:rPr b="1" dirty="0"/>
              <a:t>even if the browser is closed, the OS can wake up a service worker. </a:t>
            </a:r>
            <a:r>
              <a:rPr dirty="0"/>
              <a:t>We're no longer limited to the model where an “app must be loaded in an active tab” to be useful.</a:t>
            </a:r>
          </a:p>
          <a:p>
            <a:endParaRPr dirty="0"/>
          </a:p>
          <a:p>
            <a:r>
              <a:rPr dirty="0"/>
              <a:t>This is important because it introduces an app-like </a:t>
            </a:r>
            <a:r>
              <a:rPr dirty="0" smtClean="0"/>
              <a:t>lifecycle </a:t>
            </a:r>
            <a:r>
              <a:rPr dirty="0"/>
              <a:t>for web apps</a:t>
            </a:r>
            <a:r>
              <a:rPr b="1" dirty="0" smtClean="0"/>
              <a:t>.</a:t>
            </a:r>
            <a:r>
              <a:rPr lang="nl-NL" b="1" dirty="0" smtClean="0"/>
              <a:t> Desktop</a:t>
            </a:r>
            <a:r>
              <a:rPr lang="nl-NL" b="1" baseline="0" dirty="0" smtClean="0"/>
              <a:t> OS =! Mobile OS</a:t>
            </a:r>
            <a:endParaRPr b="1" dirty="0"/>
          </a:p>
        </p:txBody>
      </p:sp>
    </p:spTree>
    <p:extLst>
      <p:ext uri="{BB962C8B-B14F-4D97-AF65-F5344CB8AC3E}">
        <p14:creationId xmlns:p14="http://schemas.microsoft.com/office/powerpoint/2010/main" val="16817509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6" name="Shape 386"/>
          <p:cNvSpPr>
            <a:spLocks noGrp="1" noRot="1" noChangeAspect="1"/>
          </p:cNvSpPr>
          <p:nvPr>
            <p:ph type="sldImg"/>
          </p:nvPr>
        </p:nvSpPr>
        <p:spPr>
          <a:prstGeom prst="rect">
            <a:avLst/>
          </a:prstGeom>
        </p:spPr>
        <p:txBody>
          <a:bodyPr/>
          <a:lstStyle/>
          <a:p>
            <a:endParaRPr/>
          </a:p>
        </p:txBody>
      </p:sp>
      <p:sp>
        <p:nvSpPr>
          <p:cNvPr id="387" name="Shape 387"/>
          <p:cNvSpPr>
            <a:spLocks noGrp="1"/>
          </p:cNvSpPr>
          <p:nvPr>
            <p:ph type="body" sz="quarter" idx="1"/>
          </p:nvPr>
        </p:nvSpPr>
        <p:spPr>
          <a:prstGeom prst="rect">
            <a:avLst/>
          </a:prstGeom>
        </p:spPr>
        <p:txBody>
          <a:bodyPr/>
          <a:lstStyle/>
          <a:p>
            <a:r>
              <a:rPr b="1" dirty="0"/>
              <a:t>When</a:t>
            </a:r>
            <a:r>
              <a:rPr dirty="0"/>
              <a:t> a service worker </a:t>
            </a:r>
            <a:r>
              <a:rPr b="1" dirty="0"/>
              <a:t>is first registered, it fires an "install" event</a:t>
            </a:r>
            <a:r>
              <a:rPr dirty="0"/>
              <a:t> which we can then use to pre-fetch the resources we need for our app and cache them locally  This is like “install-as-you-go”.</a:t>
            </a:r>
          </a:p>
          <a:p>
            <a:endParaRPr dirty="0"/>
          </a:p>
          <a:p>
            <a:r>
              <a:rPr b="1" dirty="0"/>
              <a:t>In effect, we’re running a fully scriptable install (much like a native app); </a:t>
            </a:r>
            <a:r>
              <a:rPr dirty="0"/>
              <a:t>no bulky zipfiles and we have file-level control over what is fetched, how its cached and how it is updated.</a:t>
            </a:r>
          </a:p>
        </p:txBody>
      </p:sp>
    </p:spTree>
    <p:extLst>
      <p:ext uri="{BB962C8B-B14F-4D97-AF65-F5344CB8AC3E}">
        <p14:creationId xmlns:p14="http://schemas.microsoft.com/office/powerpoint/2010/main" val="19635104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 name="Shape 409"/>
          <p:cNvSpPr>
            <a:spLocks noGrp="1" noRot="1" noChangeAspect="1"/>
          </p:cNvSpPr>
          <p:nvPr>
            <p:ph type="sldImg"/>
          </p:nvPr>
        </p:nvSpPr>
        <p:spPr>
          <a:prstGeom prst="rect">
            <a:avLst/>
          </a:prstGeom>
        </p:spPr>
        <p:txBody>
          <a:bodyPr/>
          <a:lstStyle/>
          <a:p>
            <a:endParaRPr/>
          </a:p>
        </p:txBody>
      </p:sp>
      <p:sp>
        <p:nvSpPr>
          <p:cNvPr id="410" name="Shape 410"/>
          <p:cNvSpPr>
            <a:spLocks noGrp="1"/>
          </p:cNvSpPr>
          <p:nvPr>
            <p:ph type="body" sz="quarter" idx="1"/>
          </p:nvPr>
        </p:nvSpPr>
        <p:spPr>
          <a:prstGeom prst="rect">
            <a:avLst/>
          </a:prstGeom>
        </p:spPr>
        <p:txBody>
          <a:bodyPr/>
          <a:lstStyle/>
          <a:p>
            <a:r>
              <a:rPr dirty="0"/>
              <a:t>Then, </a:t>
            </a:r>
            <a:r>
              <a:rPr b="1" dirty="0"/>
              <a:t>once the service worker has been activated</a:t>
            </a:r>
            <a:r>
              <a:rPr dirty="0"/>
              <a:t>, we now </a:t>
            </a:r>
            <a:r>
              <a:rPr b="1" dirty="0"/>
              <a:t>have full control over how the system services your app’s resources</a:t>
            </a:r>
            <a:r>
              <a:rPr dirty="0"/>
              <a:t>. We can inspect </a:t>
            </a:r>
            <a:r>
              <a:rPr b="1" dirty="0"/>
              <a:t>network requests</a:t>
            </a:r>
            <a:r>
              <a:rPr dirty="0"/>
              <a:t>, rewrite them, </a:t>
            </a:r>
            <a:r>
              <a:rPr b="1" dirty="0"/>
              <a:t>get a response from the network</a:t>
            </a:r>
            <a:r>
              <a:rPr dirty="0"/>
              <a:t>, </a:t>
            </a:r>
            <a:r>
              <a:rPr b="1" dirty="0"/>
              <a:t>respond with one of the resources we pre-fetched </a:t>
            </a:r>
            <a:r>
              <a:rPr dirty="0"/>
              <a:t>when the service worker was installed. We can even synthesize our own response. </a:t>
            </a:r>
          </a:p>
          <a:p>
            <a:endParaRPr dirty="0"/>
          </a:p>
          <a:p>
            <a:r>
              <a:rPr dirty="0"/>
              <a:t>All of this is </a:t>
            </a:r>
            <a:r>
              <a:rPr b="1" dirty="0"/>
              <a:t>completely transparent to the user </a:t>
            </a:r>
            <a:r>
              <a:rPr dirty="0"/>
              <a:t>- in fact, a well-constructed Service Worker can function as just a very smart caching system, and be entirely transparent to the rest of your app; it is just a progressive enhancement of the network and cache, </a:t>
            </a:r>
            <a:r>
              <a:rPr b="1" dirty="0"/>
              <a:t>choosing smarter ways to respond to requests</a:t>
            </a:r>
            <a:r>
              <a:rPr dirty="0"/>
              <a:t>.</a:t>
            </a:r>
          </a:p>
          <a:p>
            <a:endParaRPr dirty="0"/>
          </a:p>
          <a:p>
            <a:r>
              <a:rPr dirty="0"/>
              <a:t>It gives us the ability to make our apps reliable, even when the network isn't because we have full control over the response.</a:t>
            </a:r>
          </a:p>
        </p:txBody>
      </p:sp>
    </p:spTree>
    <p:extLst>
      <p:ext uri="{BB962C8B-B14F-4D97-AF65-F5344CB8AC3E}">
        <p14:creationId xmlns:p14="http://schemas.microsoft.com/office/powerpoint/2010/main" val="6237089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4" name="Shape 414"/>
          <p:cNvSpPr>
            <a:spLocks noGrp="1" noRot="1" noChangeAspect="1"/>
          </p:cNvSpPr>
          <p:nvPr>
            <p:ph type="sldImg"/>
          </p:nvPr>
        </p:nvSpPr>
        <p:spPr>
          <a:prstGeom prst="rect">
            <a:avLst/>
          </a:prstGeom>
        </p:spPr>
        <p:txBody>
          <a:bodyPr/>
          <a:lstStyle/>
          <a:p>
            <a:endParaRPr/>
          </a:p>
        </p:txBody>
      </p:sp>
      <p:sp>
        <p:nvSpPr>
          <p:cNvPr id="415" name="Shape 415"/>
          <p:cNvSpPr>
            <a:spLocks noGrp="1"/>
          </p:cNvSpPr>
          <p:nvPr>
            <p:ph type="body" sz="quarter" idx="1"/>
          </p:nvPr>
        </p:nvSpPr>
        <p:spPr>
          <a:prstGeom prst="rect">
            <a:avLst/>
          </a:prstGeom>
        </p:spPr>
        <p:txBody>
          <a:bodyPr/>
          <a:lstStyle/>
          <a:p>
            <a:r>
              <a:rPr dirty="0"/>
              <a:t>In fact, on the topic of “Service Worker is a progressive enhancement”, it’s important to understand that the </a:t>
            </a:r>
            <a:r>
              <a:rPr b="1" dirty="0"/>
              <a:t>FIRST time </a:t>
            </a:r>
            <a:r>
              <a:rPr dirty="0"/>
              <a:t>you’re loading the page, </a:t>
            </a:r>
            <a:r>
              <a:rPr b="1" dirty="0"/>
              <a:t>it’s still going to be loading from the networ</a:t>
            </a:r>
            <a:r>
              <a:rPr dirty="0"/>
              <a:t>k - the index page has already been retrieved from the network, of course, and </a:t>
            </a:r>
            <a:r>
              <a:rPr b="1" dirty="0"/>
              <a:t>the page’s resources will kick off downloading normally.  The Service Worker will come into play on </a:t>
            </a:r>
            <a:r>
              <a:rPr b="1" dirty="0"/>
              <a:t>subsequent</a:t>
            </a:r>
            <a:r>
              <a:rPr b="1" dirty="0"/>
              <a:t> loads, not the first load</a:t>
            </a:r>
            <a:r>
              <a:rPr dirty="0"/>
              <a:t>. Though, there is one caveat to that, I'll cover that in a moment.</a:t>
            </a:r>
          </a:p>
          <a:p>
            <a:endParaRPr dirty="0"/>
          </a:p>
          <a:p>
            <a:r>
              <a:rPr dirty="0"/>
              <a:t>Let's dive in and take a look at the life cycle of a service worker. </a:t>
            </a:r>
          </a:p>
        </p:txBody>
      </p:sp>
    </p:spTree>
    <p:extLst>
      <p:ext uri="{BB962C8B-B14F-4D97-AF65-F5344CB8AC3E}">
        <p14:creationId xmlns:p14="http://schemas.microsoft.com/office/powerpoint/2010/main" val="32471511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5" name="Shape 425"/>
          <p:cNvSpPr>
            <a:spLocks noGrp="1" noRot="1" noChangeAspect="1"/>
          </p:cNvSpPr>
          <p:nvPr>
            <p:ph type="sldImg"/>
          </p:nvPr>
        </p:nvSpPr>
        <p:spPr>
          <a:prstGeom prst="rect">
            <a:avLst/>
          </a:prstGeom>
        </p:spPr>
        <p:txBody>
          <a:bodyPr/>
          <a:lstStyle/>
          <a:p>
            <a:endParaRPr/>
          </a:p>
        </p:txBody>
      </p:sp>
      <p:sp>
        <p:nvSpPr>
          <p:cNvPr id="426" name="Shape 426"/>
          <p:cNvSpPr>
            <a:spLocks noGrp="1"/>
          </p:cNvSpPr>
          <p:nvPr>
            <p:ph type="body" sz="quarter" idx="1"/>
          </p:nvPr>
        </p:nvSpPr>
        <p:spPr>
          <a:prstGeom prst="rect">
            <a:avLst/>
          </a:prstGeom>
        </p:spPr>
        <p:txBody>
          <a:bodyPr/>
          <a:lstStyle/>
          <a:p>
            <a:r>
              <a:rPr b="1" dirty="0"/>
              <a:t>When</a:t>
            </a:r>
            <a:r>
              <a:rPr dirty="0"/>
              <a:t> the </a:t>
            </a:r>
            <a:r>
              <a:rPr b="1" dirty="0"/>
              <a:t>page is first loaded</a:t>
            </a:r>
            <a:r>
              <a:rPr dirty="0"/>
              <a:t>, it </a:t>
            </a:r>
            <a:r>
              <a:rPr b="1" dirty="0"/>
              <a:t>registers a service worker for a specific scope</a:t>
            </a:r>
            <a:r>
              <a:rPr dirty="0"/>
              <a:t>, we'll get into scopes in a few minutes, but for now, think of it as the set of pages the service worker will handle.</a:t>
            </a:r>
          </a:p>
          <a:p>
            <a:endParaRPr dirty="0"/>
          </a:p>
          <a:p>
            <a:r>
              <a:rPr b="1" dirty="0"/>
              <a:t>[CLICK]</a:t>
            </a:r>
            <a:r>
              <a:rPr dirty="0"/>
              <a:t> An </a:t>
            </a:r>
            <a:r>
              <a:rPr b="1" dirty="0"/>
              <a:t>install event is then fired</a:t>
            </a:r>
            <a:r>
              <a:rPr dirty="0"/>
              <a:t>, and the code in </a:t>
            </a:r>
            <a:r>
              <a:rPr b="1" dirty="0"/>
              <a:t>your install handler is executed</a:t>
            </a:r>
            <a:r>
              <a:rPr dirty="0"/>
              <a:t>. </a:t>
            </a:r>
            <a:r>
              <a:rPr b="1" dirty="0"/>
              <a:t>[CLICK]</a:t>
            </a:r>
            <a:r>
              <a:rPr dirty="0"/>
              <a:t> Then, </a:t>
            </a:r>
            <a:r>
              <a:rPr b="1" dirty="0"/>
              <a:t>the service worker goes to idle</a:t>
            </a:r>
            <a:r>
              <a:rPr dirty="0"/>
              <a:t>, essentially sitting there </a:t>
            </a:r>
            <a:r>
              <a:rPr b="1" dirty="0"/>
              <a:t>quietly</a:t>
            </a:r>
            <a:r>
              <a:rPr dirty="0"/>
              <a:t>.</a:t>
            </a:r>
          </a:p>
        </p:txBody>
      </p:sp>
    </p:spTree>
    <p:extLst>
      <p:ext uri="{BB962C8B-B14F-4D97-AF65-F5344CB8AC3E}">
        <p14:creationId xmlns:p14="http://schemas.microsoft.com/office/powerpoint/2010/main" val="129360745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6" name="Shape 436"/>
          <p:cNvSpPr>
            <a:spLocks noGrp="1" noRot="1" noChangeAspect="1"/>
          </p:cNvSpPr>
          <p:nvPr>
            <p:ph type="sldImg"/>
          </p:nvPr>
        </p:nvSpPr>
        <p:spPr>
          <a:prstGeom prst="rect">
            <a:avLst/>
          </a:prstGeom>
        </p:spPr>
        <p:txBody>
          <a:bodyPr/>
          <a:lstStyle/>
          <a:p>
            <a:endParaRPr/>
          </a:p>
        </p:txBody>
      </p:sp>
      <p:sp>
        <p:nvSpPr>
          <p:cNvPr id="437" name="Shape 437"/>
          <p:cNvSpPr>
            <a:spLocks noGrp="1"/>
          </p:cNvSpPr>
          <p:nvPr>
            <p:ph type="body" sz="quarter" idx="1"/>
          </p:nvPr>
        </p:nvSpPr>
        <p:spPr>
          <a:prstGeom prst="rect">
            <a:avLst/>
          </a:prstGeom>
        </p:spPr>
        <p:txBody>
          <a:bodyPr/>
          <a:lstStyle/>
          <a:p>
            <a:r>
              <a:rPr dirty="0"/>
              <a:t>When the </a:t>
            </a:r>
            <a:r>
              <a:rPr b="1" dirty="0"/>
              <a:t>page is reloaded</a:t>
            </a:r>
            <a:r>
              <a:rPr dirty="0"/>
              <a:t>, </a:t>
            </a:r>
            <a:r>
              <a:rPr b="1" dirty="0"/>
              <a:t>or you hit another page covered by the service worker</a:t>
            </a:r>
            <a:r>
              <a:rPr dirty="0"/>
              <a:t>, the service worker becomes activated, ready to handle all of its events.</a:t>
            </a:r>
          </a:p>
          <a:p>
            <a:endParaRPr dirty="0"/>
          </a:p>
          <a:p>
            <a:r>
              <a:rPr dirty="0"/>
              <a:t>At the same time, </a:t>
            </a:r>
            <a:r>
              <a:rPr b="1" dirty="0"/>
              <a:t>[CLICK]</a:t>
            </a:r>
            <a:r>
              <a:rPr b="1" dirty="0"/>
              <a:t> the browser also makes an asynchronous request to the server to see if the service worker has changed since it was last retrieved</a:t>
            </a:r>
            <a:r>
              <a:rPr dirty="0"/>
              <a:t>. Good so far?</a:t>
            </a:r>
          </a:p>
        </p:txBody>
      </p:sp>
    </p:spTree>
    <p:extLst>
      <p:ext uri="{BB962C8B-B14F-4D97-AF65-F5344CB8AC3E}">
        <p14:creationId xmlns:p14="http://schemas.microsoft.com/office/powerpoint/2010/main" val="178253878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8" name="Shape 448"/>
          <p:cNvSpPr>
            <a:spLocks noGrp="1" noRot="1" noChangeAspect="1"/>
          </p:cNvSpPr>
          <p:nvPr>
            <p:ph type="sldImg"/>
          </p:nvPr>
        </p:nvSpPr>
        <p:spPr>
          <a:prstGeom prst="rect">
            <a:avLst/>
          </a:prstGeom>
        </p:spPr>
        <p:txBody>
          <a:bodyPr/>
          <a:lstStyle/>
          <a:p>
            <a:endParaRPr/>
          </a:p>
        </p:txBody>
      </p:sp>
      <p:sp>
        <p:nvSpPr>
          <p:cNvPr id="449" name="Shape 449"/>
          <p:cNvSpPr>
            <a:spLocks noGrp="1"/>
          </p:cNvSpPr>
          <p:nvPr>
            <p:ph type="body" sz="quarter" idx="1"/>
          </p:nvPr>
        </p:nvSpPr>
        <p:spPr>
          <a:prstGeom prst="rect">
            <a:avLst/>
          </a:prstGeom>
        </p:spPr>
        <p:txBody>
          <a:bodyPr/>
          <a:lstStyle/>
          <a:p>
            <a:r>
              <a:rPr b="1" dirty="0"/>
              <a:t>Once the service worker has handled all of the events</a:t>
            </a:r>
            <a:r>
              <a:rPr dirty="0"/>
              <a:t>, </a:t>
            </a:r>
            <a:r>
              <a:rPr b="1" dirty="0"/>
              <a:t>[CLICK]</a:t>
            </a:r>
            <a:r>
              <a:rPr dirty="0"/>
              <a:t> it </a:t>
            </a:r>
            <a:r>
              <a:rPr b="1" dirty="0"/>
              <a:t>goes</a:t>
            </a:r>
            <a:r>
              <a:rPr dirty="0"/>
              <a:t> to </a:t>
            </a:r>
            <a:r>
              <a:rPr b="1" dirty="0"/>
              <a:t>idle</a:t>
            </a:r>
            <a:r>
              <a:rPr dirty="0"/>
              <a:t>, and </a:t>
            </a:r>
            <a:r>
              <a:rPr b="1" dirty="0"/>
              <a:t>eventually</a:t>
            </a:r>
            <a:r>
              <a:rPr dirty="0"/>
              <a:t> it's </a:t>
            </a:r>
            <a:r>
              <a:rPr b="1" dirty="0"/>
              <a:t>terminated</a:t>
            </a:r>
            <a:r>
              <a:rPr dirty="0"/>
              <a:t>, ready to spin up again when any new events come in.</a:t>
            </a:r>
          </a:p>
        </p:txBody>
      </p:sp>
    </p:spTree>
    <p:extLst>
      <p:ext uri="{BB962C8B-B14F-4D97-AF65-F5344CB8AC3E}">
        <p14:creationId xmlns:p14="http://schemas.microsoft.com/office/powerpoint/2010/main" val="1252132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1"/>
          <p:cNvSpPr>
            <a:spLocks noGrp="1" noRot="1" noChangeAspect="1" noChangeArrowheads="1"/>
          </p:cNvSpPr>
          <p:nvPr>
            <p:ph type="sldImg"/>
          </p:nvPr>
        </p:nvSpPr>
        <p:spPr>
          <a:xfrm>
            <a:off x="381000" y="685800"/>
            <a:ext cx="6096000" cy="3429000"/>
          </a:xfrm>
        </p:spPr>
      </p:sp>
      <p:sp>
        <p:nvSpPr>
          <p:cNvPr id="21506" name="Rectangle 2"/>
          <p:cNvSpPr>
            <a:spLocks noGrp="1" noChangeArrowheads="1"/>
          </p:cNvSpPr>
          <p:nvPr>
            <p:ph type="body" sz="quarter" idx="1"/>
          </p:nvPr>
        </p:nvSpPr>
        <p:spPr/>
        <p:txBody>
          <a:bodyPr/>
          <a:lstStyle/>
          <a:p>
            <a:r>
              <a:rPr lang="en-US" altLang="en-US"/>
              <a:t>…when the pattern of </a:t>
            </a:r>
            <a:r>
              <a:rPr lang="en-US" altLang="en-US" b="1"/>
              <a:t>Ajax transformed the web </a:t>
            </a:r>
            <a:r>
              <a:rPr lang="en-US" altLang="en-US"/>
              <a:t>from static pages into dynamic, </a:t>
            </a:r>
            <a:r>
              <a:rPr lang="en-US" altLang="en-US" b="1"/>
              <a:t>interactive experiences</a:t>
            </a:r>
            <a:r>
              <a:rPr lang="en-US" altLang="en-US"/>
              <a:t>… when the expectation of user experience went from clicking on the </a:t>
            </a:r>
            <a:r>
              <a:rPr lang="en-US" altLang="en-US" b="1"/>
              <a:t>side of a map and waiting a few seconds for it to scroll, to</a:t>
            </a:r>
            <a:r>
              <a:rPr lang="en-US" altLang="en-US"/>
              <a:t>...</a:t>
            </a:r>
          </a:p>
        </p:txBody>
      </p:sp>
    </p:spTree>
    <p:extLst>
      <p:ext uri="{BB962C8B-B14F-4D97-AF65-F5344CB8AC3E}">
        <p14:creationId xmlns:p14="http://schemas.microsoft.com/office/powerpoint/2010/main" val="163204466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9" name="Shape 459"/>
          <p:cNvSpPr>
            <a:spLocks noGrp="1" noRot="1" noChangeAspect="1"/>
          </p:cNvSpPr>
          <p:nvPr>
            <p:ph type="sldImg"/>
          </p:nvPr>
        </p:nvSpPr>
        <p:spPr>
          <a:prstGeom prst="rect">
            <a:avLst/>
          </a:prstGeom>
        </p:spPr>
        <p:txBody>
          <a:bodyPr/>
          <a:lstStyle/>
          <a:p>
            <a:endParaRPr/>
          </a:p>
        </p:txBody>
      </p:sp>
      <p:sp>
        <p:nvSpPr>
          <p:cNvPr id="460" name="Shape 460"/>
          <p:cNvSpPr>
            <a:spLocks noGrp="1"/>
          </p:cNvSpPr>
          <p:nvPr>
            <p:ph type="body" sz="quarter" idx="1"/>
          </p:nvPr>
        </p:nvSpPr>
        <p:spPr>
          <a:prstGeom prst="rect">
            <a:avLst/>
          </a:prstGeom>
        </p:spPr>
        <p:txBody>
          <a:bodyPr/>
          <a:lstStyle/>
          <a:p>
            <a:r>
              <a:rPr dirty="0"/>
              <a:t>Let's keep going with our previous example and see </a:t>
            </a:r>
            <a:r>
              <a:rPr b="1" dirty="0"/>
              <a:t>how a service worker gets updated</a:t>
            </a:r>
            <a:r>
              <a:rPr dirty="0"/>
              <a:t>. Since we've </a:t>
            </a:r>
            <a:r>
              <a:rPr b="1" dirty="0"/>
              <a:t>already been to the page</a:t>
            </a:r>
            <a:r>
              <a:rPr dirty="0"/>
              <a:t>, the service worker </a:t>
            </a:r>
            <a:r>
              <a:rPr b="1" dirty="0"/>
              <a:t>is already installed and is immediately activated</a:t>
            </a:r>
            <a:r>
              <a:rPr dirty="0"/>
              <a:t>. </a:t>
            </a:r>
            <a:r>
              <a:rPr b="1" dirty="0"/>
              <a:t>[CLICK]</a:t>
            </a:r>
            <a:r>
              <a:rPr dirty="0"/>
              <a:t> Then, just like before, </a:t>
            </a:r>
            <a:r>
              <a:rPr b="1" dirty="0"/>
              <a:t>the browser checks with the server to see if the service worker has changed</a:t>
            </a:r>
            <a:r>
              <a:rPr dirty="0"/>
              <a:t>, and this </a:t>
            </a:r>
            <a:r>
              <a:rPr b="1" dirty="0"/>
              <a:t>time, it has</a:t>
            </a:r>
            <a:r>
              <a:rPr dirty="0"/>
              <a:t>.</a:t>
            </a:r>
          </a:p>
        </p:txBody>
      </p:sp>
    </p:spTree>
    <p:extLst>
      <p:ext uri="{BB962C8B-B14F-4D97-AF65-F5344CB8AC3E}">
        <p14:creationId xmlns:p14="http://schemas.microsoft.com/office/powerpoint/2010/main" val="193040527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2" name="Shape 472"/>
          <p:cNvSpPr>
            <a:spLocks noGrp="1" noRot="1" noChangeAspect="1"/>
          </p:cNvSpPr>
          <p:nvPr>
            <p:ph type="sldImg"/>
          </p:nvPr>
        </p:nvSpPr>
        <p:spPr>
          <a:prstGeom prst="rect">
            <a:avLst/>
          </a:prstGeom>
        </p:spPr>
        <p:txBody>
          <a:bodyPr/>
          <a:lstStyle/>
          <a:p>
            <a:endParaRPr/>
          </a:p>
        </p:txBody>
      </p:sp>
      <p:sp>
        <p:nvSpPr>
          <p:cNvPr id="473" name="Shape 473"/>
          <p:cNvSpPr>
            <a:spLocks noGrp="1"/>
          </p:cNvSpPr>
          <p:nvPr>
            <p:ph type="body" sz="quarter" idx="1"/>
          </p:nvPr>
        </p:nvSpPr>
        <p:spPr>
          <a:prstGeom prst="rect">
            <a:avLst/>
          </a:prstGeom>
        </p:spPr>
        <p:txBody>
          <a:bodyPr/>
          <a:lstStyle/>
          <a:p>
            <a:r>
              <a:rPr b="1" dirty="0"/>
              <a:t>The new service worker is downloaded and installed </a:t>
            </a:r>
            <a:r>
              <a:rPr dirty="0"/>
              <a:t>- but it </a:t>
            </a:r>
            <a:r>
              <a:rPr b="1" dirty="0"/>
              <a:t>goes to idle </a:t>
            </a:r>
            <a:r>
              <a:rPr dirty="0"/>
              <a:t>and the </a:t>
            </a:r>
            <a:r>
              <a:rPr b="1" dirty="0"/>
              <a:t>original</a:t>
            </a:r>
            <a:r>
              <a:rPr dirty="0"/>
              <a:t> </a:t>
            </a:r>
            <a:r>
              <a:rPr b="1" dirty="0"/>
              <a:t>service worker is still activated</a:t>
            </a:r>
            <a:r>
              <a:rPr dirty="0"/>
              <a:t>. Our original service worker is still handling requests. In fact, our original service worker will remain active and serving requests </a:t>
            </a:r>
            <a:r>
              <a:rPr b="1" dirty="0"/>
              <a:t>until all of the clients using it have been closed</a:t>
            </a:r>
            <a:r>
              <a:rPr dirty="0"/>
              <a:t>, </a:t>
            </a:r>
            <a:r>
              <a:rPr b="1" dirty="0"/>
              <a:t>or</a:t>
            </a:r>
            <a:r>
              <a:rPr dirty="0"/>
              <a:t> until you use </a:t>
            </a:r>
            <a:r>
              <a:rPr b="1" dirty="0"/>
              <a:t>self.skipWaiting and self.clients.claim </a:t>
            </a:r>
            <a:r>
              <a:rPr dirty="0"/>
              <a:t>- we'll dive into those more in a second. </a:t>
            </a:r>
          </a:p>
        </p:txBody>
      </p:sp>
    </p:spTree>
    <p:extLst>
      <p:ext uri="{BB962C8B-B14F-4D97-AF65-F5344CB8AC3E}">
        <p14:creationId xmlns:p14="http://schemas.microsoft.com/office/powerpoint/2010/main" val="206558459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5" name="Shape 485"/>
          <p:cNvSpPr>
            <a:spLocks noGrp="1" noRot="1" noChangeAspect="1"/>
          </p:cNvSpPr>
          <p:nvPr>
            <p:ph type="sldImg"/>
          </p:nvPr>
        </p:nvSpPr>
        <p:spPr>
          <a:prstGeom prst="rect">
            <a:avLst/>
          </a:prstGeom>
        </p:spPr>
        <p:txBody>
          <a:bodyPr/>
          <a:lstStyle/>
          <a:p>
            <a:endParaRPr/>
          </a:p>
        </p:txBody>
      </p:sp>
      <p:sp>
        <p:nvSpPr>
          <p:cNvPr id="486" name="Shape 486"/>
          <p:cNvSpPr>
            <a:spLocks noGrp="1"/>
          </p:cNvSpPr>
          <p:nvPr>
            <p:ph type="body" sz="quarter" idx="1"/>
          </p:nvPr>
        </p:nvSpPr>
        <p:spPr>
          <a:prstGeom prst="rect">
            <a:avLst/>
          </a:prstGeom>
        </p:spPr>
        <p:txBody>
          <a:bodyPr/>
          <a:lstStyle/>
          <a:p>
            <a:r>
              <a:rPr dirty="0"/>
              <a:t>This is important to remember as you're working on your own service workers. This isn't a problem for users, but </a:t>
            </a:r>
            <a:r>
              <a:rPr b="1" dirty="0"/>
              <a:t>as a developer</a:t>
            </a:r>
            <a:r>
              <a:rPr dirty="0"/>
              <a:t>, working on your own service worker, </a:t>
            </a:r>
            <a:r>
              <a:rPr b="1" dirty="0"/>
              <a:t>you may find yourself with multiple service workers installed and waiting</a:t>
            </a:r>
            <a:r>
              <a:rPr dirty="0"/>
              <a:t>, because the </a:t>
            </a:r>
            <a:r>
              <a:rPr b="1" dirty="0"/>
              <a:t>original one, hasn't been terminated yet</a:t>
            </a:r>
            <a:r>
              <a:rPr dirty="0"/>
              <a:t>.</a:t>
            </a:r>
          </a:p>
        </p:txBody>
      </p:sp>
    </p:spTree>
    <p:extLst>
      <p:ext uri="{BB962C8B-B14F-4D97-AF65-F5344CB8AC3E}">
        <p14:creationId xmlns:p14="http://schemas.microsoft.com/office/powerpoint/2010/main" val="125804374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9" name="Shape 489"/>
          <p:cNvSpPr>
            <a:spLocks noGrp="1" noRot="1" noChangeAspect="1"/>
          </p:cNvSpPr>
          <p:nvPr>
            <p:ph type="sldImg"/>
          </p:nvPr>
        </p:nvSpPr>
        <p:spPr>
          <a:prstGeom prst="rect">
            <a:avLst/>
          </a:prstGeom>
        </p:spPr>
        <p:txBody>
          <a:bodyPr/>
          <a:lstStyle/>
          <a:p>
            <a:endParaRPr/>
          </a:p>
        </p:txBody>
      </p:sp>
      <p:sp>
        <p:nvSpPr>
          <p:cNvPr id="490" name="Shape 490"/>
          <p:cNvSpPr>
            <a:spLocks noGrp="1"/>
          </p:cNvSpPr>
          <p:nvPr>
            <p:ph type="body" sz="quarter" idx="1"/>
          </p:nvPr>
        </p:nvSpPr>
        <p:spPr>
          <a:prstGeom prst="rect">
            <a:avLst/>
          </a:prstGeom>
        </p:spPr>
        <p:txBody>
          <a:bodyPr/>
          <a:lstStyle/>
          <a:p>
            <a:r>
              <a:rPr dirty="0"/>
              <a:t>Enough theory, let's take a look at how to implement our own service worker.</a:t>
            </a:r>
          </a:p>
        </p:txBody>
      </p:sp>
    </p:spTree>
    <p:extLst>
      <p:ext uri="{BB962C8B-B14F-4D97-AF65-F5344CB8AC3E}">
        <p14:creationId xmlns:p14="http://schemas.microsoft.com/office/powerpoint/2010/main" val="16856523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8" name="Shape 508"/>
          <p:cNvSpPr>
            <a:spLocks noGrp="1" noRot="1" noChangeAspect="1"/>
          </p:cNvSpPr>
          <p:nvPr>
            <p:ph type="sldImg"/>
          </p:nvPr>
        </p:nvSpPr>
        <p:spPr>
          <a:prstGeom prst="rect">
            <a:avLst/>
          </a:prstGeom>
        </p:spPr>
        <p:txBody>
          <a:bodyPr/>
          <a:lstStyle/>
          <a:p>
            <a:endParaRPr/>
          </a:p>
        </p:txBody>
      </p:sp>
      <p:sp>
        <p:nvSpPr>
          <p:cNvPr id="509" name="Shape 509"/>
          <p:cNvSpPr>
            <a:spLocks noGrp="1"/>
          </p:cNvSpPr>
          <p:nvPr>
            <p:ph type="body" sz="quarter" idx="1"/>
          </p:nvPr>
        </p:nvSpPr>
        <p:spPr>
          <a:prstGeom prst="rect">
            <a:avLst/>
          </a:prstGeom>
        </p:spPr>
        <p:txBody>
          <a:bodyPr/>
          <a:lstStyle/>
          <a:p>
            <a:r>
              <a:rPr dirty="0"/>
              <a:t>The first step is registering a service worker in the web page.</a:t>
            </a:r>
          </a:p>
        </p:txBody>
      </p:sp>
    </p:spTree>
    <p:extLst>
      <p:ext uri="{BB962C8B-B14F-4D97-AF65-F5344CB8AC3E}">
        <p14:creationId xmlns:p14="http://schemas.microsoft.com/office/powerpoint/2010/main" val="166455680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3" name="Shape 513"/>
          <p:cNvSpPr>
            <a:spLocks noGrp="1" noRot="1" noChangeAspect="1"/>
          </p:cNvSpPr>
          <p:nvPr>
            <p:ph type="sldImg"/>
          </p:nvPr>
        </p:nvSpPr>
        <p:spPr>
          <a:prstGeom prst="rect">
            <a:avLst/>
          </a:prstGeom>
        </p:spPr>
        <p:txBody>
          <a:bodyPr/>
          <a:lstStyle/>
          <a:p>
            <a:endParaRPr/>
          </a:p>
        </p:txBody>
      </p:sp>
      <p:sp>
        <p:nvSpPr>
          <p:cNvPr id="514" name="Shape 514"/>
          <p:cNvSpPr>
            <a:spLocks noGrp="1"/>
          </p:cNvSpPr>
          <p:nvPr>
            <p:ph type="body" sz="quarter" idx="1"/>
          </p:nvPr>
        </p:nvSpPr>
        <p:spPr>
          <a:prstGeom prst="rect">
            <a:avLst/>
          </a:prstGeom>
        </p:spPr>
        <p:txBody>
          <a:bodyPr/>
          <a:lstStyle/>
          <a:p>
            <a:r>
              <a:rPr dirty="0"/>
              <a:t>In our index page we will place a small piece of logic </a:t>
            </a:r>
            <a:r>
              <a:rPr b="1" dirty="0"/>
              <a:t>- first we check for the presence of the serviceWorker API </a:t>
            </a:r>
            <a:r>
              <a:rPr dirty="0"/>
              <a:t>in our browser, then</a:t>
            </a:r>
            <a:r>
              <a:rPr dirty="0" smtClean="0"/>
              <a:t>…</a:t>
            </a:r>
            <a:endParaRPr lang="nl-NL" dirty="0" smtClean="0"/>
          </a:p>
          <a:p>
            <a:r>
              <a:rPr lang="nl-NL" b="1" dirty="0" err="1" smtClean="0"/>
              <a:t>https</a:t>
            </a:r>
            <a:r>
              <a:rPr lang="nl-NL" b="1" dirty="0" smtClean="0"/>
              <a:t>://</a:t>
            </a:r>
            <a:r>
              <a:rPr lang="nl-NL" b="1" dirty="0" err="1" smtClean="0"/>
              <a:t>jakearchibald.github.io</a:t>
            </a:r>
            <a:r>
              <a:rPr lang="nl-NL" b="1" dirty="0" smtClean="0"/>
              <a:t>/</a:t>
            </a:r>
            <a:r>
              <a:rPr lang="nl-NL" b="1" dirty="0" err="1" smtClean="0"/>
              <a:t>isserviceworkerready</a:t>
            </a:r>
            <a:r>
              <a:rPr lang="nl-NL" b="1" dirty="0" smtClean="0"/>
              <a:t>/</a:t>
            </a:r>
            <a:endParaRPr b="1" dirty="0"/>
          </a:p>
        </p:txBody>
      </p:sp>
    </p:spTree>
    <p:extLst>
      <p:ext uri="{BB962C8B-B14F-4D97-AF65-F5344CB8AC3E}">
        <p14:creationId xmlns:p14="http://schemas.microsoft.com/office/powerpoint/2010/main" val="192093880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8" name="Shape 518"/>
          <p:cNvSpPr>
            <a:spLocks noGrp="1" noRot="1" noChangeAspect="1"/>
          </p:cNvSpPr>
          <p:nvPr>
            <p:ph type="sldImg"/>
          </p:nvPr>
        </p:nvSpPr>
        <p:spPr>
          <a:prstGeom prst="rect">
            <a:avLst/>
          </a:prstGeom>
        </p:spPr>
        <p:txBody>
          <a:bodyPr/>
          <a:lstStyle/>
          <a:p>
            <a:endParaRPr/>
          </a:p>
        </p:txBody>
      </p:sp>
      <p:sp>
        <p:nvSpPr>
          <p:cNvPr id="519" name="Shape 519"/>
          <p:cNvSpPr>
            <a:spLocks noGrp="1"/>
          </p:cNvSpPr>
          <p:nvPr>
            <p:ph type="body" sz="quarter" idx="1"/>
          </p:nvPr>
        </p:nvSpPr>
        <p:spPr>
          <a:prstGeom prst="rect">
            <a:avLst/>
          </a:prstGeom>
        </p:spPr>
        <p:txBody>
          <a:bodyPr/>
          <a:lstStyle/>
          <a:p>
            <a:r>
              <a:rPr dirty="0"/>
              <a:t>if it is available we register the service worker by calling </a:t>
            </a:r>
            <a:r>
              <a:rPr dirty="0">
                <a:latin typeface="+mj-lt"/>
                <a:ea typeface="+mj-ea"/>
                <a:cs typeface="+mj-cs"/>
                <a:sym typeface="Helvetica"/>
              </a:rPr>
              <a:t>navigator.serviceWorker.register</a:t>
            </a:r>
            <a:r>
              <a:rPr dirty="0"/>
              <a:t> with a simple reference to the location of the service worker javascript file</a:t>
            </a:r>
            <a:r>
              <a:rPr dirty="0" smtClean="0"/>
              <a:t>.</a:t>
            </a:r>
            <a:endParaRPr lang="nl-NL" dirty="0" smtClean="0"/>
          </a:p>
          <a:p>
            <a:r>
              <a:rPr lang="nl-NL" dirty="0" smtClean="0"/>
              <a:t>Check </a:t>
            </a:r>
            <a:r>
              <a:rPr lang="nl-NL" dirty="0" err="1" smtClean="0"/>
              <a:t>https</a:t>
            </a:r>
            <a:r>
              <a:rPr lang="nl-NL" dirty="0" smtClean="0"/>
              <a:t>://</a:t>
            </a:r>
            <a:r>
              <a:rPr lang="nl-NL" dirty="0" err="1" smtClean="0"/>
              <a:t>jakearchibald.github.io</a:t>
            </a:r>
            <a:r>
              <a:rPr lang="nl-NL" dirty="0" smtClean="0"/>
              <a:t>/</a:t>
            </a:r>
            <a:r>
              <a:rPr lang="nl-NL" dirty="0" err="1" smtClean="0"/>
              <a:t>isserviceworkerready</a:t>
            </a:r>
            <a:r>
              <a:rPr lang="nl-NL" dirty="0" smtClean="0"/>
              <a:t>/</a:t>
            </a:r>
            <a:endParaRPr dirty="0"/>
          </a:p>
        </p:txBody>
      </p:sp>
    </p:spTree>
    <p:extLst>
      <p:ext uri="{BB962C8B-B14F-4D97-AF65-F5344CB8AC3E}">
        <p14:creationId xmlns:p14="http://schemas.microsoft.com/office/powerpoint/2010/main" val="9003492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7" name="Shape 537"/>
          <p:cNvSpPr>
            <a:spLocks noGrp="1" noRot="1" noChangeAspect="1"/>
          </p:cNvSpPr>
          <p:nvPr>
            <p:ph type="sldImg"/>
          </p:nvPr>
        </p:nvSpPr>
        <p:spPr>
          <a:prstGeom prst="rect">
            <a:avLst/>
          </a:prstGeom>
        </p:spPr>
        <p:txBody>
          <a:bodyPr/>
          <a:lstStyle/>
          <a:p>
            <a:endParaRPr/>
          </a:p>
        </p:txBody>
      </p:sp>
      <p:sp>
        <p:nvSpPr>
          <p:cNvPr id="538" name="Shape 538"/>
          <p:cNvSpPr>
            <a:spLocks noGrp="1"/>
          </p:cNvSpPr>
          <p:nvPr>
            <p:ph type="body" sz="quarter" idx="1"/>
          </p:nvPr>
        </p:nvSpPr>
        <p:spPr>
          <a:prstGeom prst="rect">
            <a:avLst/>
          </a:prstGeom>
        </p:spPr>
        <p:txBody>
          <a:bodyPr/>
          <a:lstStyle/>
          <a:p>
            <a:r>
              <a:rPr dirty="0"/>
              <a:t>Next, we need to handle </a:t>
            </a:r>
            <a:r>
              <a:rPr b="1" dirty="0"/>
              <a:t>the install event</a:t>
            </a:r>
            <a:r>
              <a:rPr dirty="0"/>
              <a:t>, which is fired after the service worker javascript file has been downloaded and parsed.</a:t>
            </a:r>
          </a:p>
        </p:txBody>
      </p:sp>
    </p:spTree>
    <p:extLst>
      <p:ext uri="{BB962C8B-B14F-4D97-AF65-F5344CB8AC3E}">
        <p14:creationId xmlns:p14="http://schemas.microsoft.com/office/powerpoint/2010/main" val="106412646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 name="Shape 542"/>
          <p:cNvSpPr>
            <a:spLocks noGrp="1" noRot="1" noChangeAspect="1"/>
          </p:cNvSpPr>
          <p:nvPr>
            <p:ph type="sldImg"/>
          </p:nvPr>
        </p:nvSpPr>
        <p:spPr>
          <a:prstGeom prst="rect">
            <a:avLst/>
          </a:prstGeom>
        </p:spPr>
        <p:txBody>
          <a:bodyPr/>
          <a:lstStyle/>
          <a:p>
            <a:endParaRPr/>
          </a:p>
        </p:txBody>
      </p:sp>
      <p:sp>
        <p:nvSpPr>
          <p:cNvPr id="543" name="Shape 543"/>
          <p:cNvSpPr>
            <a:spLocks noGrp="1"/>
          </p:cNvSpPr>
          <p:nvPr>
            <p:ph type="body" sz="quarter" idx="1"/>
          </p:nvPr>
        </p:nvSpPr>
        <p:spPr>
          <a:prstGeom prst="rect">
            <a:avLst/>
          </a:prstGeom>
        </p:spPr>
        <p:txBody>
          <a:bodyPr/>
          <a:lstStyle/>
          <a:p>
            <a:r>
              <a:rPr dirty="0"/>
              <a:t>Let's start with something basic. Remember earlier I mentioned that </a:t>
            </a:r>
            <a:r>
              <a:rPr b="1" dirty="0"/>
              <a:t>when a service worker is installed the first time</a:t>
            </a:r>
            <a:r>
              <a:rPr dirty="0"/>
              <a:t>, it </a:t>
            </a:r>
            <a:r>
              <a:rPr b="1" dirty="0"/>
              <a:t>doesn't take immediate control of the page, you have to wait for the page to be reloaded</a:t>
            </a:r>
            <a:r>
              <a:rPr dirty="0"/>
              <a:t>. Well, there's a way around that. Calling </a:t>
            </a:r>
            <a:r>
              <a:rPr b="1" dirty="0">
                <a:latin typeface="+mj-lt"/>
                <a:ea typeface="+mj-ea"/>
                <a:cs typeface="+mj-cs"/>
                <a:sym typeface="Helvetica"/>
              </a:rPr>
              <a:t>self.skipWaiting</a:t>
            </a:r>
            <a:r>
              <a:rPr b="1" dirty="0"/>
              <a:t> tells the service worker you want it to skip waiting</a:t>
            </a:r>
            <a:r>
              <a:rPr dirty="0"/>
              <a:t>, and go right to work.</a:t>
            </a:r>
          </a:p>
        </p:txBody>
      </p:sp>
    </p:spTree>
    <p:extLst>
      <p:ext uri="{BB962C8B-B14F-4D97-AF65-F5344CB8AC3E}">
        <p14:creationId xmlns:p14="http://schemas.microsoft.com/office/powerpoint/2010/main" val="183184106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1" name="Shape 561"/>
          <p:cNvSpPr>
            <a:spLocks noGrp="1" noRot="1" noChangeAspect="1"/>
          </p:cNvSpPr>
          <p:nvPr>
            <p:ph type="sldImg"/>
          </p:nvPr>
        </p:nvSpPr>
        <p:spPr>
          <a:prstGeom prst="rect">
            <a:avLst/>
          </a:prstGeom>
        </p:spPr>
        <p:txBody>
          <a:bodyPr/>
          <a:lstStyle/>
          <a:p>
            <a:endParaRPr/>
          </a:p>
        </p:txBody>
      </p:sp>
      <p:sp>
        <p:nvSpPr>
          <p:cNvPr id="562" name="Shape 562"/>
          <p:cNvSpPr>
            <a:spLocks noGrp="1"/>
          </p:cNvSpPr>
          <p:nvPr>
            <p:ph type="body" sz="quarter" idx="1"/>
          </p:nvPr>
        </p:nvSpPr>
        <p:spPr>
          <a:prstGeom prst="rect">
            <a:avLst/>
          </a:prstGeom>
        </p:spPr>
        <p:txBody>
          <a:bodyPr/>
          <a:lstStyle/>
          <a:p>
            <a:r>
              <a:rPr dirty="0"/>
              <a:t>We'll use the </a:t>
            </a:r>
            <a:r>
              <a:rPr b="1" dirty="0"/>
              <a:t>install event to pre-fetch the resources we need</a:t>
            </a:r>
            <a:r>
              <a:rPr dirty="0"/>
              <a:t>, and cache them in the </a:t>
            </a:r>
            <a:r>
              <a:rPr b="1" dirty="0"/>
              <a:t>local cache</a:t>
            </a:r>
            <a:r>
              <a:rPr dirty="0"/>
              <a:t>, ensuring that the files can be loaded instantly and reliably.</a:t>
            </a:r>
          </a:p>
          <a:p>
            <a:endParaRPr dirty="0"/>
          </a:p>
          <a:p>
            <a:r>
              <a:rPr dirty="0"/>
              <a:t>In effect, this </a:t>
            </a:r>
            <a:r>
              <a:rPr b="1" dirty="0"/>
              <a:t>install event handler is your opportunity to have a fully scriptable install process</a:t>
            </a:r>
            <a:r>
              <a:rPr dirty="0"/>
              <a:t>, just like a native app; you have absolute control over what resources are pre-fetched and how they are cached.</a:t>
            </a:r>
          </a:p>
        </p:txBody>
      </p:sp>
    </p:spTree>
    <p:extLst>
      <p:ext uri="{BB962C8B-B14F-4D97-AF65-F5344CB8AC3E}">
        <p14:creationId xmlns:p14="http://schemas.microsoft.com/office/powerpoint/2010/main" val="5631412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1"/>
          <p:cNvSpPr>
            <a:spLocks noGrp="1" noRot="1" noChangeAspect="1" noChangeArrowheads="1"/>
          </p:cNvSpPr>
          <p:nvPr>
            <p:ph type="sldImg"/>
          </p:nvPr>
        </p:nvSpPr>
        <p:spPr>
          <a:xfrm>
            <a:off x="381000" y="685800"/>
            <a:ext cx="6096000" cy="3429000"/>
          </a:xfrm>
        </p:spPr>
      </p:sp>
      <p:sp>
        <p:nvSpPr>
          <p:cNvPr id="25602" name="Rectangle 2"/>
          <p:cNvSpPr>
            <a:spLocks noGrp="1" noChangeArrowheads="1"/>
          </p:cNvSpPr>
          <p:nvPr>
            <p:ph type="body" sz="quarter" idx="1"/>
          </p:nvPr>
        </p:nvSpPr>
        <p:spPr/>
        <p:txBody>
          <a:bodyPr/>
          <a:lstStyle/>
          <a:p>
            <a:r>
              <a:rPr lang="en-US" altLang="en-US"/>
              <a:t>In fact, mobile is what is at the bottom of this revolution -</a:t>
            </a:r>
            <a:r>
              <a:rPr lang="en-US" altLang="en-US" b="1"/>
              <a:t> the explosion of computing usage in mobile, right after the explosion of the web, </a:t>
            </a:r>
            <a:r>
              <a:rPr lang="en-US" altLang="en-US"/>
              <a:t>has </a:t>
            </a:r>
            <a:r>
              <a:rPr lang="en-US" altLang="en-US" b="0"/>
              <a:t>changed the computing landscape again</a:t>
            </a:r>
            <a:r>
              <a:rPr lang="en-US" altLang="en-US"/>
              <a:t>.  A year or two ago, depending on which stats you use, mobile computing use overtook desktop use - we now use mobile devices more than desktop computers.</a:t>
            </a:r>
          </a:p>
        </p:txBody>
      </p:sp>
    </p:spTree>
    <p:extLst>
      <p:ext uri="{BB962C8B-B14F-4D97-AF65-F5344CB8AC3E}">
        <p14:creationId xmlns:p14="http://schemas.microsoft.com/office/powerpoint/2010/main" val="91857301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6" name="Shape 566"/>
          <p:cNvSpPr>
            <a:spLocks noGrp="1" noRot="1" noChangeAspect="1"/>
          </p:cNvSpPr>
          <p:nvPr>
            <p:ph type="sldImg"/>
          </p:nvPr>
        </p:nvSpPr>
        <p:spPr>
          <a:prstGeom prst="rect">
            <a:avLst/>
          </a:prstGeom>
        </p:spPr>
        <p:txBody>
          <a:bodyPr/>
          <a:lstStyle/>
          <a:p>
            <a:endParaRPr/>
          </a:p>
        </p:txBody>
      </p:sp>
      <p:sp>
        <p:nvSpPr>
          <p:cNvPr id="567" name="Shape 567"/>
          <p:cNvSpPr>
            <a:spLocks noGrp="1"/>
          </p:cNvSpPr>
          <p:nvPr>
            <p:ph type="body" sz="quarter" idx="1"/>
          </p:nvPr>
        </p:nvSpPr>
        <p:spPr>
          <a:prstGeom prst="rect">
            <a:avLst/>
          </a:prstGeom>
        </p:spPr>
        <p:txBody>
          <a:bodyPr/>
          <a:lstStyle/>
          <a:p>
            <a:r>
              <a:rPr dirty="0"/>
              <a:t>First, </a:t>
            </a:r>
            <a:r>
              <a:rPr b="1" dirty="0"/>
              <a:t>let's open up a cache object</a:t>
            </a:r>
            <a:r>
              <a:rPr dirty="0"/>
              <a:t>, referenced by </a:t>
            </a:r>
            <a:r>
              <a:rPr b="1" dirty="0"/>
              <a:t>cacheName</a:t>
            </a:r>
            <a:r>
              <a:rPr dirty="0"/>
              <a:t>.</a:t>
            </a:r>
          </a:p>
        </p:txBody>
      </p:sp>
    </p:spTree>
    <p:extLst>
      <p:ext uri="{BB962C8B-B14F-4D97-AF65-F5344CB8AC3E}">
        <p14:creationId xmlns:p14="http://schemas.microsoft.com/office/powerpoint/2010/main" val="178625795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1" name="Shape 571"/>
          <p:cNvSpPr>
            <a:spLocks noGrp="1" noRot="1" noChangeAspect="1"/>
          </p:cNvSpPr>
          <p:nvPr>
            <p:ph type="sldImg"/>
          </p:nvPr>
        </p:nvSpPr>
        <p:spPr>
          <a:prstGeom prst="rect">
            <a:avLst/>
          </a:prstGeom>
        </p:spPr>
        <p:txBody>
          <a:bodyPr/>
          <a:lstStyle/>
          <a:p>
            <a:endParaRPr/>
          </a:p>
        </p:txBody>
      </p:sp>
      <p:sp>
        <p:nvSpPr>
          <p:cNvPr id="572" name="Shape 572"/>
          <p:cNvSpPr>
            <a:spLocks noGrp="1"/>
          </p:cNvSpPr>
          <p:nvPr>
            <p:ph type="body" sz="quarter" idx="1"/>
          </p:nvPr>
        </p:nvSpPr>
        <p:spPr>
          <a:prstGeom prst="rect">
            <a:avLst/>
          </a:prstGeom>
        </p:spPr>
        <p:txBody>
          <a:bodyPr/>
          <a:lstStyle/>
          <a:p>
            <a:r>
              <a:rPr dirty="0"/>
              <a:t>Then, we'll use </a:t>
            </a:r>
            <a:r>
              <a:rPr b="1" dirty="0">
                <a:latin typeface="+mj-lt"/>
                <a:ea typeface="+mj-ea"/>
                <a:cs typeface="+mj-cs"/>
                <a:sym typeface="Helvetica"/>
              </a:rPr>
              <a:t>cache.addAll</a:t>
            </a:r>
            <a:r>
              <a:rPr b="1" dirty="0"/>
              <a:t> to retrieve the resources</a:t>
            </a:r>
            <a:r>
              <a:rPr dirty="0"/>
              <a:t> we've listed in </a:t>
            </a:r>
            <a:r>
              <a:rPr b="1" dirty="0">
                <a:latin typeface="+mj-lt"/>
                <a:ea typeface="+mj-ea"/>
                <a:cs typeface="+mj-cs"/>
                <a:sym typeface="Helvetica"/>
              </a:rPr>
              <a:t>filesToCache</a:t>
            </a:r>
            <a:r>
              <a:rPr dirty="0"/>
              <a:t> and store them in our browser cache.</a:t>
            </a:r>
          </a:p>
          <a:p>
            <a:endParaRPr dirty="0"/>
          </a:p>
          <a:p>
            <a:r>
              <a:rPr b="1" dirty="0"/>
              <a:t>In a real implementation, you should make sure that you catch any exceptions here</a:t>
            </a:r>
            <a:r>
              <a:rPr dirty="0"/>
              <a:t>. If one of the files were to fail while downloading, the entire event fails and the service worker wouldn't be activated.</a:t>
            </a:r>
          </a:p>
        </p:txBody>
      </p:sp>
    </p:spTree>
    <p:extLst>
      <p:ext uri="{BB962C8B-B14F-4D97-AF65-F5344CB8AC3E}">
        <p14:creationId xmlns:p14="http://schemas.microsoft.com/office/powerpoint/2010/main" val="210450505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6" name="Shape 576"/>
          <p:cNvSpPr>
            <a:spLocks noGrp="1" noRot="1" noChangeAspect="1"/>
          </p:cNvSpPr>
          <p:nvPr>
            <p:ph type="sldImg"/>
          </p:nvPr>
        </p:nvSpPr>
        <p:spPr>
          <a:prstGeom prst="rect">
            <a:avLst/>
          </a:prstGeom>
        </p:spPr>
        <p:txBody>
          <a:bodyPr/>
          <a:lstStyle/>
          <a:p>
            <a:endParaRPr/>
          </a:p>
        </p:txBody>
      </p:sp>
      <p:sp>
        <p:nvSpPr>
          <p:cNvPr id="577" name="Shape 577"/>
          <p:cNvSpPr>
            <a:spLocks noGrp="1"/>
          </p:cNvSpPr>
          <p:nvPr>
            <p:ph type="body" sz="quarter" idx="1"/>
          </p:nvPr>
        </p:nvSpPr>
        <p:spPr>
          <a:prstGeom prst="rect">
            <a:avLst/>
          </a:prstGeom>
        </p:spPr>
        <p:txBody>
          <a:bodyPr/>
          <a:lstStyle/>
          <a:p>
            <a:r>
              <a:rPr dirty="0"/>
              <a:t>And finally, </a:t>
            </a:r>
            <a:r>
              <a:rPr b="1" dirty="0"/>
              <a:t>once everything has been added</a:t>
            </a:r>
            <a:r>
              <a:rPr dirty="0"/>
              <a:t>, we want to </a:t>
            </a:r>
            <a:r>
              <a:rPr b="1" dirty="0"/>
              <a:t>call</a:t>
            </a:r>
            <a:r>
              <a:rPr dirty="0"/>
              <a:t> </a:t>
            </a:r>
            <a:r>
              <a:rPr b="1" dirty="0">
                <a:latin typeface="+mj-lt"/>
                <a:ea typeface="+mj-ea"/>
                <a:cs typeface="+mj-cs"/>
                <a:sym typeface="Helvetica"/>
              </a:rPr>
              <a:t>self.skipWaiting</a:t>
            </a:r>
            <a:r>
              <a:rPr dirty="0"/>
              <a:t>, so that our service </a:t>
            </a:r>
            <a:r>
              <a:rPr b="0" dirty="0"/>
              <a:t>worker</a:t>
            </a:r>
            <a:r>
              <a:rPr b="1" dirty="0"/>
              <a:t> takes immediate control</a:t>
            </a:r>
            <a:r>
              <a:rPr dirty="0"/>
              <a:t>.</a:t>
            </a:r>
          </a:p>
        </p:txBody>
      </p:sp>
    </p:spTree>
    <p:extLst>
      <p:ext uri="{BB962C8B-B14F-4D97-AF65-F5344CB8AC3E}">
        <p14:creationId xmlns:p14="http://schemas.microsoft.com/office/powerpoint/2010/main" val="116965116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1" name="Shape 581"/>
          <p:cNvSpPr>
            <a:spLocks noGrp="1" noRot="1" noChangeAspect="1"/>
          </p:cNvSpPr>
          <p:nvPr>
            <p:ph type="sldImg"/>
          </p:nvPr>
        </p:nvSpPr>
        <p:spPr>
          <a:prstGeom prst="rect">
            <a:avLst/>
          </a:prstGeom>
        </p:spPr>
        <p:txBody>
          <a:bodyPr/>
          <a:lstStyle/>
          <a:p>
            <a:endParaRPr/>
          </a:p>
        </p:txBody>
      </p:sp>
      <p:sp>
        <p:nvSpPr>
          <p:cNvPr id="582" name="Shape 582"/>
          <p:cNvSpPr>
            <a:spLocks noGrp="1"/>
          </p:cNvSpPr>
          <p:nvPr>
            <p:ph type="body" sz="quarter" idx="1"/>
          </p:nvPr>
        </p:nvSpPr>
        <p:spPr>
          <a:prstGeom prst="rect">
            <a:avLst/>
          </a:prstGeom>
        </p:spPr>
        <p:txBody>
          <a:bodyPr/>
          <a:lstStyle/>
          <a:p>
            <a:r>
              <a:rPr dirty="0"/>
              <a:t>There's one other thing I want to point out, we </a:t>
            </a:r>
            <a:r>
              <a:rPr b="1" dirty="0"/>
              <a:t>wrapped that whole code block in </a:t>
            </a:r>
            <a:r>
              <a:rPr b="1" dirty="0">
                <a:latin typeface="+mj-lt"/>
                <a:ea typeface="+mj-ea"/>
                <a:cs typeface="+mj-cs"/>
                <a:sym typeface="Helvetica"/>
              </a:rPr>
              <a:t>event.waitUntil</a:t>
            </a:r>
            <a:r>
              <a:rPr dirty="0"/>
              <a:t>. That makes sure that </a:t>
            </a:r>
            <a:r>
              <a:rPr b="1" dirty="0"/>
              <a:t>the service worker isn't terminated or go to idle while we're waiting for the embedded promise to complete</a:t>
            </a:r>
            <a:r>
              <a:rPr dirty="0"/>
              <a:t>.</a:t>
            </a:r>
          </a:p>
        </p:txBody>
      </p:sp>
    </p:spTree>
    <p:extLst>
      <p:ext uri="{BB962C8B-B14F-4D97-AF65-F5344CB8AC3E}">
        <p14:creationId xmlns:p14="http://schemas.microsoft.com/office/powerpoint/2010/main" val="58994676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0" name="Shape 600"/>
          <p:cNvSpPr>
            <a:spLocks noGrp="1" noRot="1" noChangeAspect="1"/>
          </p:cNvSpPr>
          <p:nvPr>
            <p:ph type="sldImg"/>
          </p:nvPr>
        </p:nvSpPr>
        <p:spPr>
          <a:prstGeom prst="rect">
            <a:avLst/>
          </a:prstGeom>
        </p:spPr>
        <p:txBody>
          <a:bodyPr/>
          <a:lstStyle/>
          <a:p>
            <a:endParaRPr/>
          </a:p>
        </p:txBody>
      </p:sp>
      <p:sp>
        <p:nvSpPr>
          <p:cNvPr id="601" name="Shape 601"/>
          <p:cNvSpPr>
            <a:spLocks noGrp="1"/>
          </p:cNvSpPr>
          <p:nvPr>
            <p:ph type="body" sz="quarter" idx="1"/>
          </p:nvPr>
        </p:nvSpPr>
        <p:spPr>
          <a:prstGeom prst="rect">
            <a:avLst/>
          </a:prstGeom>
        </p:spPr>
        <p:txBody>
          <a:bodyPr/>
          <a:lstStyle/>
          <a:p>
            <a:r>
              <a:rPr dirty="0"/>
              <a:t>Once </a:t>
            </a:r>
            <a:r>
              <a:rPr b="1" dirty="0"/>
              <a:t>everything has been cached</a:t>
            </a:r>
            <a:r>
              <a:rPr dirty="0"/>
              <a:t>, and our service worker has been activated, it's a good idea to </a:t>
            </a:r>
            <a:r>
              <a:rPr b="1" dirty="0"/>
              <a:t>clean up the cache</a:t>
            </a:r>
            <a:r>
              <a:rPr dirty="0"/>
              <a:t>. For example, remove any </a:t>
            </a:r>
            <a:r>
              <a:rPr b="1" dirty="0"/>
              <a:t>out-dated resources </a:t>
            </a:r>
            <a:r>
              <a:rPr dirty="0"/>
              <a:t>from the cache.</a:t>
            </a:r>
          </a:p>
        </p:txBody>
      </p:sp>
    </p:spTree>
    <p:extLst>
      <p:ext uri="{BB962C8B-B14F-4D97-AF65-F5344CB8AC3E}">
        <p14:creationId xmlns:p14="http://schemas.microsoft.com/office/powerpoint/2010/main" val="126769456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5" name="Shape 605"/>
          <p:cNvSpPr>
            <a:spLocks noGrp="1" noRot="1" noChangeAspect="1"/>
          </p:cNvSpPr>
          <p:nvPr>
            <p:ph type="sldImg"/>
          </p:nvPr>
        </p:nvSpPr>
        <p:spPr>
          <a:prstGeom prst="rect">
            <a:avLst/>
          </a:prstGeom>
        </p:spPr>
        <p:txBody>
          <a:bodyPr/>
          <a:lstStyle/>
          <a:p>
            <a:endParaRPr/>
          </a:p>
        </p:txBody>
      </p:sp>
      <p:sp>
        <p:nvSpPr>
          <p:cNvPr id="606" name="Shape 606"/>
          <p:cNvSpPr>
            <a:spLocks noGrp="1"/>
          </p:cNvSpPr>
          <p:nvPr>
            <p:ph type="body" sz="quarter" idx="1"/>
          </p:nvPr>
        </p:nvSpPr>
        <p:spPr>
          <a:prstGeom prst="rect">
            <a:avLst/>
          </a:prstGeom>
        </p:spPr>
        <p:txBody>
          <a:bodyPr/>
          <a:lstStyle/>
          <a:p>
            <a:r>
              <a:rPr dirty="0"/>
              <a:t>There are plenty of ways to do this, but </a:t>
            </a:r>
            <a:r>
              <a:rPr b="1" dirty="0"/>
              <a:t>in this case, we iterate over the list of keys from the cache</a:t>
            </a:r>
            <a:r>
              <a:rPr dirty="0"/>
              <a:t>, then </a:t>
            </a:r>
            <a:r>
              <a:rPr b="1" dirty="0"/>
              <a:t>delete</a:t>
            </a:r>
            <a:r>
              <a:rPr dirty="0"/>
              <a:t> any caches </a:t>
            </a:r>
            <a:r>
              <a:rPr b="1" dirty="0"/>
              <a:t>that don't match </a:t>
            </a:r>
            <a:r>
              <a:rPr dirty="0"/>
              <a:t>the current cache name.</a:t>
            </a:r>
          </a:p>
        </p:txBody>
      </p:sp>
    </p:spTree>
    <p:extLst>
      <p:ext uri="{BB962C8B-B14F-4D97-AF65-F5344CB8AC3E}">
        <p14:creationId xmlns:p14="http://schemas.microsoft.com/office/powerpoint/2010/main" val="127788620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0" name="Shape 610"/>
          <p:cNvSpPr>
            <a:spLocks noGrp="1" noRot="1" noChangeAspect="1"/>
          </p:cNvSpPr>
          <p:nvPr>
            <p:ph type="sldImg"/>
          </p:nvPr>
        </p:nvSpPr>
        <p:spPr>
          <a:prstGeom prst="rect">
            <a:avLst/>
          </a:prstGeom>
        </p:spPr>
        <p:txBody>
          <a:bodyPr/>
          <a:lstStyle/>
          <a:p>
            <a:endParaRPr/>
          </a:p>
        </p:txBody>
      </p:sp>
      <p:sp>
        <p:nvSpPr>
          <p:cNvPr id="611" name="Shape 611"/>
          <p:cNvSpPr>
            <a:spLocks noGrp="1"/>
          </p:cNvSpPr>
          <p:nvPr>
            <p:ph type="body" sz="quarter" idx="1"/>
          </p:nvPr>
        </p:nvSpPr>
        <p:spPr>
          <a:prstGeom prst="rect">
            <a:avLst/>
          </a:prstGeom>
        </p:spPr>
        <p:txBody>
          <a:bodyPr/>
          <a:lstStyle/>
          <a:p>
            <a:r>
              <a:rPr dirty="0"/>
              <a:t>And there's one more thing we need to do. </a:t>
            </a:r>
            <a:r>
              <a:rPr b="1" dirty="0"/>
              <a:t>By calling </a:t>
            </a:r>
            <a:r>
              <a:rPr b="1" dirty="0">
                <a:latin typeface="+mj-lt"/>
                <a:ea typeface="+mj-ea"/>
                <a:cs typeface="+mj-cs"/>
                <a:sym typeface="Helvetica"/>
              </a:rPr>
              <a:t>self.clients.claim</a:t>
            </a:r>
            <a:r>
              <a:rPr b="1" dirty="0"/>
              <a:t>, we tell the browser that we want THIS service worker to take control of all of the clients that it controls</a:t>
            </a:r>
            <a:r>
              <a:rPr dirty="0"/>
              <a:t>. That means we </a:t>
            </a:r>
            <a:r>
              <a:rPr b="1" dirty="0"/>
              <a:t>don't </a:t>
            </a:r>
            <a:r>
              <a:rPr dirty="0"/>
              <a:t>have to </a:t>
            </a:r>
            <a:r>
              <a:rPr b="1" dirty="0"/>
              <a:t>wait</a:t>
            </a:r>
            <a:r>
              <a:rPr dirty="0"/>
              <a:t> until any other service workers that are running terminate, we're ready to go immediately!</a:t>
            </a:r>
          </a:p>
        </p:txBody>
      </p:sp>
    </p:spTree>
    <p:extLst>
      <p:ext uri="{BB962C8B-B14F-4D97-AF65-F5344CB8AC3E}">
        <p14:creationId xmlns:p14="http://schemas.microsoft.com/office/powerpoint/2010/main" val="137715791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9" name="Shape 629"/>
          <p:cNvSpPr>
            <a:spLocks noGrp="1" noRot="1" noChangeAspect="1"/>
          </p:cNvSpPr>
          <p:nvPr>
            <p:ph type="sldImg"/>
          </p:nvPr>
        </p:nvSpPr>
        <p:spPr>
          <a:prstGeom prst="rect">
            <a:avLst/>
          </a:prstGeom>
        </p:spPr>
        <p:txBody>
          <a:bodyPr/>
          <a:lstStyle/>
          <a:p>
            <a:endParaRPr/>
          </a:p>
        </p:txBody>
      </p:sp>
      <p:sp>
        <p:nvSpPr>
          <p:cNvPr id="630" name="Shape 630"/>
          <p:cNvSpPr>
            <a:spLocks noGrp="1"/>
          </p:cNvSpPr>
          <p:nvPr>
            <p:ph type="body" sz="quarter" idx="1"/>
          </p:nvPr>
        </p:nvSpPr>
        <p:spPr>
          <a:prstGeom prst="rect">
            <a:avLst/>
          </a:prstGeom>
        </p:spPr>
        <p:txBody>
          <a:bodyPr/>
          <a:lstStyle/>
          <a:p>
            <a:r>
              <a:rPr/>
              <a:t>But at this point if you were to go offline…</a:t>
            </a:r>
          </a:p>
        </p:txBody>
      </p:sp>
    </p:spTree>
    <p:extLst>
      <p:ext uri="{BB962C8B-B14F-4D97-AF65-F5344CB8AC3E}">
        <p14:creationId xmlns:p14="http://schemas.microsoft.com/office/powerpoint/2010/main" val="126509484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 name="Shape 634"/>
          <p:cNvSpPr>
            <a:spLocks noGrp="1" noRot="1" noChangeAspect="1"/>
          </p:cNvSpPr>
          <p:nvPr>
            <p:ph type="sldImg"/>
          </p:nvPr>
        </p:nvSpPr>
        <p:spPr>
          <a:prstGeom prst="rect">
            <a:avLst/>
          </a:prstGeom>
        </p:spPr>
        <p:txBody>
          <a:bodyPr/>
          <a:lstStyle/>
          <a:p>
            <a:endParaRPr/>
          </a:p>
        </p:txBody>
      </p:sp>
      <p:sp>
        <p:nvSpPr>
          <p:cNvPr id="635" name="Shape 635"/>
          <p:cNvSpPr>
            <a:spLocks noGrp="1"/>
          </p:cNvSpPr>
          <p:nvPr>
            <p:ph type="body" sz="quarter" idx="1"/>
          </p:nvPr>
        </p:nvSpPr>
        <p:spPr>
          <a:prstGeom prst="rect">
            <a:avLst/>
          </a:prstGeom>
        </p:spPr>
        <p:txBody>
          <a:bodyPr/>
          <a:lstStyle/>
          <a:p>
            <a:r>
              <a:rPr dirty="0"/>
              <a:t>…you would still get the dreaded “Downasaur”.  But why?  </a:t>
            </a:r>
            <a:r>
              <a:rPr b="1" dirty="0"/>
              <a:t>We haven't added a fetch event handler yet</a:t>
            </a:r>
            <a:r>
              <a:rPr dirty="0"/>
              <a:t>, allowing us to respond to the network requests that are made by our page.</a:t>
            </a:r>
          </a:p>
        </p:txBody>
      </p:sp>
    </p:spTree>
    <p:extLst>
      <p:ext uri="{BB962C8B-B14F-4D97-AF65-F5344CB8AC3E}">
        <p14:creationId xmlns:p14="http://schemas.microsoft.com/office/powerpoint/2010/main" val="49128603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9" name="Shape 639"/>
          <p:cNvSpPr>
            <a:spLocks noGrp="1" noRot="1" noChangeAspect="1"/>
          </p:cNvSpPr>
          <p:nvPr>
            <p:ph type="sldImg"/>
          </p:nvPr>
        </p:nvSpPr>
        <p:spPr>
          <a:prstGeom prst="rect">
            <a:avLst/>
          </a:prstGeom>
        </p:spPr>
        <p:txBody>
          <a:bodyPr/>
          <a:lstStyle/>
          <a:p>
            <a:endParaRPr/>
          </a:p>
        </p:txBody>
      </p:sp>
      <p:sp>
        <p:nvSpPr>
          <p:cNvPr id="640" name="Shape 640"/>
          <p:cNvSpPr>
            <a:spLocks noGrp="1"/>
          </p:cNvSpPr>
          <p:nvPr>
            <p:ph type="body" sz="quarter" idx="1"/>
          </p:nvPr>
        </p:nvSpPr>
        <p:spPr>
          <a:prstGeom prst="rect">
            <a:avLst/>
          </a:prstGeom>
        </p:spPr>
        <p:txBody>
          <a:bodyPr/>
          <a:lstStyle/>
          <a:p>
            <a:r>
              <a:rPr dirty="0"/>
              <a:t>Let's assume that </a:t>
            </a:r>
            <a:r>
              <a:rPr b="1" dirty="0"/>
              <a:t>every</a:t>
            </a:r>
            <a:r>
              <a:rPr dirty="0"/>
              <a:t> required </a:t>
            </a:r>
            <a:r>
              <a:rPr b="1" dirty="0"/>
              <a:t>resource</a:t>
            </a:r>
            <a:r>
              <a:rPr dirty="0"/>
              <a:t> for our app </a:t>
            </a:r>
            <a:r>
              <a:rPr b="1" dirty="0"/>
              <a:t>is already in the cache</a:t>
            </a:r>
            <a:r>
              <a:rPr dirty="0"/>
              <a:t>; </a:t>
            </a:r>
            <a:r>
              <a:rPr b="1" dirty="0"/>
              <a:t>but if it is not we'll just go out to the network to fetch it</a:t>
            </a:r>
            <a:r>
              <a:rPr dirty="0"/>
              <a:t>. When a network request is made from our web page our Service Worker </a:t>
            </a:r>
            <a:r>
              <a:rPr b="1" dirty="0"/>
              <a:t>wakes</a:t>
            </a:r>
            <a:r>
              <a:rPr dirty="0"/>
              <a:t> </a:t>
            </a:r>
            <a:r>
              <a:rPr b="1" dirty="0"/>
              <a:t>up</a:t>
            </a:r>
            <a:r>
              <a:rPr dirty="0"/>
              <a:t>, the `fetch` event is triggered.</a:t>
            </a:r>
          </a:p>
        </p:txBody>
      </p:sp>
    </p:spTree>
    <p:extLst>
      <p:ext uri="{BB962C8B-B14F-4D97-AF65-F5344CB8AC3E}">
        <p14:creationId xmlns:p14="http://schemas.microsoft.com/office/powerpoint/2010/main" val="8365010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1"/>
          <p:cNvSpPr>
            <a:spLocks noGrp="1" noRot="1" noChangeAspect="1" noChangeArrowheads="1"/>
          </p:cNvSpPr>
          <p:nvPr>
            <p:ph type="sldImg"/>
          </p:nvPr>
        </p:nvSpPr>
        <p:spPr>
          <a:xfrm>
            <a:off x="381000" y="685800"/>
            <a:ext cx="6096000" cy="3429000"/>
          </a:xfrm>
        </p:spPr>
      </p:sp>
      <p:sp>
        <p:nvSpPr>
          <p:cNvPr id="27650" name="Rectangle 2"/>
          <p:cNvSpPr>
            <a:spLocks noGrp="1" noChangeArrowheads="1"/>
          </p:cNvSpPr>
          <p:nvPr>
            <p:ph type="body" sz="quarter" idx="1"/>
          </p:nvPr>
        </p:nvSpPr>
        <p:spPr/>
        <p:txBody>
          <a:bodyPr/>
          <a:lstStyle/>
          <a:p>
            <a:r>
              <a:rPr lang="en-US" altLang="en-US"/>
              <a:t>And in mobile, users spending most of their time in native apps, rather than the web</a:t>
            </a:r>
            <a:r>
              <a:rPr lang="en-US" altLang="en-US" b="1"/>
              <a:t>.  Only 13% of users’ mobile time is on the mobile web</a:t>
            </a:r>
            <a:r>
              <a:rPr lang="en-US" altLang="en-US"/>
              <a:t>, vs </a:t>
            </a:r>
            <a:r>
              <a:rPr lang="en-US" altLang="en-US" b="1"/>
              <a:t>87% spent in apps</a:t>
            </a:r>
            <a:r>
              <a:rPr lang="en-US" altLang="en-US"/>
              <a:t>, as of last year.  Apps are more predictable, and they have some great re-engagement features - like </a:t>
            </a:r>
            <a:r>
              <a:rPr lang="en-US" altLang="en-US" err="1"/>
              <a:t>Homescreen</a:t>
            </a:r>
            <a:r>
              <a:rPr lang="en-US" altLang="en-US"/>
              <a:t> icons make it easy to get back to the app, and push notifications that brings users back even when the app is closed. </a:t>
            </a:r>
          </a:p>
          <a:p>
            <a:endParaRPr lang="en-US" altLang="en-US"/>
          </a:p>
          <a:p>
            <a:r>
              <a:rPr lang="en-US" altLang="en-US"/>
              <a:t>This slide might make it seem like I could cut my presentation short, say “build native apps”, and go home early.  But there’s a flip side to this...</a:t>
            </a:r>
          </a:p>
        </p:txBody>
      </p:sp>
    </p:spTree>
    <p:extLst>
      <p:ext uri="{BB962C8B-B14F-4D97-AF65-F5344CB8AC3E}">
        <p14:creationId xmlns:p14="http://schemas.microsoft.com/office/powerpoint/2010/main" val="156418745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4" name="Shape 644"/>
          <p:cNvSpPr>
            <a:spLocks noGrp="1" noRot="1" noChangeAspect="1"/>
          </p:cNvSpPr>
          <p:nvPr>
            <p:ph type="sldImg"/>
          </p:nvPr>
        </p:nvSpPr>
        <p:spPr>
          <a:prstGeom prst="rect">
            <a:avLst/>
          </a:prstGeom>
        </p:spPr>
        <p:txBody>
          <a:bodyPr/>
          <a:lstStyle/>
          <a:p>
            <a:endParaRPr/>
          </a:p>
        </p:txBody>
      </p:sp>
      <p:sp>
        <p:nvSpPr>
          <p:cNvPr id="645" name="Shape 645"/>
          <p:cNvSpPr>
            <a:spLocks noGrp="1"/>
          </p:cNvSpPr>
          <p:nvPr>
            <p:ph type="body" sz="quarter" idx="1"/>
          </p:nvPr>
        </p:nvSpPr>
        <p:spPr>
          <a:prstGeom prst="rect">
            <a:avLst/>
          </a:prstGeom>
        </p:spPr>
        <p:txBody>
          <a:bodyPr/>
          <a:lstStyle/>
          <a:p>
            <a:r>
              <a:rPr dirty="0"/>
              <a:t>Next, we check </a:t>
            </a:r>
            <a:r>
              <a:rPr b="1" dirty="0"/>
              <a:t>to see if the requested resource is in the cache</a:t>
            </a:r>
            <a:r>
              <a:rPr dirty="0"/>
              <a:t>.</a:t>
            </a:r>
          </a:p>
        </p:txBody>
      </p:sp>
    </p:spTree>
    <p:extLst>
      <p:ext uri="{BB962C8B-B14F-4D97-AF65-F5344CB8AC3E}">
        <p14:creationId xmlns:p14="http://schemas.microsoft.com/office/powerpoint/2010/main" val="164260664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9" name="Shape 649"/>
          <p:cNvSpPr>
            <a:spLocks noGrp="1" noRot="1" noChangeAspect="1"/>
          </p:cNvSpPr>
          <p:nvPr>
            <p:ph type="sldImg"/>
          </p:nvPr>
        </p:nvSpPr>
        <p:spPr>
          <a:prstGeom prst="rect">
            <a:avLst/>
          </a:prstGeom>
        </p:spPr>
        <p:txBody>
          <a:bodyPr/>
          <a:lstStyle/>
          <a:p>
            <a:endParaRPr/>
          </a:p>
        </p:txBody>
      </p:sp>
      <p:sp>
        <p:nvSpPr>
          <p:cNvPr id="650" name="Shape 650"/>
          <p:cNvSpPr>
            <a:spLocks noGrp="1"/>
          </p:cNvSpPr>
          <p:nvPr>
            <p:ph type="body" sz="quarter" idx="1"/>
          </p:nvPr>
        </p:nvSpPr>
        <p:spPr>
          <a:prstGeom prst="rect">
            <a:avLst/>
          </a:prstGeom>
        </p:spPr>
        <p:txBody>
          <a:bodyPr/>
          <a:lstStyle/>
          <a:p>
            <a:r>
              <a:rPr dirty="0"/>
              <a:t>If it is, we return the version from the cache.</a:t>
            </a:r>
          </a:p>
        </p:txBody>
      </p:sp>
    </p:spTree>
    <p:extLst>
      <p:ext uri="{BB962C8B-B14F-4D97-AF65-F5344CB8AC3E}">
        <p14:creationId xmlns:p14="http://schemas.microsoft.com/office/powerpoint/2010/main" val="102639779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4" name="Shape 654"/>
          <p:cNvSpPr>
            <a:spLocks noGrp="1" noRot="1" noChangeAspect="1"/>
          </p:cNvSpPr>
          <p:nvPr>
            <p:ph type="sldImg"/>
          </p:nvPr>
        </p:nvSpPr>
        <p:spPr>
          <a:prstGeom prst="rect">
            <a:avLst/>
          </a:prstGeom>
        </p:spPr>
        <p:txBody>
          <a:bodyPr/>
          <a:lstStyle/>
          <a:p>
            <a:endParaRPr/>
          </a:p>
        </p:txBody>
      </p:sp>
      <p:sp>
        <p:nvSpPr>
          <p:cNvPr id="655" name="Shape 655"/>
          <p:cNvSpPr>
            <a:spLocks noGrp="1"/>
          </p:cNvSpPr>
          <p:nvPr>
            <p:ph type="body" sz="quarter" idx="1"/>
          </p:nvPr>
        </p:nvSpPr>
        <p:spPr>
          <a:prstGeom prst="rect">
            <a:avLst/>
          </a:prstGeom>
        </p:spPr>
        <p:txBody>
          <a:bodyPr/>
          <a:lstStyle/>
          <a:p>
            <a:r>
              <a:rPr/>
              <a:t>Otherwise, we request it from the network and return that.</a:t>
            </a:r>
          </a:p>
        </p:txBody>
      </p:sp>
    </p:spTree>
    <p:extLst>
      <p:ext uri="{BB962C8B-B14F-4D97-AF65-F5344CB8AC3E}">
        <p14:creationId xmlns:p14="http://schemas.microsoft.com/office/powerpoint/2010/main" val="11088324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3" name="Shape 673"/>
          <p:cNvSpPr>
            <a:spLocks noGrp="1" noRot="1" noChangeAspect="1"/>
          </p:cNvSpPr>
          <p:nvPr>
            <p:ph type="sldImg"/>
          </p:nvPr>
        </p:nvSpPr>
        <p:spPr>
          <a:prstGeom prst="rect">
            <a:avLst/>
          </a:prstGeom>
        </p:spPr>
        <p:txBody>
          <a:bodyPr/>
          <a:lstStyle/>
          <a:p>
            <a:endParaRPr/>
          </a:p>
        </p:txBody>
      </p:sp>
      <p:sp>
        <p:nvSpPr>
          <p:cNvPr id="674" name="Shape 674"/>
          <p:cNvSpPr>
            <a:spLocks noGrp="1"/>
          </p:cNvSpPr>
          <p:nvPr>
            <p:ph type="body" sz="quarter" idx="1"/>
          </p:nvPr>
        </p:nvSpPr>
        <p:spPr>
          <a:prstGeom prst="rect">
            <a:avLst/>
          </a:prstGeom>
        </p:spPr>
        <p:txBody>
          <a:bodyPr/>
          <a:lstStyle/>
          <a:p>
            <a:r>
              <a:rPr dirty="0"/>
              <a:t>We now have a reliable experience that loads almost instantly. Our app will work whether we're online or offline, </a:t>
            </a:r>
            <a:r>
              <a:rPr b="1" i="1" dirty="0"/>
              <a:t>and it'll load extremely quickly because we've eliminated any potential network latency</a:t>
            </a:r>
            <a:r>
              <a:rPr dirty="0"/>
              <a:t>.</a:t>
            </a:r>
          </a:p>
          <a:p>
            <a:endParaRPr dirty="0"/>
          </a:p>
          <a:p>
            <a:r>
              <a:rPr b="1" dirty="0"/>
              <a:t>Our last step is to let the page know that the service worker is now registered and ready to go</a:t>
            </a:r>
            <a:r>
              <a:rPr dirty="0"/>
              <a:t>. This is helpful if you want to indicate to the user that the page is offline capable.</a:t>
            </a:r>
          </a:p>
        </p:txBody>
      </p:sp>
    </p:spTree>
    <p:extLst>
      <p:ext uri="{BB962C8B-B14F-4D97-AF65-F5344CB8AC3E}">
        <p14:creationId xmlns:p14="http://schemas.microsoft.com/office/powerpoint/2010/main" val="169530261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8" name="Shape 678"/>
          <p:cNvSpPr>
            <a:spLocks noGrp="1" noRot="1" noChangeAspect="1"/>
          </p:cNvSpPr>
          <p:nvPr>
            <p:ph type="sldImg"/>
          </p:nvPr>
        </p:nvSpPr>
        <p:spPr>
          <a:prstGeom prst="rect">
            <a:avLst/>
          </a:prstGeom>
        </p:spPr>
        <p:txBody>
          <a:bodyPr/>
          <a:lstStyle/>
          <a:p>
            <a:endParaRPr/>
          </a:p>
        </p:txBody>
      </p:sp>
      <p:sp>
        <p:nvSpPr>
          <p:cNvPr id="679" name="Shape 679"/>
          <p:cNvSpPr>
            <a:spLocks noGrp="1"/>
          </p:cNvSpPr>
          <p:nvPr>
            <p:ph type="body" sz="quarter" idx="1"/>
          </p:nvPr>
        </p:nvSpPr>
        <p:spPr>
          <a:prstGeom prst="rect">
            <a:avLst/>
          </a:prstGeom>
        </p:spPr>
        <p:txBody>
          <a:bodyPr/>
          <a:lstStyle/>
          <a:p>
            <a:r>
              <a:rPr dirty="0"/>
              <a:t>Earlier, I mentioned scopes. One of the cool things about a service worker is that you </a:t>
            </a:r>
            <a:r>
              <a:rPr b="1" dirty="0"/>
              <a:t>don't need to register it on every page you want to use it</a:t>
            </a:r>
            <a:r>
              <a:rPr dirty="0"/>
              <a:t>. </a:t>
            </a:r>
            <a:r>
              <a:rPr b="1" dirty="0"/>
              <a:t>You only need to register it once</a:t>
            </a:r>
            <a:r>
              <a:rPr dirty="0"/>
              <a:t>, and </a:t>
            </a:r>
            <a:r>
              <a:rPr b="1" dirty="0"/>
              <a:t>any page within the scope will be handled by the service worker</a:t>
            </a:r>
            <a:r>
              <a:rPr dirty="0"/>
              <a:t>.</a:t>
            </a:r>
          </a:p>
          <a:p>
            <a:endParaRPr dirty="0"/>
          </a:p>
          <a:p>
            <a:r>
              <a:rPr dirty="0"/>
              <a:t>The </a:t>
            </a:r>
            <a:r>
              <a:rPr b="1" dirty="0"/>
              <a:t>easiest way to define a scope is simply based on where the service worker is served</a:t>
            </a:r>
            <a:r>
              <a:rPr dirty="0"/>
              <a:t> from.</a:t>
            </a:r>
          </a:p>
        </p:txBody>
      </p:sp>
    </p:spTree>
    <p:extLst>
      <p:ext uri="{BB962C8B-B14F-4D97-AF65-F5344CB8AC3E}">
        <p14:creationId xmlns:p14="http://schemas.microsoft.com/office/powerpoint/2010/main" val="203441895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3" name="Shape 683"/>
          <p:cNvSpPr>
            <a:spLocks noGrp="1" noRot="1" noChangeAspect="1"/>
          </p:cNvSpPr>
          <p:nvPr>
            <p:ph type="sldImg"/>
          </p:nvPr>
        </p:nvSpPr>
        <p:spPr>
          <a:prstGeom prst="rect">
            <a:avLst/>
          </a:prstGeom>
        </p:spPr>
        <p:txBody>
          <a:bodyPr/>
          <a:lstStyle/>
          <a:p>
            <a:endParaRPr/>
          </a:p>
        </p:txBody>
      </p:sp>
      <p:sp>
        <p:nvSpPr>
          <p:cNvPr id="684" name="Shape 684"/>
          <p:cNvSpPr>
            <a:spLocks noGrp="1"/>
          </p:cNvSpPr>
          <p:nvPr>
            <p:ph type="body" sz="quarter" idx="1"/>
          </p:nvPr>
        </p:nvSpPr>
        <p:spPr>
          <a:prstGeom prst="rect">
            <a:avLst/>
          </a:prstGeom>
        </p:spPr>
        <p:txBody>
          <a:bodyPr/>
          <a:lstStyle/>
          <a:p>
            <a:r>
              <a:rPr dirty="0"/>
              <a:t>I recommend that you serve your </a:t>
            </a:r>
            <a:r>
              <a:rPr b="1" dirty="0"/>
              <a:t>service worker from the server root</a:t>
            </a:r>
            <a:r>
              <a:rPr dirty="0"/>
              <a:t>, that means every resource requested will be handled by the service worker.</a:t>
            </a:r>
          </a:p>
        </p:txBody>
      </p:sp>
    </p:spTree>
    <p:extLst>
      <p:ext uri="{BB962C8B-B14F-4D97-AF65-F5344CB8AC3E}">
        <p14:creationId xmlns:p14="http://schemas.microsoft.com/office/powerpoint/2010/main" val="22037110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9" name="Shape 689"/>
          <p:cNvSpPr>
            <a:spLocks noGrp="1" noRot="1" noChangeAspect="1"/>
          </p:cNvSpPr>
          <p:nvPr>
            <p:ph type="sldImg"/>
          </p:nvPr>
        </p:nvSpPr>
        <p:spPr>
          <a:prstGeom prst="rect">
            <a:avLst/>
          </a:prstGeom>
        </p:spPr>
        <p:txBody>
          <a:bodyPr/>
          <a:lstStyle/>
          <a:p>
            <a:endParaRPr/>
          </a:p>
        </p:txBody>
      </p:sp>
      <p:sp>
        <p:nvSpPr>
          <p:cNvPr id="690" name="Shape 690"/>
          <p:cNvSpPr>
            <a:spLocks noGrp="1"/>
          </p:cNvSpPr>
          <p:nvPr>
            <p:ph type="body" sz="quarter" idx="1"/>
          </p:nvPr>
        </p:nvSpPr>
        <p:spPr>
          <a:prstGeom prst="rect">
            <a:avLst/>
          </a:prstGeom>
        </p:spPr>
        <p:txBody>
          <a:bodyPr/>
          <a:lstStyle/>
          <a:p>
            <a:r>
              <a:rPr b="1" dirty="0"/>
              <a:t>If you put it in your scripts directory</a:t>
            </a:r>
            <a:r>
              <a:rPr dirty="0"/>
              <a:t>, </a:t>
            </a:r>
            <a:r>
              <a:rPr b="1" dirty="0"/>
              <a:t>only resources served from scripts will be handled by the service worker</a:t>
            </a:r>
            <a:r>
              <a:rPr dirty="0"/>
              <a:t>. In this case, unless the page registering the service worker is also in scripts, it won't be handled by the service worker. </a:t>
            </a:r>
          </a:p>
          <a:p>
            <a:endParaRPr dirty="0"/>
          </a:p>
          <a:p>
            <a:r>
              <a:rPr b="1" dirty="0"/>
              <a:t>[CLICK]</a:t>
            </a:r>
            <a:r>
              <a:rPr dirty="0"/>
              <a:t> I did this my first time, and it SUCKED, so don't make the same mistake I made.</a:t>
            </a:r>
          </a:p>
        </p:txBody>
      </p:sp>
    </p:spTree>
    <p:extLst>
      <p:ext uri="{BB962C8B-B14F-4D97-AF65-F5344CB8AC3E}">
        <p14:creationId xmlns:p14="http://schemas.microsoft.com/office/powerpoint/2010/main" val="155126797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4" name="Shape 694"/>
          <p:cNvSpPr>
            <a:spLocks noGrp="1" noRot="1" noChangeAspect="1"/>
          </p:cNvSpPr>
          <p:nvPr>
            <p:ph type="sldImg"/>
          </p:nvPr>
        </p:nvSpPr>
        <p:spPr>
          <a:prstGeom prst="rect">
            <a:avLst/>
          </a:prstGeom>
        </p:spPr>
        <p:txBody>
          <a:bodyPr/>
          <a:lstStyle/>
          <a:p>
            <a:endParaRPr/>
          </a:p>
        </p:txBody>
      </p:sp>
      <p:sp>
        <p:nvSpPr>
          <p:cNvPr id="695" name="Shape 695"/>
          <p:cNvSpPr>
            <a:spLocks noGrp="1"/>
          </p:cNvSpPr>
          <p:nvPr>
            <p:ph type="body" sz="quarter" idx="1"/>
          </p:nvPr>
        </p:nvSpPr>
        <p:spPr>
          <a:prstGeom prst="rect">
            <a:avLst/>
          </a:prstGeom>
        </p:spPr>
        <p:txBody>
          <a:bodyPr/>
          <a:lstStyle/>
          <a:p>
            <a:r>
              <a:rPr dirty="0"/>
              <a:t>Putting the service worker in your </a:t>
            </a:r>
            <a:r>
              <a:rPr b="1" dirty="0"/>
              <a:t>server root gives you the first crack at responding to any network requests</a:t>
            </a:r>
            <a:r>
              <a:rPr dirty="0"/>
              <a:t>, and helps to ensure your app is reliable and loads almost instantly.</a:t>
            </a:r>
          </a:p>
        </p:txBody>
      </p:sp>
    </p:spTree>
    <p:extLst>
      <p:ext uri="{BB962C8B-B14F-4D97-AF65-F5344CB8AC3E}">
        <p14:creationId xmlns:p14="http://schemas.microsoft.com/office/powerpoint/2010/main" val="81683039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9" name="Shape 699"/>
          <p:cNvSpPr>
            <a:spLocks noGrp="1" noRot="1" noChangeAspect="1"/>
          </p:cNvSpPr>
          <p:nvPr>
            <p:ph type="sldImg"/>
          </p:nvPr>
        </p:nvSpPr>
        <p:spPr>
          <a:prstGeom prst="rect">
            <a:avLst/>
          </a:prstGeom>
        </p:spPr>
        <p:txBody>
          <a:bodyPr/>
          <a:lstStyle/>
          <a:p>
            <a:endParaRPr/>
          </a:p>
        </p:txBody>
      </p:sp>
      <p:sp>
        <p:nvSpPr>
          <p:cNvPr id="700" name="Shape 700"/>
          <p:cNvSpPr>
            <a:spLocks noGrp="1"/>
          </p:cNvSpPr>
          <p:nvPr>
            <p:ph type="body" sz="quarter" idx="1"/>
          </p:nvPr>
        </p:nvSpPr>
        <p:spPr>
          <a:prstGeom prst="rect">
            <a:avLst/>
          </a:prstGeom>
        </p:spPr>
        <p:txBody>
          <a:bodyPr/>
          <a:lstStyle/>
          <a:p>
            <a:r>
              <a:rPr dirty="0"/>
              <a:t>The magic a Service Workers provides, is that </a:t>
            </a:r>
            <a:r>
              <a:rPr b="1" dirty="0"/>
              <a:t>YOU are in control. </a:t>
            </a:r>
            <a:r>
              <a:rPr dirty="0"/>
              <a:t>You get to decide what gets cached, how it's cached and how it should be returned to the user.</a:t>
            </a:r>
          </a:p>
          <a:p>
            <a:endParaRPr dirty="0"/>
          </a:p>
          <a:p>
            <a:r>
              <a:rPr b="1" dirty="0"/>
              <a:t>I've shown you the cache first with network fallback strategy</a:t>
            </a:r>
            <a:r>
              <a:rPr dirty="0"/>
              <a:t>, it provides a fast, reliable experience for our users. There are several different caching strategies, </a:t>
            </a:r>
            <a:r>
              <a:rPr b="1" dirty="0"/>
              <a:t>and depending on your app scenario</a:t>
            </a:r>
            <a:r>
              <a:rPr dirty="0"/>
              <a:t>, you might want to use a different one. Or even multiple strategies for different kinds of requests. Let's take a look at some of the different strategies.</a:t>
            </a:r>
          </a:p>
        </p:txBody>
      </p:sp>
    </p:spTree>
    <p:extLst>
      <p:ext uri="{BB962C8B-B14F-4D97-AF65-F5344CB8AC3E}">
        <p14:creationId xmlns:p14="http://schemas.microsoft.com/office/powerpoint/2010/main" val="180608134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4" name="Shape 704"/>
          <p:cNvSpPr>
            <a:spLocks noGrp="1" noRot="1" noChangeAspect="1"/>
          </p:cNvSpPr>
          <p:nvPr>
            <p:ph type="sldImg"/>
          </p:nvPr>
        </p:nvSpPr>
        <p:spPr>
          <a:prstGeom prst="rect">
            <a:avLst/>
          </a:prstGeom>
        </p:spPr>
        <p:txBody>
          <a:bodyPr/>
          <a:lstStyle/>
          <a:p>
            <a:endParaRPr/>
          </a:p>
        </p:txBody>
      </p:sp>
      <p:sp>
        <p:nvSpPr>
          <p:cNvPr id="705" name="Shape 705"/>
          <p:cNvSpPr>
            <a:spLocks noGrp="1"/>
          </p:cNvSpPr>
          <p:nvPr>
            <p:ph type="body" sz="quarter" idx="1"/>
          </p:nvPr>
        </p:nvSpPr>
        <p:spPr>
          <a:prstGeom prst="rect">
            <a:avLst/>
          </a:prstGeom>
        </p:spPr>
        <p:txBody>
          <a:bodyPr/>
          <a:lstStyle/>
          <a:p>
            <a:r>
              <a:rPr dirty="0"/>
              <a:t>The cache first with network fallback strategy we’ve laid out is pretty straightforward - </a:t>
            </a:r>
            <a:r>
              <a:rPr b="1" dirty="0"/>
              <a:t>always go to the cache first.  If the request matches a cache entry, respond with that. Otherwise try to fetch the resource from the network. </a:t>
            </a:r>
            <a:r>
              <a:rPr dirty="0"/>
              <a:t>This option is </a:t>
            </a:r>
            <a:r>
              <a:rPr b="1" dirty="0"/>
              <a:t>good for resources that don't change</a:t>
            </a:r>
            <a:r>
              <a:rPr dirty="0"/>
              <a:t>, or have some other update mechanism.  It will give you a very fast response - since objects come out of the cache directly - but it doesn’t update. On the </a:t>
            </a:r>
            <a:r>
              <a:rPr b="1" dirty="0"/>
              <a:t>negative side, if an item isn't in the cache, it's not automatically added after its retrieved from the network</a:t>
            </a:r>
            <a:r>
              <a:rPr dirty="0"/>
              <a:t>.</a:t>
            </a:r>
          </a:p>
        </p:txBody>
      </p:sp>
    </p:spTree>
    <p:extLst>
      <p:ext uri="{BB962C8B-B14F-4D97-AF65-F5344CB8AC3E}">
        <p14:creationId xmlns:p14="http://schemas.microsoft.com/office/powerpoint/2010/main" val="17218171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1"/>
          <p:cNvSpPr>
            <a:spLocks noGrp="1" noRot="1" noChangeAspect="1" noChangeArrowheads="1"/>
          </p:cNvSpPr>
          <p:nvPr>
            <p:ph type="sldImg"/>
          </p:nvPr>
        </p:nvSpPr>
        <p:spPr>
          <a:xfrm>
            <a:off x="381000" y="685800"/>
            <a:ext cx="6096000" cy="3429000"/>
          </a:xfrm>
        </p:spPr>
      </p:sp>
      <p:sp>
        <p:nvSpPr>
          <p:cNvPr id="29698" name="Rectangle 2"/>
          <p:cNvSpPr>
            <a:spLocks noGrp="1" noChangeArrowheads="1"/>
          </p:cNvSpPr>
          <p:nvPr>
            <p:ph type="body" sz="quarter" idx="1"/>
          </p:nvPr>
        </p:nvSpPr>
        <p:spPr/>
        <p:txBody>
          <a:bodyPr/>
          <a:lstStyle/>
          <a:p>
            <a:r>
              <a:rPr lang="en-US" altLang="en-US" b="1"/>
              <a:t>App usage is highly concentrated</a:t>
            </a:r>
            <a:r>
              <a:rPr lang="en-US" altLang="en-US"/>
              <a:t>.  Users tend to </a:t>
            </a:r>
            <a:r>
              <a:rPr lang="en-US" altLang="en-US" b="1"/>
              <a:t>only use a few apps </a:t>
            </a:r>
            <a:r>
              <a:rPr lang="en-US" altLang="en-US"/>
              <a:t>- leading to a winner-take all situation.  Based on user studies - users see native apps as a big commitment in space, time, cost.  Native apps may be engaging, but only a few are worth installing.</a:t>
            </a:r>
          </a:p>
        </p:txBody>
      </p:sp>
    </p:spTree>
    <p:extLst>
      <p:ext uri="{BB962C8B-B14F-4D97-AF65-F5344CB8AC3E}">
        <p14:creationId xmlns:p14="http://schemas.microsoft.com/office/powerpoint/2010/main" val="88348859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9" name="Shape 709"/>
          <p:cNvSpPr>
            <a:spLocks noGrp="1" noRot="1" noChangeAspect="1"/>
          </p:cNvSpPr>
          <p:nvPr>
            <p:ph type="sldImg"/>
          </p:nvPr>
        </p:nvSpPr>
        <p:spPr>
          <a:prstGeom prst="rect">
            <a:avLst/>
          </a:prstGeom>
        </p:spPr>
        <p:txBody>
          <a:bodyPr/>
          <a:lstStyle/>
          <a:p>
            <a:endParaRPr/>
          </a:p>
        </p:txBody>
      </p:sp>
      <p:sp>
        <p:nvSpPr>
          <p:cNvPr id="710" name="Shape 710"/>
          <p:cNvSpPr>
            <a:spLocks noGrp="1"/>
          </p:cNvSpPr>
          <p:nvPr>
            <p:ph type="body" sz="quarter" idx="1"/>
          </p:nvPr>
        </p:nvSpPr>
        <p:spPr>
          <a:prstGeom prst="rect">
            <a:avLst/>
          </a:prstGeom>
        </p:spPr>
        <p:txBody>
          <a:bodyPr/>
          <a:lstStyle/>
          <a:p>
            <a:r>
              <a:rPr dirty="0"/>
              <a:t>Network, falling back to cache means you give </a:t>
            </a:r>
            <a:r>
              <a:rPr b="1" dirty="0"/>
              <a:t>online users the most up-to-date content</a:t>
            </a:r>
            <a:r>
              <a:rPr dirty="0"/>
              <a:t>, </a:t>
            </a:r>
            <a:r>
              <a:rPr b="1" dirty="0"/>
              <a:t>but offline users get an older cached version</a:t>
            </a:r>
            <a:r>
              <a:rPr dirty="0"/>
              <a:t>. If the network request succeeds you'll most-likely want to update the cache entry.</a:t>
            </a:r>
          </a:p>
          <a:p>
            <a:endParaRPr dirty="0"/>
          </a:p>
          <a:p>
            <a:r>
              <a:rPr dirty="0"/>
              <a:t>However, this method has flaws</a:t>
            </a:r>
            <a:r>
              <a:rPr b="1" dirty="0"/>
              <a:t>. If the user has an intermittent or slow connection they'll have to wait for the network to fail before they get the perfectly acceptable content already on their device</a:t>
            </a:r>
            <a:r>
              <a:rPr dirty="0"/>
              <a:t>. This can take an extremely long time and is a frustrating user experience.</a:t>
            </a:r>
          </a:p>
        </p:txBody>
      </p:sp>
    </p:spTree>
    <p:extLst>
      <p:ext uri="{BB962C8B-B14F-4D97-AF65-F5344CB8AC3E}">
        <p14:creationId xmlns:p14="http://schemas.microsoft.com/office/powerpoint/2010/main" val="67458946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4" name="Shape 714"/>
          <p:cNvSpPr>
            <a:spLocks noGrp="1" noRot="1" noChangeAspect="1"/>
          </p:cNvSpPr>
          <p:nvPr>
            <p:ph type="sldImg"/>
          </p:nvPr>
        </p:nvSpPr>
        <p:spPr>
          <a:prstGeom prst="rect">
            <a:avLst/>
          </a:prstGeom>
        </p:spPr>
        <p:txBody>
          <a:bodyPr/>
          <a:lstStyle/>
          <a:p>
            <a:endParaRPr/>
          </a:p>
        </p:txBody>
      </p:sp>
      <p:sp>
        <p:nvSpPr>
          <p:cNvPr id="715" name="Shape 715"/>
          <p:cNvSpPr>
            <a:spLocks noGrp="1"/>
          </p:cNvSpPr>
          <p:nvPr>
            <p:ph type="body" sz="quarter" idx="1"/>
          </p:nvPr>
        </p:nvSpPr>
        <p:spPr>
          <a:prstGeom prst="rect">
            <a:avLst/>
          </a:prstGeom>
        </p:spPr>
        <p:txBody>
          <a:bodyPr/>
          <a:lstStyle/>
          <a:p>
            <a:r>
              <a:rPr dirty="0"/>
              <a:t>Cache, then network requires the page to make two requests, one to the cache, one to the network. </a:t>
            </a:r>
            <a:r>
              <a:rPr b="1" dirty="0"/>
              <a:t>The idea is to show the cached data first, then update the page when/if the network data arrives</a:t>
            </a:r>
            <a:r>
              <a:rPr dirty="0"/>
              <a:t>.</a:t>
            </a:r>
          </a:p>
          <a:p>
            <a:endParaRPr dirty="0"/>
          </a:p>
          <a:p>
            <a:r>
              <a:rPr dirty="0"/>
              <a:t>Sometimes you can just </a:t>
            </a:r>
            <a:r>
              <a:rPr b="1" dirty="0"/>
              <a:t>replace the current data when new data arrives </a:t>
            </a:r>
            <a:r>
              <a:rPr dirty="0"/>
              <a:t>(e.g.</a:t>
            </a:r>
            <a:r>
              <a:rPr b="1" dirty="0"/>
              <a:t> game leaderboard</a:t>
            </a:r>
            <a:r>
              <a:rPr dirty="0"/>
              <a:t>), but that can be disruptive with larger pieces of content. Basically, don't "disappear" something the user may be reading or interacting with.</a:t>
            </a:r>
          </a:p>
        </p:txBody>
      </p:sp>
    </p:spTree>
    <p:extLst>
      <p:ext uri="{BB962C8B-B14F-4D97-AF65-F5344CB8AC3E}">
        <p14:creationId xmlns:p14="http://schemas.microsoft.com/office/powerpoint/2010/main" val="186338505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9" name="Shape 719"/>
          <p:cNvSpPr>
            <a:spLocks noGrp="1" noRot="1" noChangeAspect="1"/>
          </p:cNvSpPr>
          <p:nvPr>
            <p:ph type="sldImg"/>
          </p:nvPr>
        </p:nvSpPr>
        <p:spPr>
          <a:prstGeom prst="rect">
            <a:avLst/>
          </a:prstGeom>
        </p:spPr>
        <p:txBody>
          <a:bodyPr/>
          <a:lstStyle/>
          <a:p>
            <a:endParaRPr/>
          </a:p>
        </p:txBody>
      </p:sp>
      <p:sp>
        <p:nvSpPr>
          <p:cNvPr id="720" name="Shape 720"/>
          <p:cNvSpPr>
            <a:spLocks noGrp="1"/>
          </p:cNvSpPr>
          <p:nvPr>
            <p:ph type="body" sz="quarter" idx="1"/>
          </p:nvPr>
        </p:nvSpPr>
        <p:spPr>
          <a:prstGeom prst="rect">
            <a:avLst/>
          </a:prstGeom>
        </p:spPr>
        <p:txBody>
          <a:bodyPr/>
          <a:lstStyle/>
          <a:p>
            <a:r>
              <a:rPr dirty="0"/>
              <a:t>With the generic fallback strategy, a </a:t>
            </a:r>
            <a:r>
              <a:rPr b="1" dirty="0"/>
              <a:t>request is made first to the cache, then the network, and if both of them fail, a second request is made to the cache for a generic page</a:t>
            </a:r>
            <a:r>
              <a:rPr dirty="0"/>
              <a:t>. </a:t>
            </a:r>
          </a:p>
          <a:p>
            <a:endParaRPr dirty="0"/>
          </a:p>
          <a:p>
            <a:r>
              <a:rPr dirty="0"/>
              <a:t>This is ideal for: Secondary imagery such as avatars, failed POST requests, "Unavailable while offline" page. One of my favorite uses for this is a </a:t>
            </a:r>
            <a:r>
              <a:rPr b="1" dirty="0"/>
              <a:t>newspaper that gives you a crossword puzzle to play while you're offline</a:t>
            </a:r>
            <a:r>
              <a:rPr dirty="0"/>
              <a:t>.</a:t>
            </a:r>
          </a:p>
        </p:txBody>
      </p:sp>
    </p:spTree>
    <p:extLst>
      <p:ext uri="{BB962C8B-B14F-4D97-AF65-F5344CB8AC3E}">
        <p14:creationId xmlns:p14="http://schemas.microsoft.com/office/powerpoint/2010/main" val="42760439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4" name="Shape 724"/>
          <p:cNvSpPr>
            <a:spLocks noGrp="1" noRot="1" noChangeAspect="1"/>
          </p:cNvSpPr>
          <p:nvPr>
            <p:ph type="sldImg"/>
          </p:nvPr>
        </p:nvSpPr>
        <p:spPr>
          <a:prstGeom prst="rect">
            <a:avLst/>
          </a:prstGeom>
        </p:spPr>
        <p:txBody>
          <a:bodyPr/>
          <a:lstStyle/>
          <a:p>
            <a:endParaRPr/>
          </a:p>
        </p:txBody>
      </p:sp>
      <p:sp>
        <p:nvSpPr>
          <p:cNvPr id="725" name="Shape 725"/>
          <p:cNvSpPr>
            <a:spLocks noGrp="1"/>
          </p:cNvSpPr>
          <p:nvPr>
            <p:ph type="body" sz="quarter" idx="1"/>
          </p:nvPr>
        </p:nvSpPr>
        <p:spPr>
          <a:prstGeom prst="rect">
            <a:avLst/>
          </a:prstGeom>
        </p:spPr>
        <p:txBody>
          <a:bodyPr/>
          <a:lstStyle/>
          <a:p>
            <a:r>
              <a:rPr dirty="0"/>
              <a:t>With some combinations of older hard drives, virus scanners, and faster internet connections, </a:t>
            </a:r>
            <a:r>
              <a:rPr b="1" dirty="0"/>
              <a:t>getting resources from the network can be quicker than going to disk</a:t>
            </a:r>
            <a:r>
              <a:rPr dirty="0"/>
              <a:t>. </a:t>
            </a:r>
            <a:r>
              <a:rPr b="1" dirty="0"/>
              <a:t>However, going to the network when the user has the content on their device can be a waste of data</a:t>
            </a:r>
            <a:r>
              <a:rPr dirty="0"/>
              <a:t>, so bear that in mind.</a:t>
            </a:r>
          </a:p>
        </p:txBody>
      </p:sp>
    </p:spTree>
    <p:extLst>
      <p:ext uri="{BB962C8B-B14F-4D97-AF65-F5344CB8AC3E}">
        <p14:creationId xmlns:p14="http://schemas.microsoft.com/office/powerpoint/2010/main" val="198423926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2" name="Shape 732"/>
          <p:cNvSpPr>
            <a:spLocks noGrp="1" noRot="1" noChangeAspect="1"/>
          </p:cNvSpPr>
          <p:nvPr>
            <p:ph type="sldImg"/>
          </p:nvPr>
        </p:nvSpPr>
        <p:spPr>
          <a:prstGeom prst="rect">
            <a:avLst/>
          </a:prstGeom>
        </p:spPr>
        <p:txBody>
          <a:bodyPr/>
          <a:lstStyle/>
          <a:p>
            <a:endParaRPr/>
          </a:p>
        </p:txBody>
      </p:sp>
      <p:sp>
        <p:nvSpPr>
          <p:cNvPr id="733" name="Shape 733"/>
          <p:cNvSpPr>
            <a:spLocks noGrp="1"/>
          </p:cNvSpPr>
          <p:nvPr>
            <p:ph type="body" sz="quarter" idx="1"/>
          </p:nvPr>
        </p:nvSpPr>
        <p:spPr>
          <a:prstGeom prst="rect">
            <a:avLst/>
          </a:prstGeom>
        </p:spPr>
        <p:txBody>
          <a:bodyPr/>
          <a:lstStyle/>
          <a:p>
            <a:r>
              <a:rPr dirty="0"/>
              <a:t>And of course, </a:t>
            </a:r>
            <a:r>
              <a:rPr b="1" dirty="0"/>
              <a:t>there are more, cache-only, network only, service worker templating</a:t>
            </a:r>
            <a:r>
              <a:rPr dirty="0"/>
              <a:t>, just to name a few. But the core point here is that when it comes to caching strategies, you are in complete control over how to respond to resource requests; you can manage the network and the cache so that you can build a consistently reliable and performant solution.</a:t>
            </a:r>
          </a:p>
          <a:p>
            <a:endParaRPr sz="1000" dirty="0"/>
          </a:p>
          <a:p>
            <a:r>
              <a:rPr sz="1000" dirty="0"/>
              <a:t>image ref: </a:t>
            </a:r>
            <a:r>
              <a:rPr sz="1000" u="sng" dirty="0">
                <a:hlinkClick r:id="rId3"/>
              </a:rPr>
              <a:t>https://pixabay.com/en/moog-synthesizer-moog-modular-1573329/</a:t>
            </a:r>
          </a:p>
        </p:txBody>
      </p:sp>
    </p:spTree>
    <p:extLst>
      <p:ext uri="{BB962C8B-B14F-4D97-AF65-F5344CB8AC3E}">
        <p14:creationId xmlns:p14="http://schemas.microsoft.com/office/powerpoint/2010/main" val="172195186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6" name="Shape 736"/>
          <p:cNvSpPr>
            <a:spLocks noGrp="1" noRot="1" noChangeAspect="1"/>
          </p:cNvSpPr>
          <p:nvPr>
            <p:ph type="sldImg"/>
          </p:nvPr>
        </p:nvSpPr>
        <p:spPr>
          <a:xfrm>
            <a:off x="381000" y="685800"/>
            <a:ext cx="6096000" cy="3429000"/>
          </a:xfrm>
          <a:prstGeom prst="rect">
            <a:avLst/>
          </a:prstGeom>
        </p:spPr>
        <p:txBody>
          <a:bodyPr/>
          <a:lstStyle/>
          <a:p>
            <a:endParaRPr/>
          </a:p>
        </p:txBody>
      </p:sp>
      <p:sp>
        <p:nvSpPr>
          <p:cNvPr id="737" name="Shape 737"/>
          <p:cNvSpPr>
            <a:spLocks noGrp="1"/>
          </p:cNvSpPr>
          <p:nvPr>
            <p:ph type="body" sz="quarter" idx="1"/>
          </p:nvPr>
        </p:nvSpPr>
        <p:spPr>
          <a:prstGeom prst="rect">
            <a:avLst/>
          </a:prstGeom>
        </p:spPr>
        <p:txBody>
          <a:bodyPr/>
          <a:lstStyle/>
          <a:p>
            <a:r>
              <a:rPr dirty="0"/>
              <a:t>Because you have so much control over the network it can seem quite daunting to get started and to debug experiences, luckily there are a number of tools that can help you.  We’ll have references for all this stuff at the end, so don’t worry, this is just an overview.</a:t>
            </a:r>
          </a:p>
        </p:txBody>
      </p:sp>
    </p:spTree>
    <p:extLst>
      <p:ext uri="{BB962C8B-B14F-4D97-AF65-F5344CB8AC3E}">
        <p14:creationId xmlns:p14="http://schemas.microsoft.com/office/powerpoint/2010/main" val="117023303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1"/>
          <p:cNvSpPr>
            <a:spLocks noGrp="1" noRot="1" noChangeAspect="1" noChangeArrowheads="1"/>
          </p:cNvSpPr>
          <p:nvPr>
            <p:ph type="sldImg"/>
          </p:nvPr>
        </p:nvSpPr>
        <p:spPr>
          <a:xfrm>
            <a:off x="381000" y="685800"/>
            <a:ext cx="6096000" cy="3429000"/>
          </a:xfrm>
        </p:spPr>
      </p:sp>
      <p:sp>
        <p:nvSpPr>
          <p:cNvPr id="48130" name="Rectangle 2"/>
          <p:cNvSpPr>
            <a:spLocks noGrp="1" noChangeArrowheads="1"/>
          </p:cNvSpPr>
          <p:nvPr>
            <p:ph type="body" sz="quarter" idx="1"/>
          </p:nvPr>
        </p:nvSpPr>
        <p:spPr/>
        <p:txBody>
          <a:bodyPr/>
          <a:lstStyle/>
          <a:p>
            <a:r>
              <a:rPr lang="en-US" altLang="en-US" dirty="0"/>
              <a:t>While we're in the </a:t>
            </a:r>
            <a:r>
              <a:rPr lang="en-US" altLang="en-US" dirty="0" err="1"/>
              <a:t>DevTools</a:t>
            </a:r>
            <a:r>
              <a:rPr lang="en-US" altLang="en-US" dirty="0"/>
              <a:t>, let's take a detour to another panel that's very </a:t>
            </a:r>
            <a:r>
              <a:rPr lang="en-US" altLang="en-US" dirty="0" smtClean="0"/>
              <a:t>relevant—the </a:t>
            </a:r>
            <a:r>
              <a:rPr lang="en-US" altLang="en-US" b="1" dirty="0"/>
              <a:t>Application panel</a:t>
            </a:r>
            <a:r>
              <a:rPr lang="en-US" altLang="en-US" dirty="0"/>
              <a:t>.  This is the new, central location for </a:t>
            </a:r>
            <a:r>
              <a:rPr lang="en-US" altLang="en-US" b="1" dirty="0"/>
              <a:t>debugging</a:t>
            </a:r>
            <a:r>
              <a:rPr lang="en-US" altLang="en-US" dirty="0"/>
              <a:t> everything related to your service workers.  We can confirm that our new </a:t>
            </a:r>
            <a:r>
              <a:rPr lang="en-US" altLang="en-US" b="1" dirty="0"/>
              <a:t>service worker is running without errors</a:t>
            </a:r>
            <a:r>
              <a:rPr lang="en-US" altLang="en-US" dirty="0"/>
              <a:t>.</a:t>
            </a:r>
          </a:p>
          <a:p>
            <a:r>
              <a:rPr lang="en-US" altLang="en-US" b="1" dirty="0"/>
              <a:t>We can </a:t>
            </a:r>
            <a:r>
              <a:rPr lang="en-US" altLang="en-US" b="1" dirty="0" smtClean="0"/>
              <a:t>check the contents of the Cache Storage that our service worker will </a:t>
            </a:r>
            <a:r>
              <a:rPr lang="en-US" altLang="en-US" b="1" dirty="0"/>
              <a:t>use.</a:t>
            </a:r>
          </a:p>
          <a:p>
            <a:r>
              <a:rPr lang="en-US" altLang="en-US" dirty="0"/>
              <a:t>And we can also </a:t>
            </a:r>
            <a:r>
              <a:rPr lang="en-US" altLang="en-US" dirty="0" smtClean="0"/>
              <a:t>make </a:t>
            </a:r>
            <a:r>
              <a:rPr lang="en-US" altLang="en-US" dirty="0"/>
              <a:t>use of the various checkboxes at the top of the page to automate common debugging tasks.</a:t>
            </a:r>
          </a:p>
          <a:p>
            <a:pPr lvl="1"/>
            <a:r>
              <a:rPr lang="en-US" altLang="en-US" dirty="0"/>
              <a:t>The </a:t>
            </a:r>
            <a:r>
              <a:rPr lang="en-US" altLang="en-US" b="1" dirty="0"/>
              <a:t>Offline checkbox</a:t>
            </a:r>
            <a:r>
              <a:rPr lang="en-US" altLang="en-US" dirty="0"/>
              <a:t> lets us s</a:t>
            </a:r>
            <a:r>
              <a:rPr lang="en-US" altLang="en-US" b="1" dirty="0"/>
              <a:t>imulate a network failure</a:t>
            </a:r>
            <a:r>
              <a:rPr lang="en-US" altLang="en-US" dirty="0"/>
              <a:t>, so we can confirm how our service worker behaves.</a:t>
            </a:r>
          </a:p>
          <a:p>
            <a:pPr lvl="1"/>
            <a:r>
              <a:rPr lang="en-US" altLang="en-US" dirty="0"/>
              <a:t>The </a:t>
            </a:r>
            <a:r>
              <a:rPr lang="en-US" altLang="en-US" b="1" dirty="0"/>
              <a:t>Update on Reload </a:t>
            </a:r>
            <a:r>
              <a:rPr lang="en-US" altLang="en-US" dirty="0"/>
              <a:t>checkbox ensure that when we make changes to our service worker during development, </a:t>
            </a:r>
            <a:r>
              <a:rPr lang="en-US" altLang="en-US" b="1" dirty="0"/>
              <a:t>refreshing the page will always put the new code </a:t>
            </a:r>
            <a:r>
              <a:rPr lang="en-US" altLang="en-US" dirty="0"/>
              <a:t>into effect right away.</a:t>
            </a:r>
          </a:p>
          <a:p>
            <a:pPr lvl="1"/>
            <a:r>
              <a:rPr lang="en-US" altLang="en-US" dirty="0"/>
              <a:t>And finally, the </a:t>
            </a:r>
            <a:r>
              <a:rPr lang="en-US" altLang="en-US" b="1" dirty="0"/>
              <a:t>Bypass for network </a:t>
            </a:r>
            <a:r>
              <a:rPr lang="en-US" altLang="en-US" dirty="0"/>
              <a:t>checkbox allows us to skip </a:t>
            </a:r>
            <a:r>
              <a:rPr lang="en-US" altLang="en-US" b="1" dirty="0"/>
              <a:t>the service worker's fetch handler temporarily, forcing our HTTP requests to go straight to the network</a:t>
            </a:r>
            <a:r>
              <a:rPr lang="en-US" altLang="en-US" dirty="0"/>
              <a:t>.</a:t>
            </a:r>
          </a:p>
        </p:txBody>
      </p:sp>
    </p:spTree>
    <p:extLst>
      <p:ext uri="{BB962C8B-B14F-4D97-AF65-F5344CB8AC3E}">
        <p14:creationId xmlns:p14="http://schemas.microsoft.com/office/powerpoint/2010/main" val="8292547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6" name="Shape 746"/>
          <p:cNvSpPr>
            <a:spLocks noGrp="1" noRot="1" noChangeAspect="1"/>
          </p:cNvSpPr>
          <p:nvPr>
            <p:ph type="sldImg"/>
          </p:nvPr>
        </p:nvSpPr>
        <p:spPr>
          <a:prstGeom prst="rect">
            <a:avLst/>
          </a:prstGeom>
        </p:spPr>
        <p:txBody>
          <a:bodyPr/>
          <a:lstStyle/>
          <a:p>
            <a:endParaRPr/>
          </a:p>
        </p:txBody>
      </p:sp>
      <p:sp>
        <p:nvSpPr>
          <p:cNvPr id="747" name="Shape 747"/>
          <p:cNvSpPr>
            <a:spLocks noGrp="1"/>
          </p:cNvSpPr>
          <p:nvPr>
            <p:ph type="body" sz="quarter" idx="1"/>
          </p:nvPr>
        </p:nvSpPr>
        <p:spPr>
          <a:prstGeom prst="rect">
            <a:avLst/>
          </a:prstGeom>
        </p:spPr>
        <p:txBody>
          <a:bodyPr/>
          <a:lstStyle/>
          <a:p>
            <a:r>
              <a:rPr/>
              <a:t>DevTools lets you inspect not only application storage like IndexedDB but also inspect cache storage.</a:t>
            </a:r>
          </a:p>
        </p:txBody>
      </p:sp>
    </p:spTree>
    <p:extLst>
      <p:ext uri="{BB962C8B-B14F-4D97-AF65-F5344CB8AC3E}">
        <p14:creationId xmlns:p14="http://schemas.microsoft.com/office/powerpoint/2010/main" val="116904491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1" name="Shape 751"/>
          <p:cNvSpPr>
            <a:spLocks noGrp="1" noRot="1" noChangeAspect="1"/>
          </p:cNvSpPr>
          <p:nvPr>
            <p:ph type="sldImg"/>
          </p:nvPr>
        </p:nvSpPr>
        <p:spPr>
          <a:prstGeom prst="rect">
            <a:avLst/>
          </a:prstGeom>
        </p:spPr>
        <p:txBody>
          <a:bodyPr/>
          <a:lstStyle/>
          <a:p>
            <a:endParaRPr/>
          </a:p>
        </p:txBody>
      </p:sp>
      <p:sp>
        <p:nvSpPr>
          <p:cNvPr id="752" name="Shape 752"/>
          <p:cNvSpPr>
            <a:spLocks noGrp="1"/>
          </p:cNvSpPr>
          <p:nvPr>
            <p:ph type="body" sz="quarter" idx="1"/>
          </p:nvPr>
        </p:nvSpPr>
        <p:spPr>
          <a:prstGeom prst="rect">
            <a:avLst/>
          </a:prstGeom>
        </p:spPr>
        <p:txBody>
          <a:bodyPr/>
          <a:lstStyle/>
          <a:p>
            <a:r>
              <a:rPr dirty="0"/>
              <a:t>In the </a:t>
            </a:r>
            <a:r>
              <a:rPr dirty="0" smtClean="0"/>
              <a:t>past</a:t>
            </a:r>
            <a:r>
              <a:rPr lang="nl-NL" baseline="0" dirty="0" smtClean="0"/>
              <a:t> </a:t>
            </a:r>
            <a:r>
              <a:rPr lang="nl-NL" baseline="0" dirty="0" err="1" smtClean="0"/>
              <a:t>were</a:t>
            </a:r>
            <a:r>
              <a:rPr lang="nl-NL" baseline="0" dirty="0" smtClean="0"/>
              <a:t> </a:t>
            </a:r>
            <a:r>
              <a:rPr lang="nl-NL" baseline="0" dirty="0" err="1" smtClean="0"/>
              <a:t>used</a:t>
            </a:r>
            <a:r>
              <a:rPr dirty="0" smtClean="0"/>
              <a:t> </a:t>
            </a:r>
            <a:r>
              <a:rPr dirty="0"/>
              <a:t>incognito windows when developing service workers because it made it easy to start fresh when you needed to. But </a:t>
            </a:r>
            <a:r>
              <a:rPr b="1" dirty="0"/>
              <a:t>the new clear storage pane </a:t>
            </a:r>
            <a:r>
              <a:rPr dirty="0"/>
              <a:t>in the Application panel simplifies things tremendously. I use this one a LOT.</a:t>
            </a:r>
          </a:p>
        </p:txBody>
      </p:sp>
    </p:spTree>
    <p:extLst>
      <p:ext uri="{BB962C8B-B14F-4D97-AF65-F5344CB8AC3E}">
        <p14:creationId xmlns:p14="http://schemas.microsoft.com/office/powerpoint/2010/main" val="48872003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6" name="Shape 756"/>
          <p:cNvSpPr>
            <a:spLocks noGrp="1" noRot="1" noChangeAspect="1"/>
          </p:cNvSpPr>
          <p:nvPr>
            <p:ph type="sldImg"/>
          </p:nvPr>
        </p:nvSpPr>
        <p:spPr>
          <a:prstGeom prst="rect">
            <a:avLst/>
          </a:prstGeom>
        </p:spPr>
        <p:txBody>
          <a:bodyPr/>
          <a:lstStyle/>
          <a:p>
            <a:endParaRPr/>
          </a:p>
        </p:txBody>
      </p:sp>
      <p:sp>
        <p:nvSpPr>
          <p:cNvPr id="757" name="Shape 757"/>
          <p:cNvSpPr>
            <a:spLocks noGrp="1"/>
          </p:cNvSpPr>
          <p:nvPr>
            <p:ph type="body" sz="quarter" idx="1"/>
          </p:nvPr>
        </p:nvSpPr>
        <p:spPr>
          <a:prstGeom prst="rect">
            <a:avLst/>
          </a:prstGeom>
        </p:spPr>
        <p:txBody>
          <a:bodyPr/>
          <a:lstStyle/>
          <a:p>
            <a:r>
              <a:rPr dirty="0"/>
              <a:t>Next, we have a couple of tools that can use to speed your service worker development along. </a:t>
            </a:r>
            <a:r>
              <a:rPr b="1" dirty="0"/>
              <a:t> Service Worker Toolbox </a:t>
            </a:r>
            <a:r>
              <a:rPr dirty="0"/>
              <a:t>is a </a:t>
            </a:r>
            <a:r>
              <a:rPr b="1" dirty="0"/>
              <a:t>library</a:t>
            </a:r>
            <a:r>
              <a:rPr dirty="0"/>
              <a:t> that comes with a number of </a:t>
            </a:r>
            <a:r>
              <a:rPr b="1" dirty="0"/>
              <a:t>pre-built Caching Strategies for your site</a:t>
            </a:r>
            <a:r>
              <a:rPr dirty="0"/>
              <a:t>, such as Network First and Cache First, and if you are </a:t>
            </a:r>
            <a:r>
              <a:rPr b="1" dirty="0"/>
              <a:t>familiar</a:t>
            </a:r>
            <a:r>
              <a:rPr dirty="0"/>
              <a:t> with </a:t>
            </a:r>
            <a:r>
              <a:rPr b="1" dirty="0"/>
              <a:t>NodeJS and Routing frameworks for URL interception </a:t>
            </a:r>
            <a:r>
              <a:rPr dirty="0"/>
              <a:t>you will be at home with this as it provides a very nice high level abstraction.</a:t>
            </a:r>
          </a:p>
        </p:txBody>
      </p:sp>
    </p:spTree>
    <p:extLst>
      <p:ext uri="{BB962C8B-B14F-4D97-AF65-F5344CB8AC3E}">
        <p14:creationId xmlns:p14="http://schemas.microsoft.com/office/powerpoint/2010/main" val="655786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1"/>
          <p:cNvSpPr>
            <a:spLocks noGrp="1" noRot="1" noChangeAspect="1" noChangeArrowheads="1"/>
          </p:cNvSpPr>
          <p:nvPr>
            <p:ph type="sldImg"/>
          </p:nvPr>
        </p:nvSpPr>
        <p:spPr>
          <a:xfrm>
            <a:off x="381000" y="685800"/>
            <a:ext cx="6096000" cy="3429000"/>
          </a:xfrm>
        </p:spPr>
      </p:sp>
      <p:sp>
        <p:nvSpPr>
          <p:cNvPr id="31746" name="Rectangle 2"/>
          <p:cNvSpPr>
            <a:spLocks noGrp="1" noChangeArrowheads="1"/>
          </p:cNvSpPr>
          <p:nvPr>
            <p:ph type="body" sz="quarter" idx="1"/>
          </p:nvPr>
        </p:nvSpPr>
        <p:spPr/>
        <p:txBody>
          <a:bodyPr/>
          <a:lstStyle/>
          <a:p>
            <a:r>
              <a:rPr lang="en-US" altLang="en-US"/>
              <a:t>One way to think of the </a:t>
            </a:r>
            <a:r>
              <a:rPr lang="en-US" altLang="en-US" b="1"/>
              <a:t>differences between native and web apps </a:t>
            </a:r>
            <a:r>
              <a:rPr lang="en-US" altLang="en-US"/>
              <a:t>is on the </a:t>
            </a:r>
            <a:r>
              <a:rPr lang="en-US" altLang="en-US" b="1"/>
              <a:t>capability axis</a:t>
            </a:r>
            <a:r>
              <a:rPr lang="en-US" altLang="en-US"/>
              <a:t> - native apps start up reliably when you tap their icon.  They have </a:t>
            </a:r>
            <a:r>
              <a:rPr lang="en-US" altLang="en-US" b="1"/>
              <a:t>fast startup</a:t>
            </a:r>
            <a:r>
              <a:rPr lang="en-US" altLang="en-US"/>
              <a:t>, they tend to </a:t>
            </a:r>
            <a:r>
              <a:rPr lang="en-US" altLang="en-US" b="1"/>
              <a:t>work offline </a:t>
            </a:r>
            <a:r>
              <a:rPr lang="en-US" altLang="en-US"/>
              <a:t>(who here has opened a web browser to use a web app when they KNOW their device is offline?), they </a:t>
            </a:r>
            <a:r>
              <a:rPr lang="en-US" altLang="en-US" b="1"/>
              <a:t>can push notifications and sync in the background</a:t>
            </a:r>
            <a:r>
              <a:rPr lang="en-US" altLang="en-US"/>
              <a:t>, they have </a:t>
            </a:r>
            <a:r>
              <a:rPr lang="en-US" altLang="en-US" b="1"/>
              <a:t>access to sensors like microphone and camera</a:t>
            </a:r>
            <a:r>
              <a:rPr lang="en-US" altLang="en-US"/>
              <a:t>… </a:t>
            </a:r>
            <a:r>
              <a:rPr lang="en-US" altLang="en-US" b="1"/>
              <a:t>By contrast, Web is safer, and more respectful of privacy</a:t>
            </a:r>
            <a:r>
              <a:rPr lang="en-US" altLang="en-US"/>
              <a:t>, but doesn't have those capabilities…</a:t>
            </a:r>
          </a:p>
        </p:txBody>
      </p:sp>
    </p:spTree>
    <p:extLst>
      <p:ext uri="{BB962C8B-B14F-4D97-AF65-F5344CB8AC3E}">
        <p14:creationId xmlns:p14="http://schemas.microsoft.com/office/powerpoint/2010/main" val="206473655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1" name="Shape 761"/>
          <p:cNvSpPr>
            <a:spLocks noGrp="1" noRot="1" noChangeAspect="1"/>
          </p:cNvSpPr>
          <p:nvPr>
            <p:ph type="sldImg"/>
          </p:nvPr>
        </p:nvSpPr>
        <p:spPr>
          <a:prstGeom prst="rect">
            <a:avLst/>
          </a:prstGeom>
        </p:spPr>
        <p:txBody>
          <a:bodyPr/>
          <a:lstStyle/>
          <a:p>
            <a:endParaRPr/>
          </a:p>
        </p:txBody>
      </p:sp>
      <p:sp>
        <p:nvSpPr>
          <p:cNvPr id="762" name="Shape 762"/>
          <p:cNvSpPr>
            <a:spLocks noGrp="1"/>
          </p:cNvSpPr>
          <p:nvPr>
            <p:ph type="body" sz="quarter" idx="1"/>
          </p:nvPr>
        </p:nvSpPr>
        <p:spPr>
          <a:prstGeom prst="rect">
            <a:avLst/>
          </a:prstGeom>
        </p:spPr>
        <p:txBody>
          <a:bodyPr/>
          <a:lstStyle/>
          <a:p>
            <a:r>
              <a:rPr dirty="0"/>
              <a:t>If you remember the code for a cache-first SW from earlier</a:t>
            </a:r>
            <a:r>
              <a:rPr b="1" dirty="0"/>
              <a:t>, it was a bit cumbersome to write.  With Service Worker toolbox, this turns into simple declarations for cacheing strategies on multiple resources</a:t>
            </a:r>
            <a:r>
              <a:rPr dirty="0"/>
              <a:t>. but you are still in control of your site - it’s just a set of packaged routings and strategies.</a:t>
            </a:r>
          </a:p>
        </p:txBody>
      </p:sp>
    </p:spTree>
    <p:extLst>
      <p:ext uri="{BB962C8B-B14F-4D97-AF65-F5344CB8AC3E}">
        <p14:creationId xmlns:p14="http://schemas.microsoft.com/office/powerpoint/2010/main" val="32305102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6" name="Shape 766"/>
          <p:cNvSpPr>
            <a:spLocks noGrp="1" noRot="1" noChangeAspect="1"/>
          </p:cNvSpPr>
          <p:nvPr>
            <p:ph type="sldImg"/>
          </p:nvPr>
        </p:nvSpPr>
        <p:spPr>
          <a:prstGeom prst="rect">
            <a:avLst/>
          </a:prstGeom>
        </p:spPr>
        <p:txBody>
          <a:bodyPr/>
          <a:lstStyle/>
          <a:p>
            <a:endParaRPr/>
          </a:p>
        </p:txBody>
      </p:sp>
      <p:sp>
        <p:nvSpPr>
          <p:cNvPr id="767" name="Shape 767"/>
          <p:cNvSpPr>
            <a:spLocks noGrp="1"/>
          </p:cNvSpPr>
          <p:nvPr>
            <p:ph type="body" sz="quarter" idx="1"/>
          </p:nvPr>
        </p:nvSpPr>
        <p:spPr>
          <a:prstGeom prst="rect">
            <a:avLst/>
          </a:prstGeom>
        </p:spPr>
        <p:txBody>
          <a:bodyPr/>
          <a:lstStyle/>
          <a:p>
            <a:r>
              <a:rPr dirty="0"/>
              <a:t>We also have a tool called </a:t>
            </a:r>
            <a:r>
              <a:rPr b="1" dirty="0"/>
              <a:t>sw-precache</a:t>
            </a:r>
            <a:r>
              <a:rPr dirty="0"/>
              <a:t> that help by literally writing out SW code for you.</a:t>
            </a:r>
          </a:p>
          <a:p>
            <a:endParaRPr dirty="0"/>
          </a:p>
          <a:p>
            <a:r>
              <a:rPr dirty="0"/>
              <a:t>sw-precache is a Node module that you can use in JavaScript-based build scripts, like those written with </a:t>
            </a:r>
            <a:r>
              <a:rPr b="1" dirty="0"/>
              <a:t>gulp</a:t>
            </a:r>
            <a:r>
              <a:rPr dirty="0"/>
              <a:t>, and you can use it from the command-line interface.  You tell it which files you want it to cache, either through the parameters or through a </a:t>
            </a:r>
            <a:r>
              <a:rPr b="1" dirty="0"/>
              <a:t>JSON</a:t>
            </a:r>
            <a:r>
              <a:rPr dirty="0"/>
              <a:t> config file, and it will create a service worker custom-built for your app.</a:t>
            </a:r>
          </a:p>
        </p:txBody>
      </p:sp>
    </p:spTree>
    <p:extLst>
      <p:ext uri="{BB962C8B-B14F-4D97-AF65-F5344CB8AC3E}">
        <p14:creationId xmlns:p14="http://schemas.microsoft.com/office/powerpoint/2010/main" val="117887892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1" name="Shape 771"/>
          <p:cNvSpPr>
            <a:spLocks noGrp="1" noRot="1" noChangeAspect="1"/>
          </p:cNvSpPr>
          <p:nvPr>
            <p:ph type="sldImg"/>
          </p:nvPr>
        </p:nvSpPr>
        <p:spPr>
          <a:prstGeom prst="rect">
            <a:avLst/>
          </a:prstGeom>
        </p:spPr>
        <p:txBody>
          <a:bodyPr/>
          <a:lstStyle/>
          <a:p>
            <a:endParaRPr/>
          </a:p>
        </p:txBody>
      </p:sp>
      <p:sp>
        <p:nvSpPr>
          <p:cNvPr id="772" name="Shape 772"/>
          <p:cNvSpPr>
            <a:spLocks noGrp="1"/>
          </p:cNvSpPr>
          <p:nvPr>
            <p:ph type="body" sz="quarter" idx="1"/>
          </p:nvPr>
        </p:nvSpPr>
        <p:spPr>
          <a:prstGeom prst="rect">
            <a:avLst/>
          </a:prstGeom>
        </p:spPr>
        <p:txBody>
          <a:bodyPr/>
          <a:lstStyle/>
          <a:p>
            <a:r>
              <a:rPr dirty="0"/>
              <a:t>Probably easiest to give an example - this  is a usage of sw-precache running in a build script</a:t>
            </a:r>
            <a:r>
              <a:rPr b="1" dirty="0"/>
              <a:t>.  You can see how it sets up various URL patterns with different cache strategies</a:t>
            </a:r>
            <a:r>
              <a:rPr dirty="0"/>
              <a:t>.  Then you just need to make sure you register </a:t>
            </a:r>
            <a:r>
              <a:rPr b="1" dirty="0"/>
              <a:t>service-worker.js in your index file</a:t>
            </a:r>
            <a:r>
              <a:rPr dirty="0"/>
              <a:t>.</a:t>
            </a:r>
          </a:p>
        </p:txBody>
      </p:sp>
    </p:spTree>
    <p:extLst>
      <p:ext uri="{BB962C8B-B14F-4D97-AF65-F5344CB8AC3E}">
        <p14:creationId xmlns:p14="http://schemas.microsoft.com/office/powerpoint/2010/main" val="32546355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1"/>
          <p:cNvSpPr>
            <a:spLocks noGrp="1" noRot="1" noChangeAspect="1" noChangeArrowheads="1"/>
          </p:cNvSpPr>
          <p:nvPr>
            <p:ph type="sldImg"/>
          </p:nvPr>
        </p:nvSpPr>
        <p:spPr>
          <a:xfrm>
            <a:off x="381000" y="685800"/>
            <a:ext cx="6096000" cy="3429000"/>
          </a:xfrm>
        </p:spPr>
      </p:sp>
      <p:sp>
        <p:nvSpPr>
          <p:cNvPr id="38914" name="Rectangle 2"/>
          <p:cNvSpPr>
            <a:spLocks noGrp="1" noChangeArrowheads="1"/>
          </p:cNvSpPr>
          <p:nvPr>
            <p:ph type="body" sz="quarter" idx="1"/>
          </p:nvPr>
        </p:nvSpPr>
        <p:spPr/>
        <p:txBody>
          <a:bodyPr/>
          <a:lstStyle/>
          <a:p>
            <a:r>
              <a:rPr lang="en-US" altLang="en-US" dirty="0" smtClean="0"/>
              <a:t>Service </a:t>
            </a:r>
            <a:r>
              <a:rPr lang="en-US" altLang="en-US" dirty="0"/>
              <a:t>workers are amazing, as you’ve already heard today.  They are the secret </a:t>
            </a:r>
            <a:r>
              <a:rPr lang="en-US" altLang="en-US" dirty="0" err="1"/>
              <a:t>superheros</a:t>
            </a:r>
            <a:r>
              <a:rPr lang="en-US" altLang="en-US" dirty="0"/>
              <a:t> behind PWAs that enable performance in the face of sketchy network conditions.</a:t>
            </a:r>
          </a:p>
          <a:p>
            <a:r>
              <a:rPr lang="en-US" altLang="en-US" dirty="0"/>
              <a:t>Service workers sit between the browser and the network, so they actually manage every request that comes through.  And you can imagine, </a:t>
            </a:r>
            <a:r>
              <a:rPr lang="en-US" altLang="en-US" b="1" dirty="0"/>
              <a:t>it’s critically important that site owners own their service workers </a:t>
            </a:r>
            <a:r>
              <a:rPr lang="en-US" altLang="en-US" dirty="0"/>
              <a:t>- or they are p0wned.  </a:t>
            </a:r>
            <a:r>
              <a:rPr lang="en-US" altLang="en-US" b="1" dirty="0"/>
              <a:t>This is why Service Workers require HTTPS</a:t>
            </a:r>
            <a:r>
              <a:rPr lang="en-US" altLang="en-US" dirty="0"/>
              <a:t>.</a:t>
            </a:r>
          </a:p>
        </p:txBody>
      </p:sp>
    </p:spTree>
    <p:extLst>
      <p:ext uri="{BB962C8B-B14F-4D97-AF65-F5344CB8AC3E}">
        <p14:creationId xmlns:p14="http://schemas.microsoft.com/office/powerpoint/2010/main" val="143203397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1"/>
          <p:cNvSpPr>
            <a:spLocks noGrp="1" noRot="1" noChangeAspect="1" noChangeArrowheads="1"/>
          </p:cNvSpPr>
          <p:nvPr>
            <p:ph type="sldImg"/>
          </p:nvPr>
        </p:nvSpPr>
        <p:spPr>
          <a:xfrm>
            <a:off x="381000" y="685800"/>
            <a:ext cx="6096000" cy="3429000"/>
          </a:xfrm>
        </p:spPr>
      </p:sp>
      <p:sp>
        <p:nvSpPr>
          <p:cNvPr id="40962" name="Rectangle 2"/>
          <p:cNvSpPr>
            <a:spLocks noGrp="1" noChangeArrowheads="1"/>
          </p:cNvSpPr>
          <p:nvPr>
            <p:ph type="body" sz="quarter" idx="1"/>
          </p:nvPr>
        </p:nvSpPr>
        <p:spPr/>
        <p:txBody>
          <a:bodyPr/>
          <a:lstStyle/>
          <a:p>
            <a:r>
              <a:rPr lang="en-US" altLang="en-US"/>
              <a:t>Fundamentally, HTTPS is a critical part of delivering a good user experience, everywhere.</a:t>
            </a:r>
          </a:p>
        </p:txBody>
      </p:sp>
    </p:spTree>
    <p:extLst>
      <p:ext uri="{BB962C8B-B14F-4D97-AF65-F5344CB8AC3E}">
        <p14:creationId xmlns:p14="http://schemas.microsoft.com/office/powerpoint/2010/main" val="131248063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Rectangle 1"/>
          <p:cNvSpPr>
            <a:spLocks noGrp="1" noRot="1" noChangeAspect="1" noChangeArrowheads="1"/>
          </p:cNvSpPr>
          <p:nvPr>
            <p:ph type="sldImg"/>
          </p:nvPr>
        </p:nvSpPr>
        <p:spPr>
          <a:xfrm>
            <a:off x="381000" y="685800"/>
            <a:ext cx="6096000" cy="3429000"/>
          </a:xfrm>
        </p:spPr>
      </p:sp>
      <p:sp>
        <p:nvSpPr>
          <p:cNvPr id="61442" name="Rectangle 2"/>
          <p:cNvSpPr>
            <a:spLocks noGrp="1" noChangeArrowheads="1"/>
          </p:cNvSpPr>
          <p:nvPr>
            <p:ph type="body" sz="quarter" idx="1"/>
          </p:nvPr>
        </p:nvSpPr>
        <p:spPr/>
        <p:txBody>
          <a:bodyPr/>
          <a:lstStyle/>
          <a:p>
            <a:pPr defTabSz="914400">
              <a:lnSpc>
                <a:spcPct val="125000"/>
              </a:lnSpc>
            </a:pPr>
            <a:r>
              <a:rPr lang="en-US" altLang="en-US" sz="2400" dirty="0"/>
              <a:t>A project called SSL mate has for many years now been o</a:t>
            </a:r>
            <a:r>
              <a:rPr lang="en-US" altLang="en-US" sz="2400" b="1" dirty="0"/>
              <a:t>ffering certificates for $16</a:t>
            </a:r>
            <a:r>
              <a:rPr lang="en-US" altLang="en-US" sz="2400" dirty="0"/>
              <a:t>. So even if you need multiple certificates or one of their fancier options, it shouldn’t break the bank.</a:t>
            </a:r>
          </a:p>
        </p:txBody>
      </p:sp>
    </p:spTree>
    <p:extLst>
      <p:ext uri="{BB962C8B-B14F-4D97-AF65-F5344CB8AC3E}">
        <p14:creationId xmlns:p14="http://schemas.microsoft.com/office/powerpoint/2010/main" val="168966608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Rectangle 1"/>
          <p:cNvSpPr>
            <a:spLocks noGrp="1" noRot="1" noChangeAspect="1" noChangeArrowheads="1"/>
          </p:cNvSpPr>
          <p:nvPr>
            <p:ph type="sldImg"/>
          </p:nvPr>
        </p:nvSpPr>
        <p:spPr>
          <a:xfrm>
            <a:off x="381000" y="685800"/>
            <a:ext cx="6096000" cy="3429000"/>
          </a:xfrm>
        </p:spPr>
      </p:sp>
      <p:sp>
        <p:nvSpPr>
          <p:cNvPr id="63490" name="Rectangle 2"/>
          <p:cNvSpPr>
            <a:spLocks noGrp="1" noChangeArrowheads="1"/>
          </p:cNvSpPr>
          <p:nvPr>
            <p:ph type="body" sz="quarter" idx="1"/>
          </p:nvPr>
        </p:nvSpPr>
        <p:spPr/>
        <p:txBody>
          <a:bodyPr/>
          <a:lstStyle/>
          <a:p>
            <a:pPr defTabSz="914400">
              <a:lnSpc>
                <a:spcPct val="125000"/>
              </a:lnSpc>
            </a:pPr>
            <a:r>
              <a:rPr lang="en-US" altLang="en-US" sz="2400" dirty="0"/>
              <a:t>A newer project called </a:t>
            </a:r>
            <a:r>
              <a:rPr lang="en-US" altLang="en-US" sz="2400" b="1" dirty="0"/>
              <a:t>Let’s Encrypt</a:t>
            </a:r>
            <a:r>
              <a:rPr lang="en-US" altLang="en-US" sz="2400" dirty="0"/>
              <a:t>…. offers </a:t>
            </a:r>
            <a:r>
              <a:rPr lang="en-US" altLang="en-US" sz="2400" b="1" dirty="0"/>
              <a:t>free certificates</a:t>
            </a:r>
            <a:r>
              <a:rPr lang="en-US" altLang="en-US" sz="2400" dirty="0"/>
              <a:t>. And both of these projects, SSL mate and Let’s Encrypt, also offer automated command line tools that help you buy and manage your certificates automatically so that they don’t expire, setup configurations, or other tasks like that. So certificates should not be the reason for employing HTTPS.</a:t>
            </a:r>
          </a:p>
        </p:txBody>
      </p:sp>
    </p:spTree>
    <p:extLst>
      <p:ext uri="{BB962C8B-B14F-4D97-AF65-F5344CB8AC3E}">
        <p14:creationId xmlns:p14="http://schemas.microsoft.com/office/powerpoint/2010/main" val="197313107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
          <p:cNvSpPr>
            <a:spLocks noGrp="1" noRot="1" noChangeAspect="1" noChangeArrowheads="1"/>
          </p:cNvSpPr>
          <p:nvPr>
            <p:ph type="sldImg"/>
          </p:nvPr>
        </p:nvSpPr>
        <p:spPr>
          <a:xfrm>
            <a:off x="381000" y="685800"/>
            <a:ext cx="6096000" cy="3429000"/>
          </a:xfrm>
        </p:spPr>
      </p:sp>
      <p:sp>
        <p:nvSpPr>
          <p:cNvPr id="22530" name="Rectangle 2"/>
          <p:cNvSpPr>
            <a:spLocks noGrp="1" noChangeArrowheads="1"/>
          </p:cNvSpPr>
          <p:nvPr>
            <p:ph type="body" sz="quarter" idx="1"/>
          </p:nvPr>
        </p:nvSpPr>
        <p:spPr/>
        <p:txBody>
          <a:bodyPr/>
          <a:lstStyle/>
          <a:p>
            <a:pPr indent="228600"/>
            <a:r>
              <a:rPr lang="en-US" altLang="en-US" dirty="0"/>
              <a:t>So now that we've got a feel for what the app does, let's try to figure out how we can improve the current implementation.  We're going to use Lighthouse, which is a tool </a:t>
            </a:r>
            <a:r>
              <a:rPr lang="en-US" altLang="en-US" b="1" dirty="0"/>
              <a:t>Google produces that automates a whole suite of diagnostic tests covering areas important for progressive web apps</a:t>
            </a:r>
            <a:r>
              <a:rPr lang="en-US" altLang="en-US" dirty="0"/>
              <a:t>. This is available as a Chrome Extension… </a:t>
            </a:r>
          </a:p>
        </p:txBody>
      </p:sp>
    </p:spTree>
    <p:extLst>
      <p:ext uri="{BB962C8B-B14F-4D97-AF65-F5344CB8AC3E}">
        <p14:creationId xmlns:p14="http://schemas.microsoft.com/office/powerpoint/2010/main" val="320602728"/>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1"/>
          <p:cNvSpPr>
            <a:spLocks noGrp="1" noRot="1" noChangeAspect="1" noChangeArrowheads="1"/>
          </p:cNvSpPr>
          <p:nvPr>
            <p:ph type="sldImg"/>
          </p:nvPr>
        </p:nvSpPr>
        <p:spPr>
          <a:xfrm>
            <a:off x="381000" y="685800"/>
            <a:ext cx="6096000" cy="3429000"/>
          </a:xfrm>
        </p:spPr>
      </p:sp>
      <p:sp>
        <p:nvSpPr>
          <p:cNvPr id="30722" name="Rectangle 2"/>
          <p:cNvSpPr>
            <a:spLocks noGrp="1" noChangeArrowheads="1"/>
          </p:cNvSpPr>
          <p:nvPr>
            <p:ph type="body" sz="quarter" idx="1"/>
          </p:nvPr>
        </p:nvSpPr>
        <p:spPr/>
        <p:txBody>
          <a:bodyPr/>
          <a:lstStyle/>
          <a:p>
            <a:pPr indent="228600"/>
            <a:r>
              <a:rPr lang="en-US" altLang="en-US" dirty="0"/>
              <a:t>Our speed scores could be better, </a:t>
            </a:r>
            <a:r>
              <a:rPr lang="en-US" altLang="en-US" dirty="0" smtClean="0"/>
              <a:t>(good for the </a:t>
            </a:r>
            <a:r>
              <a:rPr lang="en-US" altLang="en-US" b="1" dirty="0" err="1" smtClean="0"/>
              <a:t>seo</a:t>
            </a:r>
            <a:r>
              <a:rPr lang="en-US" altLang="en-US" b="1" dirty="0" smtClean="0"/>
              <a:t> high ranks</a:t>
            </a:r>
            <a:r>
              <a:rPr lang="en-US" altLang="en-US" dirty="0" smtClean="0"/>
              <a:t>), no </a:t>
            </a:r>
            <a:r>
              <a:rPr lang="en-US" altLang="en-US" dirty="0"/>
              <a:t>content on our page when JavaScript is disabled. Both of those could be improved by introducing </a:t>
            </a:r>
            <a:r>
              <a:rPr lang="en-US" altLang="en-US" b="1" dirty="0"/>
              <a:t>server-side rendering</a:t>
            </a:r>
            <a:r>
              <a:rPr lang="en-US" altLang="en-US" dirty="0"/>
              <a:t>.  won't respond when offline, so it needs a service worker.  missing metadata/manifest.   So we've got three concrete steps that we can take, and we'll walk through them each now, using Lighthouse and cross-browser testing to measure how effective our work is.</a:t>
            </a:r>
          </a:p>
        </p:txBody>
      </p:sp>
    </p:spTree>
    <p:extLst>
      <p:ext uri="{BB962C8B-B14F-4D97-AF65-F5344CB8AC3E}">
        <p14:creationId xmlns:p14="http://schemas.microsoft.com/office/powerpoint/2010/main" val="178630478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
          <p:cNvSpPr>
            <a:spLocks noGrp="1" noRot="1" noChangeAspect="1" noChangeArrowheads="1"/>
          </p:cNvSpPr>
          <p:nvPr>
            <p:ph type="sldImg"/>
          </p:nvPr>
        </p:nvSpPr>
        <p:spPr>
          <a:xfrm>
            <a:off x="381000" y="685800"/>
            <a:ext cx="6096000" cy="3429000"/>
          </a:xfrm>
        </p:spPr>
      </p:sp>
      <p:sp>
        <p:nvSpPr>
          <p:cNvPr id="22530" name="Rectangle 2"/>
          <p:cNvSpPr>
            <a:spLocks noGrp="1" noChangeArrowheads="1"/>
          </p:cNvSpPr>
          <p:nvPr>
            <p:ph type="body" sz="quarter" idx="1"/>
          </p:nvPr>
        </p:nvSpPr>
        <p:spPr/>
        <p:txBody>
          <a:bodyPr/>
          <a:lstStyle/>
          <a:p>
            <a:pPr indent="228600"/>
            <a:r>
              <a:rPr lang="en-US" altLang="en-US" dirty="0" smtClean="0"/>
              <a:t>Firefox includes</a:t>
            </a:r>
            <a:r>
              <a:rPr lang="en-US" altLang="en-US" baseline="0" dirty="0" smtClean="0"/>
              <a:t> other interesting features for debugging service workers, activating it at tools &gt; developer &gt; </a:t>
            </a:r>
            <a:r>
              <a:rPr lang="en-US" altLang="en-US" baseline="0" dirty="0" err="1" smtClean="0"/>
              <a:t>serviceworkers</a:t>
            </a:r>
            <a:r>
              <a:rPr lang="en-US" altLang="en-US" baseline="0" dirty="0" smtClean="0"/>
              <a:t> </a:t>
            </a:r>
          </a:p>
          <a:p>
            <a:pPr indent="228600"/>
            <a:r>
              <a:rPr lang="en-US" altLang="en-US" baseline="0" dirty="0" smtClean="0"/>
              <a:t>You can see it running push debug at https://</a:t>
            </a:r>
            <a:r>
              <a:rPr lang="en-US" altLang="en-US" baseline="0" dirty="0" err="1" smtClean="0"/>
              <a:t>serviceworke.rs</a:t>
            </a:r>
            <a:r>
              <a:rPr lang="en-US" altLang="en-US" baseline="0" dirty="0" smtClean="0"/>
              <a:t>/push-</a:t>
            </a:r>
            <a:r>
              <a:rPr lang="en-US" altLang="en-US" baseline="0" dirty="0" err="1" smtClean="0"/>
              <a:t>simple_demo.html</a:t>
            </a:r>
            <a:endParaRPr lang="en-US" altLang="en-US" baseline="0" dirty="0" smtClean="0"/>
          </a:p>
          <a:p>
            <a:pPr indent="228600"/>
            <a:r>
              <a:rPr lang="en-US" altLang="en-US" baseline="0" dirty="0" smtClean="0"/>
              <a:t>Or debug a shared start worker at http://www.html5bydemo.com/#!WORKER_SHARED</a:t>
            </a:r>
          </a:p>
        </p:txBody>
      </p:sp>
    </p:spTree>
    <p:extLst>
      <p:ext uri="{BB962C8B-B14F-4D97-AF65-F5344CB8AC3E}">
        <p14:creationId xmlns:p14="http://schemas.microsoft.com/office/powerpoint/2010/main" val="6058147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1"/>
          <p:cNvSpPr>
            <a:spLocks noGrp="1" noRot="1" noChangeAspect="1" noChangeArrowheads="1"/>
          </p:cNvSpPr>
          <p:nvPr>
            <p:ph type="sldImg"/>
          </p:nvPr>
        </p:nvSpPr>
        <p:spPr>
          <a:xfrm>
            <a:off x="381000" y="685800"/>
            <a:ext cx="6096000" cy="3429000"/>
          </a:xfrm>
        </p:spPr>
      </p:sp>
      <p:sp>
        <p:nvSpPr>
          <p:cNvPr id="33794" name="Rectangle 2"/>
          <p:cNvSpPr>
            <a:spLocks noGrp="1" noChangeArrowheads="1"/>
          </p:cNvSpPr>
          <p:nvPr>
            <p:ph type="body" sz="quarter" idx="1"/>
          </p:nvPr>
        </p:nvSpPr>
        <p:spPr/>
        <p:txBody>
          <a:bodyPr/>
          <a:lstStyle/>
          <a:p>
            <a:r>
              <a:rPr lang="en-US" altLang="en-US"/>
              <a:t>But let’s add another axis, </a:t>
            </a:r>
            <a:r>
              <a:rPr lang="en-US" altLang="en-US" b="1"/>
              <a:t>[CLICK] </a:t>
            </a:r>
            <a:r>
              <a:rPr lang="en-US" altLang="en-US"/>
              <a:t>reach, </a:t>
            </a:r>
            <a:r>
              <a:rPr lang="en-US" altLang="en-US" b="1"/>
              <a:t>[CLICK] </a:t>
            </a:r>
            <a:r>
              <a:rPr lang="en-US" altLang="en-US"/>
              <a:t>and we can see how the web succeeds.  Based on a comScore study: </a:t>
            </a:r>
          </a:p>
        </p:txBody>
      </p:sp>
    </p:spTree>
    <p:extLst>
      <p:ext uri="{BB962C8B-B14F-4D97-AF65-F5344CB8AC3E}">
        <p14:creationId xmlns:p14="http://schemas.microsoft.com/office/powerpoint/2010/main" val="208277660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a:t>
            </a:r>
            <a:r>
              <a:rPr lang="en-US" baseline="0" dirty="0" smtClean="0"/>
              <a:t>e you go, let me show a bit of the implementation of a SW into polymer.</a:t>
            </a:r>
            <a:endParaRPr lang="en-US" dirty="0"/>
          </a:p>
        </p:txBody>
      </p:sp>
      <p:sp>
        <p:nvSpPr>
          <p:cNvPr id="4" name="Slide Number Placeholder 3"/>
          <p:cNvSpPr>
            <a:spLocks noGrp="1"/>
          </p:cNvSpPr>
          <p:nvPr>
            <p:ph type="sldNum" sz="quarter" idx="10"/>
          </p:nvPr>
        </p:nvSpPr>
        <p:spPr/>
        <p:txBody>
          <a:bodyPr/>
          <a:lstStyle/>
          <a:p>
            <a:fld id="{F0B6DA36-9A12-4D42-86DA-02E80CD94648}" type="slidenum">
              <a:rPr lang="en-US" smtClean="0"/>
              <a:t>80</a:t>
            </a:fld>
            <a:endParaRPr lang="en-US"/>
          </a:p>
        </p:txBody>
      </p:sp>
    </p:spTree>
    <p:extLst>
      <p:ext uri="{BB962C8B-B14F-4D97-AF65-F5344CB8AC3E}">
        <p14:creationId xmlns:p14="http://schemas.microsoft.com/office/powerpoint/2010/main" val="21995217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5" name="Shape 345"/>
          <p:cNvSpPr>
            <a:spLocks noGrp="1" noRot="1" noChangeAspect="1"/>
          </p:cNvSpPr>
          <p:nvPr>
            <p:ph type="sldImg"/>
          </p:nvPr>
        </p:nvSpPr>
        <p:spPr>
          <a:xfrm>
            <a:off x="381000" y="685800"/>
            <a:ext cx="6096000" cy="3429000"/>
          </a:xfrm>
          <a:prstGeom prst="rect">
            <a:avLst/>
          </a:prstGeom>
        </p:spPr>
        <p:txBody>
          <a:bodyPr/>
          <a:lstStyle/>
          <a:p>
            <a:endParaRPr/>
          </a:p>
        </p:txBody>
      </p:sp>
      <p:sp>
        <p:nvSpPr>
          <p:cNvPr id="346" name="Shape 346"/>
          <p:cNvSpPr>
            <a:spLocks noGrp="1"/>
          </p:cNvSpPr>
          <p:nvPr>
            <p:ph type="body" sz="quarter" idx="1"/>
          </p:nvPr>
        </p:nvSpPr>
        <p:spPr>
          <a:prstGeom prst="rect">
            <a:avLst/>
          </a:prstGeom>
        </p:spPr>
        <p:txBody>
          <a:bodyPr/>
          <a:lstStyle/>
          <a:p>
            <a:r>
              <a:rPr/>
              <a:t>With that, thank you so much; </a:t>
            </a:r>
            <a:r>
              <a:rPr lang="nl-NL" err="1" smtClean="0"/>
              <a:t>please</a:t>
            </a:r>
            <a:r>
              <a:rPr lang="nl-NL" baseline="0" smtClean="0"/>
              <a:t> do </a:t>
            </a:r>
            <a:r>
              <a:rPr smtClean="0"/>
              <a:t>the </a:t>
            </a:r>
            <a:r>
              <a:rPr smtClean="0"/>
              <a:t>codelabs</a:t>
            </a:r>
            <a:r>
              <a:rPr lang="nl-NL" smtClean="0"/>
              <a:t>.</a:t>
            </a:r>
            <a:endParaRPr/>
          </a:p>
        </p:txBody>
      </p:sp>
    </p:spTree>
    <p:extLst>
      <p:ext uri="{BB962C8B-B14F-4D97-AF65-F5344CB8AC3E}">
        <p14:creationId xmlns:p14="http://schemas.microsoft.com/office/powerpoint/2010/main" val="1779711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1"/>
          <p:cNvSpPr>
            <a:spLocks noGrp="1" noRot="1" noChangeAspect="1" noChangeArrowheads="1"/>
          </p:cNvSpPr>
          <p:nvPr>
            <p:ph type="sldImg"/>
          </p:nvPr>
        </p:nvSpPr>
        <p:spPr>
          <a:xfrm>
            <a:off x="381000" y="685800"/>
            <a:ext cx="6096000" cy="3429000"/>
          </a:xfrm>
        </p:spPr>
      </p:sp>
      <p:sp>
        <p:nvSpPr>
          <p:cNvPr id="35842" name="Rectangle 2"/>
          <p:cNvSpPr>
            <a:spLocks noGrp="1" noChangeArrowheads="1"/>
          </p:cNvSpPr>
          <p:nvPr>
            <p:ph type="body" sz="quarter" idx="1"/>
          </p:nvPr>
        </p:nvSpPr>
        <p:spPr/>
        <p:txBody>
          <a:bodyPr/>
          <a:lstStyle/>
          <a:p>
            <a:r>
              <a:rPr lang="en-US" altLang="en-US"/>
              <a:t>But let’s add another axis, </a:t>
            </a:r>
            <a:r>
              <a:rPr lang="en-US" altLang="en-US" b="1"/>
              <a:t>reach</a:t>
            </a:r>
            <a:r>
              <a:rPr lang="en-US" altLang="en-US"/>
              <a:t>, and we can see how the </a:t>
            </a:r>
            <a:r>
              <a:rPr lang="en-US" altLang="en-US" b="1"/>
              <a:t>web succeeds</a:t>
            </a:r>
            <a:r>
              <a:rPr lang="en-US" altLang="en-US"/>
              <a:t>.  Based on a comScore study: </a:t>
            </a:r>
          </a:p>
        </p:txBody>
      </p:sp>
    </p:spTree>
    <p:extLst>
      <p:ext uri="{BB962C8B-B14F-4D97-AF65-F5344CB8AC3E}">
        <p14:creationId xmlns:p14="http://schemas.microsoft.com/office/powerpoint/2010/main" val="1655814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997581CD-A6EF-224B-BC90-394ED9F4E81C}" type="datetimeFigureOut">
              <a:rPr lang="en-US" smtClean="0"/>
              <a:t>12/8/16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430609D-2AF9-E743-B44A-AD8E548A1EDD}" type="slidenum">
              <a:rPr lang="en-US" smtClean="0"/>
              <a:t>‹#›</a:t>
            </a:fld>
            <a:endParaRPr lang="en-US"/>
          </a:p>
        </p:txBody>
      </p:sp>
    </p:spTree>
    <p:extLst>
      <p:ext uri="{BB962C8B-B14F-4D97-AF65-F5344CB8AC3E}">
        <p14:creationId xmlns:p14="http://schemas.microsoft.com/office/powerpoint/2010/main" val="5681896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97581CD-A6EF-224B-BC90-394ED9F4E81C}" type="datetimeFigureOut">
              <a:rPr lang="en-US" smtClean="0"/>
              <a:t>12/8/16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430609D-2AF9-E743-B44A-AD8E548A1EDD}" type="slidenum">
              <a:rPr lang="en-US" smtClean="0"/>
              <a:t>‹#›</a:t>
            </a:fld>
            <a:endParaRPr lang="en-US"/>
          </a:p>
        </p:txBody>
      </p:sp>
    </p:spTree>
    <p:extLst>
      <p:ext uri="{BB962C8B-B14F-4D97-AF65-F5344CB8AC3E}">
        <p14:creationId xmlns:p14="http://schemas.microsoft.com/office/powerpoint/2010/main" val="1167001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97581CD-A6EF-224B-BC90-394ED9F4E81C}" type="datetimeFigureOut">
              <a:rPr lang="en-US" smtClean="0"/>
              <a:t>12/8/16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430609D-2AF9-E743-B44A-AD8E548A1EDD}" type="slidenum">
              <a:rPr lang="en-US" smtClean="0"/>
              <a:t>‹#›</a:t>
            </a:fld>
            <a:endParaRPr lang="en-US"/>
          </a:p>
        </p:txBody>
      </p:sp>
    </p:spTree>
    <p:extLst>
      <p:ext uri="{BB962C8B-B14F-4D97-AF65-F5344CB8AC3E}">
        <p14:creationId xmlns:p14="http://schemas.microsoft.com/office/powerpoint/2010/main" val="72767488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Code Sample">
    <p:bg>
      <p:bgPr>
        <a:solidFill>
          <a:schemeClr val="accent6">
            <a:hueOff val="-2270046"/>
            <a:satOff val="-38942"/>
            <a:lumOff val="-40770"/>
          </a:schemeClr>
        </a:solidFill>
        <a:effectLst/>
      </p:bgPr>
    </p:bg>
    <p:spTree>
      <p:nvGrpSpPr>
        <p:cNvPr id="1" name=""/>
        <p:cNvGrpSpPr/>
        <p:nvPr/>
      </p:nvGrpSpPr>
      <p:grpSpPr>
        <a:xfrm>
          <a:off x="0" y="0"/>
          <a:ext cx="0" cy="0"/>
          <a:chOff x="0" y="0"/>
          <a:chExt cx="0" cy="0"/>
        </a:xfrm>
      </p:grpSpPr>
      <p:sp>
        <p:nvSpPr>
          <p:cNvPr id="176" name="Shape 176"/>
          <p:cNvSpPr>
            <a:spLocks noGrp="1"/>
          </p:cNvSpPr>
          <p:nvPr>
            <p:ph type="title"/>
          </p:nvPr>
        </p:nvSpPr>
        <p:spPr>
          <a:xfrm>
            <a:off x="640879" y="473663"/>
            <a:ext cx="10910242" cy="688397"/>
          </a:xfrm>
          <a:prstGeom prst="rect">
            <a:avLst/>
          </a:prstGeom>
        </p:spPr>
        <p:txBody>
          <a:bodyPr lIns="30103" tIns="30103" rIns="30103" bIns="30103"/>
          <a:lstStyle>
            <a:lvl1pPr>
              <a:defRPr sz="4000" b="0" spc="0">
                <a:solidFill>
                  <a:srgbClr val="DCDEE0"/>
                </a:solidFill>
              </a:defRPr>
            </a:lvl1pPr>
          </a:lstStyle>
          <a:p>
            <a:r>
              <a:t>Title Text</a:t>
            </a:r>
          </a:p>
        </p:txBody>
      </p:sp>
      <p:sp>
        <p:nvSpPr>
          <p:cNvPr id="177" name="Shape 177"/>
          <p:cNvSpPr>
            <a:spLocks noGrp="1"/>
          </p:cNvSpPr>
          <p:nvPr>
            <p:ph type="body" idx="1"/>
          </p:nvPr>
        </p:nvSpPr>
        <p:spPr>
          <a:xfrm>
            <a:off x="640879" y="1288037"/>
            <a:ext cx="10910242" cy="4752086"/>
          </a:xfrm>
          <a:prstGeom prst="rect">
            <a:avLst/>
          </a:prstGeom>
        </p:spPr>
        <p:txBody>
          <a:bodyPr lIns="30103" tIns="30103" rIns="30103" bIns="30103"/>
          <a:lstStyle>
            <a:lvl1pPr marL="0" indent="0" algn="l">
              <a:spcBef>
                <a:spcPts val="1700"/>
              </a:spcBef>
              <a:buSzTx/>
              <a:buNone/>
              <a:defRPr sz="2000" spc="0"/>
            </a:lvl1pPr>
            <a:lvl2pPr marL="0" indent="114300" algn="l">
              <a:spcBef>
                <a:spcPts val="1700"/>
              </a:spcBef>
              <a:buSzTx/>
              <a:buNone/>
              <a:defRPr sz="2000" spc="0"/>
            </a:lvl2pPr>
            <a:lvl3pPr marL="0" indent="228600" algn="l">
              <a:spcBef>
                <a:spcPts val="1700"/>
              </a:spcBef>
              <a:buSzTx/>
              <a:buNone/>
              <a:defRPr sz="2000" spc="0"/>
            </a:lvl3pPr>
            <a:lvl4pPr marL="0" indent="342900" algn="l">
              <a:spcBef>
                <a:spcPts val="1700"/>
              </a:spcBef>
              <a:buSzTx/>
              <a:buNone/>
              <a:defRPr sz="2000" spc="0"/>
            </a:lvl4pPr>
            <a:lvl5pPr marL="0" indent="457200" algn="l">
              <a:spcBef>
                <a:spcPts val="1700"/>
              </a:spcBef>
              <a:buSzTx/>
              <a:buNone/>
              <a:defRPr sz="2000" spc="0"/>
            </a:lvl5pPr>
          </a:lstStyle>
          <a:p>
            <a:r>
              <a:t>Body Level One</a:t>
            </a:r>
          </a:p>
          <a:p>
            <a:pPr lvl="1"/>
            <a:r>
              <a:t>Body Level Two</a:t>
            </a:r>
          </a:p>
          <a:p>
            <a:pPr lvl="2"/>
            <a:r>
              <a:t>Body Level Three</a:t>
            </a:r>
          </a:p>
          <a:p>
            <a:pPr lvl="3"/>
            <a:r>
              <a:t>Body Level Four</a:t>
            </a:r>
          </a:p>
          <a:p>
            <a:pPr lvl="4"/>
            <a:r>
              <a:t>Body Level Five</a:t>
            </a:r>
          </a:p>
        </p:txBody>
      </p:sp>
      <p:sp>
        <p:nvSpPr>
          <p:cNvPr id="178" name="Shape 178"/>
          <p:cNvSpPr>
            <a:spLocks noGrp="1"/>
          </p:cNvSpPr>
          <p:nvPr>
            <p:ph type="sldNum" sz="quarter" idx="2"/>
          </p:nvPr>
        </p:nvSpPr>
        <p:spPr>
          <a:xfrm>
            <a:off x="5998218" y="5272852"/>
            <a:ext cx="191801" cy="195204"/>
          </a:xfrm>
          <a:prstGeom prst="rect">
            <a:avLst/>
          </a:prstGeom>
        </p:spPr>
        <p:txBody>
          <a:bodyPr lIns="30103" tIns="30103" rIns="30103" bIns="30103"/>
          <a:lstStyle>
            <a:lvl1pPr>
              <a:defRPr sz="1100">
                <a:solidFill>
                  <a:srgbClr val="FFFFFF"/>
                </a:solidFill>
              </a:defRPr>
            </a:lvl1pPr>
          </a:lstStyle>
          <a:p>
            <a:fld id="{86CB4B4D-7CA3-9044-876B-883B54F8677D}" type="slidenum">
              <a:rPr/>
              <a:t>‹#›</a:t>
            </a:fld>
            <a:endParaRPr/>
          </a:p>
        </p:txBody>
      </p:sp>
    </p:spTree>
    <p:extLst>
      <p:ext uri="{BB962C8B-B14F-4D97-AF65-F5344CB8AC3E}">
        <p14:creationId xmlns:p14="http://schemas.microsoft.com/office/powerpoint/2010/main" val="855763578"/>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
  <p:cSld name="Statistic">
    <p:bg>
      <p:bgPr>
        <a:solidFill>
          <a:srgbClr val="F2F2F2"/>
        </a:solidFill>
        <a:effectLst/>
      </p:bgPr>
    </p:bg>
    <p:spTree>
      <p:nvGrpSpPr>
        <p:cNvPr id="1" name=""/>
        <p:cNvGrpSpPr/>
        <p:nvPr/>
      </p:nvGrpSpPr>
      <p:grpSpPr>
        <a:xfrm>
          <a:off x="0" y="0"/>
          <a:ext cx="0" cy="0"/>
          <a:chOff x="0" y="0"/>
          <a:chExt cx="0" cy="0"/>
        </a:xfrm>
      </p:grpSpPr>
      <p:sp>
        <p:nvSpPr>
          <p:cNvPr id="50" name="Shape 50"/>
          <p:cNvSpPr>
            <a:spLocks noGrp="1"/>
          </p:cNvSpPr>
          <p:nvPr>
            <p:ph type="title"/>
          </p:nvPr>
        </p:nvSpPr>
        <p:spPr>
          <a:xfrm>
            <a:off x="-1012" y="941681"/>
            <a:ext cx="12194024" cy="2504804"/>
          </a:xfrm>
          <a:prstGeom prst="rect">
            <a:avLst/>
          </a:prstGeom>
        </p:spPr>
        <p:txBody>
          <a:bodyPr lIns="30103" tIns="30103" rIns="30103" bIns="30103" anchor="t">
            <a:noAutofit/>
          </a:bodyPr>
          <a:lstStyle>
            <a:lvl1pPr>
              <a:defRPr sz="20000" spc="0">
                <a:solidFill>
                  <a:schemeClr val="accent2"/>
                </a:solidFill>
              </a:defRPr>
            </a:lvl1pPr>
          </a:lstStyle>
          <a:p>
            <a:r>
              <a:t>Title Text</a:t>
            </a:r>
          </a:p>
        </p:txBody>
      </p:sp>
      <p:sp>
        <p:nvSpPr>
          <p:cNvPr id="51" name="Shape 51"/>
          <p:cNvSpPr>
            <a:spLocks noGrp="1"/>
          </p:cNvSpPr>
          <p:nvPr>
            <p:ph type="body" sz="half" idx="1"/>
          </p:nvPr>
        </p:nvSpPr>
        <p:spPr>
          <a:xfrm>
            <a:off x="2504756" y="3492971"/>
            <a:ext cx="7182489" cy="2504804"/>
          </a:xfrm>
          <a:prstGeom prst="rect">
            <a:avLst/>
          </a:prstGeom>
        </p:spPr>
        <p:txBody>
          <a:bodyPr lIns="30103" tIns="30103" rIns="30103" bIns="30103" anchor="t"/>
          <a:lstStyle>
            <a:lvl1pPr marL="0" indent="0">
              <a:spcBef>
                <a:spcPts val="0"/>
              </a:spcBef>
              <a:buSzTx/>
              <a:buNone/>
              <a:defRPr sz="7000" cap="all" spc="0">
                <a:solidFill>
                  <a:schemeClr val="accent1">
                    <a:hueOff val="91659"/>
                    <a:satOff val="-98181"/>
                    <a:lumOff val="5371"/>
                  </a:schemeClr>
                </a:solidFill>
                <a:latin typeface="+mj-lt"/>
                <a:ea typeface="+mj-ea"/>
                <a:cs typeface="+mj-cs"/>
                <a:sym typeface="Helvetica"/>
              </a:defRPr>
            </a:lvl1pPr>
            <a:lvl2pPr marL="0" indent="114300">
              <a:spcBef>
                <a:spcPts val="0"/>
              </a:spcBef>
              <a:buSzTx/>
              <a:buNone/>
              <a:defRPr sz="7000" cap="all" spc="0">
                <a:solidFill>
                  <a:schemeClr val="accent1">
                    <a:hueOff val="91659"/>
                    <a:satOff val="-98181"/>
                    <a:lumOff val="5371"/>
                  </a:schemeClr>
                </a:solidFill>
                <a:latin typeface="+mj-lt"/>
                <a:ea typeface="+mj-ea"/>
                <a:cs typeface="+mj-cs"/>
                <a:sym typeface="Helvetica"/>
              </a:defRPr>
            </a:lvl2pPr>
            <a:lvl3pPr marL="0" indent="228600">
              <a:spcBef>
                <a:spcPts val="0"/>
              </a:spcBef>
              <a:buSzTx/>
              <a:buNone/>
              <a:defRPr sz="7000" cap="all" spc="0">
                <a:solidFill>
                  <a:schemeClr val="accent1">
                    <a:hueOff val="91659"/>
                    <a:satOff val="-98181"/>
                    <a:lumOff val="5371"/>
                  </a:schemeClr>
                </a:solidFill>
                <a:latin typeface="+mj-lt"/>
                <a:ea typeface="+mj-ea"/>
                <a:cs typeface="+mj-cs"/>
                <a:sym typeface="Helvetica"/>
              </a:defRPr>
            </a:lvl3pPr>
            <a:lvl4pPr marL="0" indent="342900">
              <a:spcBef>
                <a:spcPts val="0"/>
              </a:spcBef>
              <a:buSzTx/>
              <a:buNone/>
              <a:defRPr sz="7000" cap="all" spc="0">
                <a:solidFill>
                  <a:schemeClr val="accent1">
                    <a:hueOff val="91659"/>
                    <a:satOff val="-98181"/>
                    <a:lumOff val="5371"/>
                  </a:schemeClr>
                </a:solidFill>
                <a:latin typeface="+mj-lt"/>
                <a:ea typeface="+mj-ea"/>
                <a:cs typeface="+mj-cs"/>
                <a:sym typeface="Helvetica"/>
              </a:defRPr>
            </a:lvl4pPr>
            <a:lvl5pPr marL="0" indent="457200">
              <a:spcBef>
                <a:spcPts val="0"/>
              </a:spcBef>
              <a:buSzTx/>
              <a:buNone/>
              <a:defRPr sz="7000" cap="all" spc="0">
                <a:solidFill>
                  <a:schemeClr val="accent1">
                    <a:hueOff val="91659"/>
                    <a:satOff val="-98181"/>
                    <a:lumOff val="5371"/>
                  </a:schemeClr>
                </a:solidFill>
                <a:latin typeface="+mj-lt"/>
                <a:ea typeface="+mj-ea"/>
                <a:cs typeface="+mj-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52" name="Shape 52"/>
          <p:cNvSpPr>
            <a:spLocks noGrp="1"/>
          </p:cNvSpPr>
          <p:nvPr>
            <p:ph type="body" sz="quarter" idx="13"/>
          </p:nvPr>
        </p:nvSpPr>
        <p:spPr>
          <a:xfrm>
            <a:off x="361608" y="6237747"/>
            <a:ext cx="5873736" cy="393193"/>
          </a:xfrm>
          <a:prstGeom prst="rect">
            <a:avLst/>
          </a:prstGeom>
        </p:spPr>
        <p:txBody>
          <a:bodyPr lIns="30103" tIns="30103" rIns="30103" bIns="30103">
            <a:spAutoFit/>
          </a:bodyPr>
          <a:lstStyle>
            <a:lvl1pPr marL="0" indent="0">
              <a:spcBef>
                <a:spcPts val="0"/>
              </a:spcBef>
              <a:buSzTx/>
              <a:buNone/>
              <a:defRPr sz="2400" i="1" spc="0">
                <a:solidFill>
                  <a:srgbClr val="A6AAA8"/>
                </a:solidFill>
                <a:latin typeface="+mn-lt"/>
                <a:ea typeface="+mn-ea"/>
                <a:cs typeface="+mn-cs"/>
                <a:sym typeface="Helvetica Light"/>
              </a:defRPr>
            </a:lvl1pPr>
          </a:lstStyle>
          <a:p>
            <a:pPr marL="0" indent="0">
              <a:spcBef>
                <a:spcPts val="0"/>
              </a:spcBef>
              <a:buSzTx/>
              <a:buNone/>
              <a:defRPr sz="2400" i="1" spc="0">
                <a:solidFill>
                  <a:srgbClr val="A6AAA8"/>
                </a:solidFill>
                <a:latin typeface="+mn-lt"/>
                <a:ea typeface="+mn-ea"/>
                <a:cs typeface="+mn-cs"/>
                <a:sym typeface="Helvetica Light"/>
              </a:defRPr>
            </a:pPr>
            <a:endParaRPr/>
          </a:p>
        </p:txBody>
      </p:sp>
      <p:sp>
        <p:nvSpPr>
          <p:cNvPr id="53" name="Shape 53"/>
          <p:cNvSpPr>
            <a:spLocks noGrp="1"/>
          </p:cNvSpPr>
          <p:nvPr>
            <p:ph type="sldNum" sz="quarter" idx="2"/>
          </p:nvPr>
        </p:nvSpPr>
        <p:spPr>
          <a:xfrm>
            <a:off x="5998218" y="5272852"/>
            <a:ext cx="191801" cy="195204"/>
          </a:xfrm>
          <a:prstGeom prst="rect">
            <a:avLst/>
          </a:prstGeom>
        </p:spPr>
        <p:txBody>
          <a:bodyPr lIns="30103" tIns="30103" rIns="30103" bIns="30103"/>
          <a:lstStyle>
            <a:lvl1pPr>
              <a:defRPr sz="1100">
                <a:solidFill>
                  <a:srgbClr val="FFFFFF"/>
                </a:solidFill>
              </a:defRPr>
            </a:lvl1pPr>
          </a:lstStyle>
          <a:p>
            <a:fld id="{86CB4B4D-7CA3-9044-876B-883B54F8677D}" type="slidenum">
              <a:rPr/>
              <a:t>‹#›</a:t>
            </a:fld>
            <a:endParaRPr/>
          </a:p>
        </p:txBody>
      </p:sp>
    </p:spTree>
    <p:extLst>
      <p:ext uri="{BB962C8B-B14F-4D97-AF65-F5344CB8AC3E}">
        <p14:creationId xmlns:p14="http://schemas.microsoft.com/office/powerpoint/2010/main" val="166353636"/>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x">
  <p:cSld name="Titled, centered">
    <p:bg>
      <p:bgPr>
        <a:solidFill>
          <a:srgbClr val="F5F5F5"/>
        </a:solidFill>
        <a:effectLst/>
      </p:bgPr>
    </p:bg>
    <p:spTree>
      <p:nvGrpSpPr>
        <p:cNvPr id="1" name=""/>
        <p:cNvGrpSpPr/>
        <p:nvPr/>
      </p:nvGrpSpPr>
      <p:grpSpPr>
        <a:xfrm>
          <a:off x="0" y="0"/>
          <a:ext cx="0" cy="0"/>
          <a:chOff x="0" y="0"/>
          <a:chExt cx="0" cy="0"/>
        </a:xfrm>
      </p:grpSpPr>
      <p:sp>
        <p:nvSpPr>
          <p:cNvPr id="33" name="Shape 33"/>
          <p:cNvSpPr>
            <a:spLocks noGrp="1"/>
          </p:cNvSpPr>
          <p:nvPr>
            <p:ph type="body" sz="quarter" idx="13"/>
          </p:nvPr>
        </p:nvSpPr>
        <p:spPr>
          <a:xfrm>
            <a:off x="-11678" y="495300"/>
            <a:ext cx="12215356" cy="983718"/>
          </a:xfrm>
          <a:prstGeom prst="rect">
            <a:avLst/>
          </a:prstGeom>
        </p:spPr>
        <p:txBody>
          <a:bodyPr lIns="30103" tIns="30103" rIns="30103" bIns="30103" anchor="t">
            <a:noAutofit/>
          </a:bodyPr>
          <a:lstStyle>
            <a:lvl1pPr marL="0" indent="0">
              <a:spcBef>
                <a:spcPts val="0"/>
              </a:spcBef>
              <a:buSzTx/>
              <a:buNone/>
              <a:defRPr sz="4750" spc="0">
                <a:solidFill>
                  <a:schemeClr val="accent1">
                    <a:hueOff val="91659"/>
                    <a:satOff val="-98181"/>
                    <a:lumOff val="5371"/>
                  </a:schemeClr>
                </a:solidFill>
                <a:latin typeface="+mj-lt"/>
                <a:ea typeface="+mj-ea"/>
                <a:cs typeface="+mj-cs"/>
                <a:sym typeface="Helvetica"/>
              </a:defRPr>
            </a:lvl1pPr>
          </a:lstStyle>
          <a:p>
            <a:r>
              <a:t>Title Text</a:t>
            </a:r>
          </a:p>
        </p:txBody>
      </p:sp>
      <p:sp>
        <p:nvSpPr>
          <p:cNvPr id="34" name="Shape 34"/>
          <p:cNvSpPr>
            <a:spLocks noGrp="1"/>
          </p:cNvSpPr>
          <p:nvPr>
            <p:ph type="sldNum" sz="quarter" idx="2"/>
          </p:nvPr>
        </p:nvSpPr>
        <p:spPr>
          <a:xfrm>
            <a:off x="5998218" y="5272852"/>
            <a:ext cx="191801" cy="195204"/>
          </a:xfrm>
          <a:prstGeom prst="rect">
            <a:avLst/>
          </a:prstGeom>
        </p:spPr>
        <p:txBody>
          <a:bodyPr lIns="30103" tIns="30103" rIns="30103" bIns="30103"/>
          <a:lstStyle>
            <a:lvl1pPr>
              <a:defRPr sz="1100">
                <a:solidFill>
                  <a:srgbClr val="FFFFFF"/>
                </a:solidFill>
              </a:defRPr>
            </a:lvl1pPr>
          </a:lstStyle>
          <a:p>
            <a:fld id="{86CB4B4D-7CA3-9044-876B-883B54F8677D}" type="slidenum">
              <a:rPr/>
              <a:t>‹#›</a:t>
            </a:fld>
            <a:endParaRPr/>
          </a:p>
        </p:txBody>
      </p:sp>
    </p:spTree>
    <p:extLst>
      <p:ext uri="{BB962C8B-B14F-4D97-AF65-F5344CB8AC3E}">
        <p14:creationId xmlns:p14="http://schemas.microsoft.com/office/powerpoint/2010/main" val="1563572704"/>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x">
  <p:cSld name="Blank copy">
    <p:bg>
      <p:bgPr>
        <a:solidFill>
          <a:srgbClr val="F2F2F2"/>
        </a:solidFill>
        <a:effectLst/>
      </p:bgPr>
    </p:bg>
    <p:spTree>
      <p:nvGrpSpPr>
        <p:cNvPr id="1" name=""/>
        <p:cNvGrpSpPr/>
        <p:nvPr/>
      </p:nvGrpSpPr>
      <p:grpSpPr>
        <a:xfrm>
          <a:off x="0" y="0"/>
          <a:ext cx="0" cy="0"/>
          <a:chOff x="0" y="0"/>
          <a:chExt cx="0" cy="0"/>
        </a:xfrm>
      </p:grpSpPr>
      <p:sp>
        <p:nvSpPr>
          <p:cNvPr id="69" name="Shape 69"/>
          <p:cNvSpPr>
            <a:spLocks noGrp="1"/>
          </p:cNvSpPr>
          <p:nvPr>
            <p:ph type="sldNum" sz="quarter" idx="2"/>
          </p:nvPr>
        </p:nvSpPr>
        <p:spPr>
          <a:xfrm>
            <a:off x="5998218" y="5272852"/>
            <a:ext cx="191801" cy="195204"/>
          </a:xfrm>
          <a:prstGeom prst="rect">
            <a:avLst/>
          </a:prstGeom>
        </p:spPr>
        <p:txBody>
          <a:bodyPr lIns="30103" tIns="30103" rIns="30103" bIns="30103"/>
          <a:lstStyle>
            <a:lvl1pPr>
              <a:defRPr sz="1100">
                <a:solidFill>
                  <a:srgbClr val="FFFFFF"/>
                </a:solidFill>
              </a:defRPr>
            </a:lvl1pPr>
          </a:lstStyle>
          <a:p>
            <a:fld id="{86CB4B4D-7CA3-9044-876B-883B54F8677D}" type="slidenum">
              <a:rPr/>
              <a:t>‹#›</a:t>
            </a:fld>
            <a:endParaRPr/>
          </a:p>
        </p:txBody>
      </p:sp>
    </p:spTree>
    <p:extLst>
      <p:ext uri="{BB962C8B-B14F-4D97-AF65-F5344CB8AC3E}">
        <p14:creationId xmlns:p14="http://schemas.microsoft.com/office/powerpoint/2010/main" val="1677784560"/>
      </p:ext>
    </p:extLst>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x">
  <p:cSld name="Title &amp; Subtitle">
    <p:bg>
      <p:bgPr>
        <a:solidFill>
          <a:srgbClr val="F2F2F2"/>
        </a:solidFill>
        <a:effectLst/>
      </p:bgPr>
    </p:bg>
    <p:spTree>
      <p:nvGrpSpPr>
        <p:cNvPr id="1" name=""/>
        <p:cNvGrpSpPr/>
        <p:nvPr/>
      </p:nvGrpSpPr>
      <p:grpSpPr>
        <a:xfrm>
          <a:off x="0" y="0"/>
          <a:ext cx="0" cy="0"/>
          <a:chOff x="0" y="0"/>
          <a:chExt cx="0" cy="0"/>
        </a:xfrm>
      </p:grpSpPr>
      <p:sp>
        <p:nvSpPr>
          <p:cNvPr id="41" name="Shape 41"/>
          <p:cNvSpPr>
            <a:spLocks noGrp="1"/>
          </p:cNvSpPr>
          <p:nvPr>
            <p:ph type="body" sz="quarter" idx="13"/>
          </p:nvPr>
        </p:nvSpPr>
        <p:spPr>
          <a:xfrm>
            <a:off x="633988" y="487421"/>
            <a:ext cx="10543024" cy="877902"/>
          </a:xfrm>
          <a:prstGeom prst="rect">
            <a:avLst/>
          </a:prstGeom>
        </p:spPr>
        <p:txBody>
          <a:bodyPr lIns="30103" tIns="30103" rIns="30103" bIns="30103" anchor="t">
            <a:noAutofit/>
          </a:bodyPr>
          <a:lstStyle>
            <a:lvl1pPr marL="0" indent="0" algn="l">
              <a:spcBef>
                <a:spcPts val="0"/>
              </a:spcBef>
              <a:buSzTx/>
              <a:buNone/>
              <a:defRPr sz="4750" spc="0">
                <a:solidFill>
                  <a:schemeClr val="accent1">
                    <a:hueOff val="91659"/>
                    <a:satOff val="-98181"/>
                    <a:lumOff val="5371"/>
                  </a:schemeClr>
                </a:solidFill>
                <a:latin typeface="+mj-lt"/>
                <a:ea typeface="+mj-ea"/>
                <a:cs typeface="+mj-cs"/>
                <a:sym typeface="Helvetica"/>
              </a:defRPr>
            </a:lvl1pPr>
          </a:lstStyle>
          <a:p>
            <a:r>
              <a:t>Title Text</a:t>
            </a:r>
          </a:p>
        </p:txBody>
      </p:sp>
      <p:sp>
        <p:nvSpPr>
          <p:cNvPr id="42" name="Shape 42"/>
          <p:cNvSpPr>
            <a:spLocks noGrp="1"/>
          </p:cNvSpPr>
          <p:nvPr>
            <p:ph type="body" sz="quarter" idx="14"/>
          </p:nvPr>
        </p:nvSpPr>
        <p:spPr>
          <a:xfrm>
            <a:off x="653038" y="1314450"/>
            <a:ext cx="5319653" cy="581045"/>
          </a:xfrm>
          <a:prstGeom prst="rect">
            <a:avLst/>
          </a:prstGeom>
        </p:spPr>
        <p:txBody>
          <a:bodyPr lIns="30103" tIns="30103" rIns="30103" bIns="30103" anchor="t">
            <a:noAutofit/>
          </a:bodyPr>
          <a:lstStyle>
            <a:lvl1pPr marL="0" indent="0" algn="l">
              <a:spcBef>
                <a:spcPts val="0"/>
              </a:spcBef>
              <a:buSzTx/>
              <a:buNone/>
              <a:defRPr sz="2250" spc="0">
                <a:solidFill>
                  <a:schemeClr val="accent1">
                    <a:hueOff val="91659"/>
                    <a:satOff val="-98181"/>
                    <a:lumOff val="5371"/>
                  </a:schemeClr>
                </a:solidFill>
                <a:latin typeface="+mj-lt"/>
                <a:ea typeface="+mj-ea"/>
                <a:cs typeface="+mj-cs"/>
                <a:sym typeface="Helvetica"/>
              </a:defRPr>
            </a:lvl1pPr>
          </a:lstStyle>
          <a:p>
            <a:r>
              <a:t>Double-click to edit</a:t>
            </a:r>
          </a:p>
        </p:txBody>
      </p:sp>
      <p:sp>
        <p:nvSpPr>
          <p:cNvPr id="43" name="Shape 43"/>
          <p:cNvSpPr>
            <a:spLocks noGrp="1"/>
          </p:cNvSpPr>
          <p:nvPr>
            <p:ph type="sldNum" sz="quarter" idx="2"/>
          </p:nvPr>
        </p:nvSpPr>
        <p:spPr>
          <a:xfrm>
            <a:off x="5998218" y="5272852"/>
            <a:ext cx="191801" cy="195204"/>
          </a:xfrm>
          <a:prstGeom prst="rect">
            <a:avLst/>
          </a:prstGeom>
        </p:spPr>
        <p:txBody>
          <a:bodyPr lIns="30103" tIns="30103" rIns="30103" bIns="30103"/>
          <a:lstStyle>
            <a:lvl1pPr>
              <a:defRPr sz="1100">
                <a:solidFill>
                  <a:srgbClr val="FFFFFF"/>
                </a:solidFill>
              </a:defRPr>
            </a:lvl1pPr>
          </a:lstStyle>
          <a:p>
            <a:fld id="{86CB4B4D-7CA3-9044-876B-883B54F8677D}" type="slidenum">
              <a:rPr/>
              <a:t>‹#›</a:t>
            </a:fld>
            <a:endParaRPr/>
          </a:p>
        </p:txBody>
      </p:sp>
    </p:spTree>
    <p:extLst>
      <p:ext uri="{BB962C8B-B14F-4D97-AF65-F5344CB8AC3E}">
        <p14:creationId xmlns:p14="http://schemas.microsoft.com/office/powerpoint/2010/main" val="731024392"/>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97581CD-A6EF-224B-BC90-394ED9F4E81C}" type="datetimeFigureOut">
              <a:rPr lang="en-US" smtClean="0"/>
              <a:t>12/8/16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430609D-2AF9-E743-B44A-AD8E548A1EDD}" type="slidenum">
              <a:rPr lang="en-US" smtClean="0"/>
              <a:t>‹#›</a:t>
            </a:fld>
            <a:endParaRPr lang="en-US"/>
          </a:p>
        </p:txBody>
      </p:sp>
    </p:spTree>
    <p:extLst>
      <p:ext uri="{BB962C8B-B14F-4D97-AF65-F5344CB8AC3E}">
        <p14:creationId xmlns:p14="http://schemas.microsoft.com/office/powerpoint/2010/main" val="4322933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97581CD-A6EF-224B-BC90-394ED9F4E81C}" type="datetimeFigureOut">
              <a:rPr lang="en-US" smtClean="0"/>
              <a:t>12/8/16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430609D-2AF9-E743-B44A-AD8E548A1EDD}" type="slidenum">
              <a:rPr lang="en-US" smtClean="0"/>
              <a:t>‹#›</a:t>
            </a:fld>
            <a:endParaRPr lang="en-US"/>
          </a:p>
        </p:txBody>
      </p:sp>
    </p:spTree>
    <p:extLst>
      <p:ext uri="{BB962C8B-B14F-4D97-AF65-F5344CB8AC3E}">
        <p14:creationId xmlns:p14="http://schemas.microsoft.com/office/powerpoint/2010/main" val="6177102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997581CD-A6EF-224B-BC90-394ED9F4E81C}" type="datetimeFigureOut">
              <a:rPr lang="en-US" smtClean="0"/>
              <a:t>12/8/16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430609D-2AF9-E743-B44A-AD8E548A1EDD}" type="slidenum">
              <a:rPr lang="en-US" smtClean="0"/>
              <a:t>‹#›</a:t>
            </a:fld>
            <a:endParaRPr lang="en-US"/>
          </a:p>
        </p:txBody>
      </p:sp>
    </p:spTree>
    <p:extLst>
      <p:ext uri="{BB962C8B-B14F-4D97-AF65-F5344CB8AC3E}">
        <p14:creationId xmlns:p14="http://schemas.microsoft.com/office/powerpoint/2010/main" val="9207263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997581CD-A6EF-224B-BC90-394ED9F4E81C}" type="datetimeFigureOut">
              <a:rPr lang="en-US" smtClean="0"/>
              <a:t>12/8/16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430609D-2AF9-E743-B44A-AD8E548A1EDD}" type="slidenum">
              <a:rPr lang="en-US" smtClean="0"/>
              <a:t>‹#›</a:t>
            </a:fld>
            <a:endParaRPr lang="en-US"/>
          </a:p>
        </p:txBody>
      </p:sp>
    </p:spTree>
    <p:extLst>
      <p:ext uri="{BB962C8B-B14F-4D97-AF65-F5344CB8AC3E}">
        <p14:creationId xmlns:p14="http://schemas.microsoft.com/office/powerpoint/2010/main" val="20282894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997581CD-A6EF-224B-BC90-394ED9F4E81C}" type="datetimeFigureOut">
              <a:rPr lang="en-US" smtClean="0"/>
              <a:t>12/8/16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430609D-2AF9-E743-B44A-AD8E548A1EDD}" type="slidenum">
              <a:rPr lang="en-US" smtClean="0"/>
              <a:t>‹#›</a:t>
            </a:fld>
            <a:endParaRPr lang="en-US"/>
          </a:p>
        </p:txBody>
      </p:sp>
    </p:spTree>
    <p:extLst>
      <p:ext uri="{BB962C8B-B14F-4D97-AF65-F5344CB8AC3E}">
        <p14:creationId xmlns:p14="http://schemas.microsoft.com/office/powerpoint/2010/main" val="3061972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97581CD-A6EF-224B-BC90-394ED9F4E81C}" type="datetimeFigureOut">
              <a:rPr lang="en-US" smtClean="0"/>
              <a:t>12/8/16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430609D-2AF9-E743-B44A-AD8E548A1EDD}" type="slidenum">
              <a:rPr lang="en-US" smtClean="0"/>
              <a:t>‹#›</a:t>
            </a:fld>
            <a:endParaRPr lang="en-US"/>
          </a:p>
        </p:txBody>
      </p:sp>
    </p:spTree>
    <p:extLst>
      <p:ext uri="{BB962C8B-B14F-4D97-AF65-F5344CB8AC3E}">
        <p14:creationId xmlns:p14="http://schemas.microsoft.com/office/powerpoint/2010/main" val="8857742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97581CD-A6EF-224B-BC90-394ED9F4E81C}" type="datetimeFigureOut">
              <a:rPr lang="en-US" smtClean="0"/>
              <a:t>12/8/16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430609D-2AF9-E743-B44A-AD8E548A1EDD}" type="slidenum">
              <a:rPr lang="en-US" smtClean="0"/>
              <a:t>‹#›</a:t>
            </a:fld>
            <a:endParaRPr lang="en-US"/>
          </a:p>
        </p:txBody>
      </p:sp>
    </p:spTree>
    <p:extLst>
      <p:ext uri="{BB962C8B-B14F-4D97-AF65-F5344CB8AC3E}">
        <p14:creationId xmlns:p14="http://schemas.microsoft.com/office/powerpoint/2010/main" val="8519014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97581CD-A6EF-224B-BC90-394ED9F4E81C}" type="datetimeFigureOut">
              <a:rPr lang="en-US" smtClean="0"/>
              <a:t>12/8/16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430609D-2AF9-E743-B44A-AD8E548A1EDD}" type="slidenum">
              <a:rPr lang="en-US" smtClean="0"/>
              <a:t>‹#›</a:t>
            </a:fld>
            <a:endParaRPr lang="en-US"/>
          </a:p>
        </p:txBody>
      </p:sp>
    </p:spTree>
    <p:extLst>
      <p:ext uri="{BB962C8B-B14F-4D97-AF65-F5344CB8AC3E}">
        <p14:creationId xmlns:p14="http://schemas.microsoft.com/office/powerpoint/2010/main" val="634145180"/>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97581CD-A6EF-224B-BC90-394ED9F4E81C}" type="datetimeFigureOut">
              <a:rPr lang="en-US" smtClean="0"/>
              <a:t>12/8/16</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430609D-2AF9-E743-B44A-AD8E548A1EDD}" type="slidenum">
              <a:rPr lang="en-US" smtClean="0"/>
              <a:t>‹#›</a:t>
            </a:fld>
            <a:endParaRPr lang="en-US"/>
          </a:p>
        </p:txBody>
      </p:sp>
    </p:spTree>
    <p:extLst>
      <p:ext uri="{BB962C8B-B14F-4D97-AF65-F5344CB8AC3E}">
        <p14:creationId xmlns:p14="http://schemas.microsoft.com/office/powerpoint/2010/main" val="151695686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jp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 Id="rId3" Type="http://schemas.openxmlformats.org/officeDocument/2006/relationships/image" Target="../media/image1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5.xml"/><Relationship Id="rId4" Type="http://schemas.openxmlformats.org/officeDocument/2006/relationships/notesSlide" Target="../notesSlides/notesSlide22.xml"/><Relationship Id="rId5" Type="http://schemas.openxmlformats.org/officeDocument/2006/relationships/image" Target="../media/image11.png"/><Relationship Id="rId6" Type="http://schemas.openxmlformats.org/officeDocument/2006/relationships/image" Target="../media/image12.png"/><Relationship Id="rId7" Type="http://schemas.openxmlformats.org/officeDocument/2006/relationships/image" Target="../media/image13.png"/><Relationship Id="rId8" Type="http://schemas.openxmlformats.org/officeDocument/2006/relationships/image" Target="../media/image14.png"/><Relationship Id="rId1" Type="http://schemas.microsoft.com/office/2007/relationships/media" Target="../media/media1.mov"/><Relationship Id="rId2" Type="http://schemas.openxmlformats.org/officeDocument/2006/relationships/video" Target="../media/media1.mov"/></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5.png"/><Relationship Id="rId1" Type="http://schemas.openxmlformats.org/officeDocument/2006/relationships/slideLayout" Target="../slideLayouts/slideLayout16.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5.png"/><Relationship Id="rId1" Type="http://schemas.openxmlformats.org/officeDocument/2006/relationships/slideLayout" Target="../slideLayouts/slideLayout16.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6.png"/><Relationship Id="rId1" Type="http://schemas.openxmlformats.org/officeDocument/2006/relationships/slideLayout" Target="../slideLayouts/slideLayout16.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5.png"/><Relationship Id="rId1" Type="http://schemas.openxmlformats.org/officeDocument/2006/relationships/slideLayout" Target="../slideLayouts/slideLayout16.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5.png"/><Relationship Id="rId1" Type="http://schemas.openxmlformats.org/officeDocument/2006/relationships/slideLayout" Target="../slideLayouts/slideLayout16.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5.png"/><Relationship Id="rId1" Type="http://schemas.openxmlformats.org/officeDocument/2006/relationships/slideLayout" Target="../slideLayouts/slideLayout16.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4" Type="http://schemas.openxmlformats.org/officeDocument/2006/relationships/image" Target="../media/image6.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1" Type="http://schemas.openxmlformats.org/officeDocument/2006/relationships/slideLayout" Target="../slideLayouts/slideLayout15.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3" Type="http://schemas.openxmlformats.org/officeDocument/2006/relationships/slideLayout" Target="../slideLayouts/slideLayout14.xml"/><Relationship Id="rId4" Type="http://schemas.openxmlformats.org/officeDocument/2006/relationships/notesSlide" Target="../notesSlides/notesSlide59.xml"/><Relationship Id="rId5" Type="http://schemas.openxmlformats.org/officeDocument/2006/relationships/image" Target="../media/image19.png"/><Relationship Id="rId1" Type="http://schemas.microsoft.com/office/2007/relationships/media" Target="../media/media2.mov"/><Relationship Id="rId2" Type="http://schemas.openxmlformats.org/officeDocument/2006/relationships/video" Target="../media/media2.mov"/></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3" Type="http://schemas.openxmlformats.org/officeDocument/2006/relationships/slideLayout" Target="../slideLayouts/slideLayout14.xml"/><Relationship Id="rId4" Type="http://schemas.openxmlformats.org/officeDocument/2006/relationships/notesSlide" Target="../notesSlides/notesSlide60.xml"/><Relationship Id="rId5" Type="http://schemas.openxmlformats.org/officeDocument/2006/relationships/image" Target="../media/image20.png"/><Relationship Id="rId1" Type="http://schemas.microsoft.com/office/2007/relationships/media" Target="../media/media3.mov"/><Relationship Id="rId2" Type="http://schemas.openxmlformats.org/officeDocument/2006/relationships/video" Target="../media/media3.mov"/></Relationships>
</file>

<file path=ppt/slides/_rels/slide61.xml.rels><?xml version="1.0" encoding="UTF-8" standalone="yes"?>
<Relationships xmlns="http://schemas.openxmlformats.org/package/2006/relationships"><Relationship Id="rId3" Type="http://schemas.openxmlformats.org/officeDocument/2006/relationships/slideLayout" Target="../slideLayouts/slideLayout14.xml"/><Relationship Id="rId4" Type="http://schemas.openxmlformats.org/officeDocument/2006/relationships/notesSlide" Target="../notesSlides/notesSlide61.xml"/><Relationship Id="rId5" Type="http://schemas.openxmlformats.org/officeDocument/2006/relationships/image" Target="../media/image21.png"/><Relationship Id="rId1" Type="http://schemas.microsoft.com/office/2007/relationships/media" Target="../media/media4.mov"/><Relationship Id="rId2" Type="http://schemas.openxmlformats.org/officeDocument/2006/relationships/video" Target="../media/media4.mov"/></Relationships>
</file>

<file path=ppt/slides/_rels/slide62.xml.rels><?xml version="1.0" encoding="UTF-8" standalone="yes"?>
<Relationships xmlns="http://schemas.openxmlformats.org/package/2006/relationships"><Relationship Id="rId3" Type="http://schemas.openxmlformats.org/officeDocument/2006/relationships/slideLayout" Target="../slideLayouts/slideLayout14.xml"/><Relationship Id="rId4" Type="http://schemas.openxmlformats.org/officeDocument/2006/relationships/notesSlide" Target="../notesSlides/notesSlide62.xml"/><Relationship Id="rId5" Type="http://schemas.openxmlformats.org/officeDocument/2006/relationships/image" Target="../media/image22.png"/><Relationship Id="rId1" Type="http://schemas.microsoft.com/office/2007/relationships/media" Target="../media/media5.mov"/><Relationship Id="rId2" Type="http://schemas.openxmlformats.org/officeDocument/2006/relationships/video" Target="../media/media5.mov"/></Relationships>
</file>

<file path=ppt/slides/_rels/slide63.xml.rels><?xml version="1.0" encoding="UTF-8" standalone="yes"?>
<Relationships xmlns="http://schemas.openxmlformats.org/package/2006/relationships"><Relationship Id="rId3" Type="http://schemas.openxmlformats.org/officeDocument/2006/relationships/slideLayout" Target="../slideLayouts/slideLayout14.xml"/><Relationship Id="rId4" Type="http://schemas.openxmlformats.org/officeDocument/2006/relationships/notesSlide" Target="../notesSlides/notesSlide63.xml"/><Relationship Id="rId5" Type="http://schemas.openxmlformats.org/officeDocument/2006/relationships/image" Target="../media/image23.png"/><Relationship Id="rId1" Type="http://schemas.microsoft.com/office/2007/relationships/media" Target="../media/media6.mov"/><Relationship Id="rId2" Type="http://schemas.openxmlformats.org/officeDocument/2006/relationships/video" Target="../media/media6.mov"/></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4.xml"/><Relationship Id="rId3" Type="http://schemas.openxmlformats.org/officeDocument/2006/relationships/image" Target="../media/image24.jpe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 Id="rId3" Type="http://schemas.openxmlformats.org/officeDocument/2006/relationships/image" Target="../media/image25.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7.xml"/><Relationship Id="rId3" Type="http://schemas.openxmlformats.org/officeDocument/2006/relationships/image" Target="../media/image26.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8.xml"/><Relationship Id="rId3" Type="http://schemas.openxmlformats.org/officeDocument/2006/relationships/image" Target="../media/image27.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9.xml"/><Relationship Id="rId3" Type="http://schemas.openxmlformats.org/officeDocument/2006/relationships/image" Target="../media/image2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1.xml"/><Relationship Id="rId3" Type="http://schemas.openxmlformats.org/officeDocument/2006/relationships/image" Target="../media/image29.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 Id="rId3" Type="http://schemas.openxmlformats.org/officeDocument/2006/relationships/image" Target="../media/image30.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 Id="rId3" Type="http://schemas.openxmlformats.org/officeDocument/2006/relationships/image" Target="../media/image31.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 Id="rId3" Type="http://schemas.openxmlformats.org/officeDocument/2006/relationships/image" Target="../media/image32.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 Id="rId3" Type="http://schemas.openxmlformats.org/officeDocument/2006/relationships/image" Target="../media/image33.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 Id="rId3" Type="http://schemas.openxmlformats.org/officeDocument/2006/relationships/image" Target="../media/image3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3" Type="http://schemas.openxmlformats.org/officeDocument/2006/relationships/hyperlink" Target="https://goo.gl/9DJRJq" TargetMode="External"/><Relationship Id="rId4" Type="http://schemas.openxmlformats.org/officeDocument/2006/relationships/hyperlink" Target="https://goo.gl/NTwlNv" TargetMode="External"/><Relationship Id="rId1" Type="http://schemas.openxmlformats.org/officeDocument/2006/relationships/slideLayout" Target="../slideLayouts/slideLayout2.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1.xml"/><Relationship Id="rId3" Type="http://schemas.openxmlformats.org/officeDocument/2006/relationships/image" Target="../media/image35.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a:xfrm>
            <a:off x="838199" y="365125"/>
            <a:ext cx="10987007" cy="3462956"/>
          </a:xfrm>
        </p:spPr>
        <p:txBody>
          <a:bodyPr vert="horz" lIns="121900" tIns="121900" rIns="121900" bIns="121900" rtlCol="0" anchor="ctr">
            <a:normAutofit fontScale="90000"/>
          </a:bodyPr>
          <a:lstStyle/>
          <a:p>
            <a:r>
              <a:rPr lang="en-US" altLang="en-US" sz="9000" dirty="0" smtClean="0">
                <a:solidFill>
                  <a:schemeClr val="accent2"/>
                </a:solidFill>
                <a:latin typeface="Helvetica" charset="0"/>
                <a:ea typeface="Helvetica" charset="0"/>
                <a:cs typeface="Helvetica" charset="0"/>
              </a:rPr>
              <a:t>Going Offline with Progressive </a:t>
            </a:r>
            <a:r>
              <a:rPr lang="en-US" altLang="en-US" sz="9000" dirty="0">
                <a:solidFill>
                  <a:schemeClr val="accent2"/>
                </a:solidFill>
                <a:latin typeface="Helvetica" charset="0"/>
                <a:ea typeface="Helvetica" charset="0"/>
                <a:cs typeface="Helvetica" charset="0"/>
              </a:rPr>
              <a:t>Web Apps</a:t>
            </a:r>
          </a:p>
        </p:txBody>
      </p:sp>
    </p:spTree>
    <p:extLst>
      <p:ext uri="{BB962C8B-B14F-4D97-AF65-F5344CB8AC3E}">
        <p14:creationId xmlns:p14="http://schemas.microsoft.com/office/powerpoint/2010/main" val="354463008"/>
      </p:ext>
    </p:extLst>
  </p:cSld>
  <p:clrMapOvr>
    <a:masterClrMapping/>
  </p:clrMapOvr>
  <p:transition spd="slow"/>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1"/>
          <p:cNvSpPr>
            <a:spLocks noGrp="1" noChangeArrowheads="1"/>
          </p:cNvSpPr>
          <p:nvPr>
            <p:ph type="title"/>
          </p:nvPr>
        </p:nvSpPr>
        <p:spPr>
          <a:xfrm>
            <a:off x="-794" y="432594"/>
            <a:ext cx="12193588" cy="3098800"/>
          </a:xfrm>
        </p:spPr>
        <p:txBody>
          <a:bodyPr/>
          <a:lstStyle/>
          <a:p>
            <a:r>
              <a:rPr lang="en-US" altLang="en-US" sz="20000">
                <a:solidFill>
                  <a:schemeClr val="accent2"/>
                </a:solidFill>
              </a:rPr>
              <a:t>ZERO</a:t>
            </a:r>
          </a:p>
        </p:txBody>
      </p:sp>
      <p:sp>
        <p:nvSpPr>
          <p:cNvPr id="36866" name="Rectangle 2"/>
          <p:cNvSpPr>
            <a:spLocks noGrp="1" noChangeArrowheads="1"/>
          </p:cNvSpPr>
          <p:nvPr>
            <p:ph type="body" sz="half" idx="1"/>
          </p:nvPr>
        </p:nvSpPr>
        <p:spPr>
          <a:xfrm>
            <a:off x="838200" y="2926006"/>
            <a:ext cx="10515600" cy="4351338"/>
          </a:xfrm>
        </p:spPr>
        <p:txBody>
          <a:bodyPr/>
          <a:lstStyle/>
          <a:p>
            <a:pPr marL="0" indent="0" defTabSz="300832">
              <a:spcBef>
                <a:spcPct val="0"/>
              </a:spcBef>
              <a:buNone/>
            </a:pPr>
            <a:r>
              <a:rPr lang="en-US" altLang="en-US" sz="5100">
                <a:solidFill>
                  <a:srgbClr val="6C6E70"/>
                </a:solidFill>
                <a:latin typeface="Helvetica" charset="0"/>
                <a:ea typeface="Helvetica" charset="0"/>
                <a:cs typeface="Helvetica" charset="0"/>
                <a:sym typeface="Helvetica" charset="0"/>
              </a:rPr>
              <a:t>NUMBER OF APPS AVERAGE USER INSTALLS PER MONTH</a:t>
            </a:r>
          </a:p>
        </p:txBody>
      </p:sp>
      <p:sp>
        <p:nvSpPr>
          <p:cNvPr id="36867" name="Rectangle 3"/>
          <p:cNvSpPr>
            <a:spLocks/>
          </p:cNvSpPr>
          <p:nvPr/>
        </p:nvSpPr>
        <p:spPr bwMode="auto">
          <a:xfrm>
            <a:off x="361157" y="6236912"/>
            <a:ext cx="5873750" cy="2150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5052" tIns="15052" rIns="15052" bIns="15052" anchor="ctr">
            <a:spAutoFit/>
          </a:bodyPr>
          <a:lstStyle/>
          <a:p>
            <a:r>
              <a:rPr lang="en-US" altLang="en-US" sz="1200" i="1">
                <a:solidFill>
                  <a:srgbClr val="A6AAA8"/>
                </a:solidFill>
              </a:rPr>
              <a:t>Source: comScore Mobile Metrix, U.S., Age 18+, June 2015</a:t>
            </a:r>
          </a:p>
        </p:txBody>
      </p:sp>
    </p:spTree>
    <p:extLst>
      <p:ext uri="{BB962C8B-B14F-4D97-AF65-F5344CB8AC3E}">
        <p14:creationId xmlns:p14="http://schemas.microsoft.com/office/powerpoint/2010/main" val="1748631889"/>
      </p:ext>
    </p:extLst>
  </p:cSld>
  <p:clrMapOvr>
    <a:masterClrMapping/>
  </p:clrMapOvr>
  <p:transition spd="slow"/>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1"/>
          <p:cNvSpPr>
            <a:spLocks/>
          </p:cNvSpPr>
          <p:nvPr/>
        </p:nvSpPr>
        <p:spPr bwMode="auto">
          <a:xfrm rot="16200000">
            <a:off x="-1184672" y="2925149"/>
            <a:ext cx="5236369" cy="73862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21900" tIns="121900" rIns="121900" bIns="121900" anchor="ctr">
            <a:spAutoFit/>
          </a:bodyPr>
          <a:lstStyle/>
          <a:p>
            <a:r>
              <a:rPr lang="en-US" altLang="en-US" sz="3200">
                <a:solidFill>
                  <a:srgbClr val="666666"/>
                </a:solidFill>
                <a:latin typeface="Helvetica" charset="0"/>
                <a:ea typeface="Helvetica" charset="0"/>
                <a:cs typeface="Helvetica" charset="0"/>
                <a:sym typeface="Helvetica" charset="0"/>
              </a:rPr>
              <a:t>Capability</a:t>
            </a:r>
          </a:p>
        </p:txBody>
      </p:sp>
      <p:sp>
        <p:nvSpPr>
          <p:cNvPr id="38914" name="Line 2"/>
          <p:cNvSpPr>
            <a:spLocks noChangeShapeType="1"/>
          </p:cNvSpPr>
          <p:nvPr/>
        </p:nvSpPr>
        <p:spPr bwMode="auto">
          <a:xfrm flipV="1">
            <a:off x="1823244" y="676275"/>
            <a:ext cx="794" cy="5178425"/>
          </a:xfrm>
          <a:prstGeom prst="line">
            <a:avLst/>
          </a:prstGeom>
          <a:noFill/>
          <a:ln w="101600" cap="flat" cmpd="sng">
            <a:solidFill>
              <a:srgbClr val="B7B7B7"/>
            </a:solidFill>
            <a:prstDash val="solid"/>
            <a:round/>
            <a:headEnd type="non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5052" tIns="15052" rIns="15052" bIns="15052" anchor="ctr"/>
          <a:lstStyle/>
          <a:p>
            <a:endParaRPr lang="en-US" altLang="en-US" sz="1700"/>
          </a:p>
        </p:txBody>
      </p:sp>
      <p:sp>
        <p:nvSpPr>
          <p:cNvPr id="38915" name="Oval 3"/>
          <p:cNvSpPr>
            <a:spLocks/>
          </p:cNvSpPr>
          <p:nvPr/>
        </p:nvSpPr>
        <p:spPr bwMode="auto">
          <a:xfrm>
            <a:off x="1721644" y="5854700"/>
            <a:ext cx="203200" cy="226219"/>
          </a:xfrm>
          <a:prstGeom prst="ellipse">
            <a:avLst/>
          </a:prstGeom>
          <a:solidFill>
            <a:srgbClr val="B7B7B7"/>
          </a:solidFill>
          <a:ln w="25400" cap="flat" cmpd="sng">
            <a:solidFill>
              <a:srgbClr val="B7B7B7"/>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5052" tIns="15052" rIns="15052" bIns="15052" anchor="ctr"/>
          <a:lstStyle/>
          <a:p>
            <a:endParaRPr lang="en-US" altLang="en-US" sz="1700"/>
          </a:p>
        </p:txBody>
      </p:sp>
      <p:sp>
        <p:nvSpPr>
          <p:cNvPr id="38916" name="Line 4"/>
          <p:cNvSpPr>
            <a:spLocks noChangeShapeType="1"/>
          </p:cNvSpPr>
          <p:nvPr/>
        </p:nvSpPr>
        <p:spPr bwMode="auto">
          <a:xfrm>
            <a:off x="1924844" y="5968207"/>
            <a:ext cx="8585994" cy="0"/>
          </a:xfrm>
          <a:prstGeom prst="line">
            <a:avLst/>
          </a:prstGeom>
          <a:noFill/>
          <a:ln w="101600" cap="flat" cmpd="sng">
            <a:solidFill>
              <a:srgbClr val="B7B7B7"/>
            </a:solidFill>
            <a:prstDash val="solid"/>
            <a:round/>
            <a:headEnd type="non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5052" tIns="15052" rIns="15052" bIns="15052" anchor="ctr"/>
          <a:lstStyle/>
          <a:p>
            <a:endParaRPr lang="en-US" altLang="en-US" sz="1700"/>
          </a:p>
        </p:txBody>
      </p:sp>
      <p:sp>
        <p:nvSpPr>
          <p:cNvPr id="38917" name="Rectangle 5"/>
          <p:cNvSpPr>
            <a:spLocks/>
          </p:cNvSpPr>
          <p:nvPr/>
        </p:nvSpPr>
        <p:spPr bwMode="auto">
          <a:xfrm>
            <a:off x="1823244" y="5966402"/>
            <a:ext cx="8651875" cy="73862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21900" tIns="121900" rIns="121900" bIns="121900" anchor="ctr">
            <a:spAutoFit/>
          </a:bodyPr>
          <a:lstStyle/>
          <a:p>
            <a:r>
              <a:rPr lang="en-US" altLang="en-US" sz="3200">
                <a:solidFill>
                  <a:srgbClr val="666666"/>
                </a:solidFill>
                <a:latin typeface="Helvetica" charset="0"/>
                <a:ea typeface="Helvetica" charset="0"/>
                <a:cs typeface="Helvetica" charset="0"/>
                <a:sym typeface="Helvetica" charset="0"/>
              </a:rPr>
              <a:t>Reach</a:t>
            </a:r>
          </a:p>
        </p:txBody>
      </p:sp>
      <p:grpSp>
        <p:nvGrpSpPr>
          <p:cNvPr id="38918" name="Group 6"/>
          <p:cNvGrpSpPr>
            <a:grpSpLocks/>
          </p:cNvGrpSpPr>
          <p:nvPr/>
        </p:nvGrpSpPr>
        <p:grpSpPr bwMode="auto">
          <a:xfrm>
            <a:off x="8072438" y="3400425"/>
            <a:ext cx="2375694" cy="2375694"/>
            <a:chOff x="0" y="0"/>
            <a:chExt cx="4751563" cy="4751563"/>
          </a:xfrm>
        </p:grpSpPr>
        <p:sp>
          <p:nvSpPr>
            <p:cNvPr id="38919" name="Oval 7"/>
            <p:cNvSpPr>
              <a:spLocks/>
            </p:cNvSpPr>
            <p:nvPr/>
          </p:nvSpPr>
          <p:spPr bwMode="auto">
            <a:xfrm>
              <a:off x="211308" y="211988"/>
              <a:ext cx="4317618" cy="4317617"/>
            </a:xfrm>
            <a:prstGeom prst="ellipse">
              <a:avLst/>
            </a:prstGeom>
            <a:noFill/>
            <a:ln w="25400" cap="flat" cmpd="sng">
              <a:solidFill>
                <a:srgbClr val="666666"/>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5052" tIns="15052" rIns="15052" bIns="15052" anchor="ctr"/>
            <a:lstStyle/>
            <a:p>
              <a:endParaRPr lang="en-US" altLang="en-US" sz="1700"/>
            </a:p>
          </p:txBody>
        </p:sp>
        <p:sp>
          <p:nvSpPr>
            <p:cNvPr id="38920" name="AutoShape 8"/>
            <p:cNvSpPr>
              <a:spLocks/>
            </p:cNvSpPr>
            <p:nvPr/>
          </p:nvSpPr>
          <p:spPr bwMode="auto">
            <a:xfrm>
              <a:off x="0" y="0"/>
              <a:ext cx="4751563" cy="475156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675" y="10800"/>
                  </a:moveTo>
                  <a:cubicBezTo>
                    <a:pt x="1675" y="15840"/>
                    <a:pt x="5760" y="19925"/>
                    <a:pt x="10800" y="19925"/>
                  </a:cubicBezTo>
                  <a:cubicBezTo>
                    <a:pt x="15840" y="19925"/>
                    <a:pt x="19925" y="15840"/>
                    <a:pt x="19925" y="10800"/>
                  </a:cubicBezTo>
                  <a:cubicBezTo>
                    <a:pt x="19925" y="5760"/>
                    <a:pt x="15840" y="1675"/>
                    <a:pt x="10800" y="1675"/>
                  </a:cubicBezTo>
                  <a:cubicBezTo>
                    <a:pt x="5760" y="1675"/>
                    <a:pt x="1675" y="5760"/>
                    <a:pt x="1675" y="10800"/>
                  </a:cubicBezTo>
                  <a:close/>
                </a:path>
              </a:pathLst>
            </a:custGeom>
            <a:solidFill>
              <a:srgbClr val="304FFE"/>
            </a:solidFill>
            <a:ln>
              <a:noFill/>
            </a:ln>
            <a:effectLst/>
            <a:extLs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5052" tIns="15052" rIns="15052" bIns="15052" anchor="ctr"/>
            <a:lstStyle/>
            <a:p>
              <a:endParaRPr lang="en-US" altLang="en-US" sz="1700"/>
            </a:p>
          </p:txBody>
        </p:sp>
        <p:sp>
          <p:nvSpPr>
            <p:cNvPr id="38921" name="AutoShape 9"/>
            <p:cNvSpPr>
              <a:spLocks/>
            </p:cNvSpPr>
            <p:nvPr/>
          </p:nvSpPr>
          <p:spPr bwMode="auto">
            <a:xfrm>
              <a:off x="1011646" y="1036918"/>
              <a:ext cx="2715063" cy="271417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798" y="21600"/>
                  </a:moveTo>
                  <a:cubicBezTo>
                    <a:pt x="10630" y="21600"/>
                    <a:pt x="10453" y="21595"/>
                    <a:pt x="10266" y="21585"/>
                  </a:cubicBezTo>
                  <a:cubicBezTo>
                    <a:pt x="7335" y="21442"/>
                    <a:pt x="4542" y="20078"/>
                    <a:pt x="2616" y="17836"/>
                  </a:cubicBezTo>
                  <a:cubicBezTo>
                    <a:pt x="2379" y="17560"/>
                    <a:pt x="2158" y="17274"/>
                    <a:pt x="1956" y="16983"/>
                  </a:cubicBezTo>
                  <a:cubicBezTo>
                    <a:pt x="783" y="15313"/>
                    <a:pt x="113" y="13357"/>
                    <a:pt x="15" y="11332"/>
                  </a:cubicBezTo>
                  <a:cubicBezTo>
                    <a:pt x="5" y="11150"/>
                    <a:pt x="0" y="10968"/>
                    <a:pt x="0" y="10800"/>
                  </a:cubicBezTo>
                  <a:cubicBezTo>
                    <a:pt x="0" y="10628"/>
                    <a:pt x="5" y="10450"/>
                    <a:pt x="15" y="10268"/>
                  </a:cubicBezTo>
                  <a:cubicBezTo>
                    <a:pt x="113" y="8203"/>
                    <a:pt x="803" y="6223"/>
                    <a:pt x="2010" y="4533"/>
                  </a:cubicBezTo>
                  <a:cubicBezTo>
                    <a:pt x="2222" y="4242"/>
                    <a:pt x="2443" y="3956"/>
                    <a:pt x="2680" y="3690"/>
                  </a:cubicBezTo>
                  <a:cubicBezTo>
                    <a:pt x="4635" y="1458"/>
                    <a:pt x="7330" y="153"/>
                    <a:pt x="10266" y="10"/>
                  </a:cubicBezTo>
                  <a:cubicBezTo>
                    <a:pt x="10408" y="5"/>
                    <a:pt x="10408" y="5"/>
                    <a:pt x="10408" y="5"/>
                  </a:cubicBezTo>
                  <a:cubicBezTo>
                    <a:pt x="10408" y="20"/>
                    <a:pt x="10408" y="20"/>
                    <a:pt x="10408" y="20"/>
                  </a:cubicBezTo>
                  <a:cubicBezTo>
                    <a:pt x="10541" y="5"/>
                    <a:pt x="10674" y="0"/>
                    <a:pt x="10798" y="0"/>
                  </a:cubicBezTo>
                  <a:cubicBezTo>
                    <a:pt x="10926" y="0"/>
                    <a:pt x="11054" y="5"/>
                    <a:pt x="11192" y="20"/>
                  </a:cubicBezTo>
                  <a:cubicBezTo>
                    <a:pt x="11192" y="5"/>
                    <a:pt x="11192" y="5"/>
                    <a:pt x="11192" y="5"/>
                  </a:cubicBezTo>
                  <a:cubicBezTo>
                    <a:pt x="11330" y="10"/>
                    <a:pt x="11330" y="10"/>
                    <a:pt x="11330" y="10"/>
                  </a:cubicBezTo>
                  <a:cubicBezTo>
                    <a:pt x="14270" y="153"/>
                    <a:pt x="16965" y="1458"/>
                    <a:pt x="18920" y="3690"/>
                  </a:cubicBezTo>
                  <a:cubicBezTo>
                    <a:pt x="19152" y="3956"/>
                    <a:pt x="19378" y="4242"/>
                    <a:pt x="19590" y="4533"/>
                  </a:cubicBezTo>
                  <a:cubicBezTo>
                    <a:pt x="20792" y="6223"/>
                    <a:pt x="21482" y="8203"/>
                    <a:pt x="21585" y="10268"/>
                  </a:cubicBezTo>
                  <a:cubicBezTo>
                    <a:pt x="21595" y="10450"/>
                    <a:pt x="21600" y="10628"/>
                    <a:pt x="21600" y="10800"/>
                  </a:cubicBezTo>
                  <a:cubicBezTo>
                    <a:pt x="21600" y="10968"/>
                    <a:pt x="21595" y="11150"/>
                    <a:pt x="21585" y="11332"/>
                  </a:cubicBezTo>
                  <a:cubicBezTo>
                    <a:pt x="21487" y="13357"/>
                    <a:pt x="20817" y="15313"/>
                    <a:pt x="19644" y="16983"/>
                  </a:cubicBezTo>
                  <a:cubicBezTo>
                    <a:pt x="19442" y="17274"/>
                    <a:pt x="19216" y="17560"/>
                    <a:pt x="18984" y="17836"/>
                  </a:cubicBezTo>
                  <a:cubicBezTo>
                    <a:pt x="17053" y="20078"/>
                    <a:pt x="14265" y="21442"/>
                    <a:pt x="11330" y="21585"/>
                  </a:cubicBezTo>
                  <a:cubicBezTo>
                    <a:pt x="11147" y="21595"/>
                    <a:pt x="10970" y="21600"/>
                    <a:pt x="10798" y="21600"/>
                  </a:cubicBezTo>
                  <a:close/>
                  <a:moveTo>
                    <a:pt x="11458" y="20181"/>
                  </a:moveTo>
                  <a:cubicBezTo>
                    <a:pt x="12738" y="19792"/>
                    <a:pt x="13925" y="18269"/>
                    <a:pt x="14684" y="16052"/>
                  </a:cubicBezTo>
                  <a:cubicBezTo>
                    <a:pt x="13655" y="15811"/>
                    <a:pt x="12571" y="15673"/>
                    <a:pt x="11458" y="15633"/>
                  </a:cubicBezTo>
                  <a:cubicBezTo>
                    <a:pt x="11458" y="20181"/>
                    <a:pt x="11458" y="20181"/>
                    <a:pt x="11458" y="20181"/>
                  </a:cubicBezTo>
                  <a:close/>
                  <a:moveTo>
                    <a:pt x="6916" y="16052"/>
                  </a:moveTo>
                  <a:cubicBezTo>
                    <a:pt x="7670" y="18269"/>
                    <a:pt x="8862" y="19792"/>
                    <a:pt x="10142" y="20181"/>
                  </a:cubicBezTo>
                  <a:cubicBezTo>
                    <a:pt x="10142" y="15633"/>
                    <a:pt x="10142" y="15633"/>
                    <a:pt x="10142" y="15633"/>
                  </a:cubicBezTo>
                  <a:cubicBezTo>
                    <a:pt x="9029" y="15673"/>
                    <a:pt x="7945" y="15811"/>
                    <a:pt x="6916" y="16052"/>
                  </a:cubicBezTo>
                  <a:close/>
                  <a:moveTo>
                    <a:pt x="15970" y="16412"/>
                  </a:moveTo>
                  <a:cubicBezTo>
                    <a:pt x="15556" y="17663"/>
                    <a:pt x="14999" y="18747"/>
                    <a:pt x="14344" y="19595"/>
                  </a:cubicBezTo>
                  <a:cubicBezTo>
                    <a:pt x="15650" y="19063"/>
                    <a:pt x="16832" y="18240"/>
                    <a:pt x="17792" y="17195"/>
                  </a:cubicBezTo>
                  <a:cubicBezTo>
                    <a:pt x="17250" y="16895"/>
                    <a:pt x="16640" y="16634"/>
                    <a:pt x="15970" y="16412"/>
                  </a:cubicBezTo>
                  <a:close/>
                  <a:moveTo>
                    <a:pt x="3808" y="17195"/>
                  </a:moveTo>
                  <a:cubicBezTo>
                    <a:pt x="4768" y="18240"/>
                    <a:pt x="5950" y="19063"/>
                    <a:pt x="7256" y="19595"/>
                  </a:cubicBezTo>
                  <a:cubicBezTo>
                    <a:pt x="6601" y="18747"/>
                    <a:pt x="6044" y="17663"/>
                    <a:pt x="5630" y="16412"/>
                  </a:cubicBezTo>
                  <a:cubicBezTo>
                    <a:pt x="4960" y="16634"/>
                    <a:pt x="4350" y="16895"/>
                    <a:pt x="3808" y="17195"/>
                  </a:cubicBezTo>
                  <a:close/>
                  <a:moveTo>
                    <a:pt x="16334" y="15126"/>
                  </a:moveTo>
                  <a:cubicBezTo>
                    <a:pt x="17186" y="15402"/>
                    <a:pt x="17955" y="15742"/>
                    <a:pt x="18630" y="16136"/>
                  </a:cubicBezTo>
                  <a:cubicBezTo>
                    <a:pt x="19580" y="14742"/>
                    <a:pt x="20142" y="13130"/>
                    <a:pt x="20255" y="11455"/>
                  </a:cubicBezTo>
                  <a:cubicBezTo>
                    <a:pt x="16807" y="11455"/>
                    <a:pt x="16807" y="11455"/>
                    <a:pt x="16807" y="11455"/>
                  </a:cubicBezTo>
                  <a:cubicBezTo>
                    <a:pt x="16768" y="12731"/>
                    <a:pt x="16610" y="13968"/>
                    <a:pt x="16334" y="15126"/>
                  </a:cubicBezTo>
                  <a:close/>
                  <a:moveTo>
                    <a:pt x="1340" y="11455"/>
                  </a:moveTo>
                  <a:cubicBezTo>
                    <a:pt x="1458" y="13130"/>
                    <a:pt x="2020" y="14742"/>
                    <a:pt x="2965" y="16136"/>
                  </a:cubicBezTo>
                  <a:cubicBezTo>
                    <a:pt x="3645" y="15742"/>
                    <a:pt x="4414" y="15402"/>
                    <a:pt x="5266" y="15126"/>
                  </a:cubicBezTo>
                  <a:cubicBezTo>
                    <a:pt x="4990" y="13968"/>
                    <a:pt x="4832" y="12731"/>
                    <a:pt x="4788" y="11455"/>
                  </a:cubicBezTo>
                  <a:cubicBezTo>
                    <a:pt x="1340" y="11455"/>
                    <a:pt x="1340" y="11455"/>
                    <a:pt x="1340" y="11455"/>
                  </a:cubicBezTo>
                  <a:close/>
                  <a:moveTo>
                    <a:pt x="11458" y="14313"/>
                  </a:moveTo>
                  <a:cubicBezTo>
                    <a:pt x="12709" y="14352"/>
                    <a:pt x="13916" y="14505"/>
                    <a:pt x="15049" y="14771"/>
                  </a:cubicBezTo>
                  <a:cubicBezTo>
                    <a:pt x="15300" y="13717"/>
                    <a:pt x="15448" y="12603"/>
                    <a:pt x="15492" y="11455"/>
                  </a:cubicBezTo>
                  <a:cubicBezTo>
                    <a:pt x="11458" y="11455"/>
                    <a:pt x="11458" y="11455"/>
                    <a:pt x="11458" y="11455"/>
                  </a:cubicBezTo>
                  <a:cubicBezTo>
                    <a:pt x="11458" y="14313"/>
                    <a:pt x="11458" y="14313"/>
                    <a:pt x="11458" y="14313"/>
                  </a:cubicBezTo>
                  <a:close/>
                  <a:moveTo>
                    <a:pt x="6108" y="11455"/>
                  </a:moveTo>
                  <a:cubicBezTo>
                    <a:pt x="6152" y="12603"/>
                    <a:pt x="6300" y="13717"/>
                    <a:pt x="6546" y="14771"/>
                  </a:cubicBezTo>
                  <a:cubicBezTo>
                    <a:pt x="7684" y="14505"/>
                    <a:pt x="8891" y="14352"/>
                    <a:pt x="10142" y="14313"/>
                  </a:cubicBezTo>
                  <a:cubicBezTo>
                    <a:pt x="10142" y="11455"/>
                    <a:pt x="10142" y="11455"/>
                    <a:pt x="10142" y="11455"/>
                  </a:cubicBezTo>
                  <a:cubicBezTo>
                    <a:pt x="6108" y="11455"/>
                    <a:pt x="6108" y="11455"/>
                    <a:pt x="6108" y="11455"/>
                  </a:cubicBezTo>
                  <a:close/>
                  <a:moveTo>
                    <a:pt x="20255" y="10140"/>
                  </a:moveTo>
                  <a:cubicBezTo>
                    <a:pt x="20137" y="8430"/>
                    <a:pt x="19556" y="6784"/>
                    <a:pt x="18571" y="5375"/>
                  </a:cubicBezTo>
                  <a:cubicBezTo>
                    <a:pt x="17901" y="5760"/>
                    <a:pt x="17142" y="6090"/>
                    <a:pt x="16305" y="6356"/>
                  </a:cubicBezTo>
                  <a:cubicBezTo>
                    <a:pt x="16600" y="7548"/>
                    <a:pt x="16768" y="8819"/>
                    <a:pt x="16807" y="10140"/>
                  </a:cubicBezTo>
                  <a:cubicBezTo>
                    <a:pt x="20255" y="10140"/>
                    <a:pt x="20255" y="10140"/>
                    <a:pt x="20255" y="10140"/>
                  </a:cubicBezTo>
                  <a:close/>
                  <a:moveTo>
                    <a:pt x="15492" y="10140"/>
                  </a:moveTo>
                  <a:cubicBezTo>
                    <a:pt x="15448" y="8952"/>
                    <a:pt x="15290" y="7799"/>
                    <a:pt x="15019" y="6711"/>
                  </a:cubicBezTo>
                  <a:cubicBezTo>
                    <a:pt x="13896" y="6972"/>
                    <a:pt x="12699" y="7124"/>
                    <a:pt x="11458" y="7164"/>
                  </a:cubicBezTo>
                  <a:cubicBezTo>
                    <a:pt x="11458" y="10140"/>
                    <a:pt x="11458" y="10140"/>
                    <a:pt x="11458" y="10140"/>
                  </a:cubicBezTo>
                  <a:cubicBezTo>
                    <a:pt x="15492" y="10140"/>
                    <a:pt x="15492" y="10140"/>
                    <a:pt x="15492" y="10140"/>
                  </a:cubicBezTo>
                  <a:close/>
                  <a:moveTo>
                    <a:pt x="10142" y="10140"/>
                  </a:moveTo>
                  <a:cubicBezTo>
                    <a:pt x="10142" y="7164"/>
                    <a:pt x="10142" y="7164"/>
                    <a:pt x="10142" y="7164"/>
                  </a:cubicBezTo>
                  <a:cubicBezTo>
                    <a:pt x="8901" y="7124"/>
                    <a:pt x="7704" y="6972"/>
                    <a:pt x="6576" y="6711"/>
                  </a:cubicBezTo>
                  <a:cubicBezTo>
                    <a:pt x="6310" y="7799"/>
                    <a:pt x="6152" y="8952"/>
                    <a:pt x="6108" y="10140"/>
                  </a:cubicBezTo>
                  <a:cubicBezTo>
                    <a:pt x="10142" y="10140"/>
                    <a:pt x="10142" y="10140"/>
                    <a:pt x="10142" y="10140"/>
                  </a:cubicBezTo>
                  <a:close/>
                  <a:moveTo>
                    <a:pt x="4788" y="10140"/>
                  </a:moveTo>
                  <a:cubicBezTo>
                    <a:pt x="4832" y="8819"/>
                    <a:pt x="5000" y="7548"/>
                    <a:pt x="5290" y="6356"/>
                  </a:cubicBezTo>
                  <a:cubicBezTo>
                    <a:pt x="4458" y="6090"/>
                    <a:pt x="3699" y="5760"/>
                    <a:pt x="3029" y="5375"/>
                  </a:cubicBezTo>
                  <a:cubicBezTo>
                    <a:pt x="2039" y="6784"/>
                    <a:pt x="1458" y="8430"/>
                    <a:pt x="1340" y="10140"/>
                  </a:cubicBezTo>
                  <a:cubicBezTo>
                    <a:pt x="4788" y="10140"/>
                    <a:pt x="4788" y="10140"/>
                    <a:pt x="4788" y="10140"/>
                  </a:cubicBezTo>
                  <a:close/>
                  <a:moveTo>
                    <a:pt x="11458" y="5843"/>
                  </a:moveTo>
                  <a:cubicBezTo>
                    <a:pt x="12556" y="5804"/>
                    <a:pt x="13625" y="5666"/>
                    <a:pt x="14645" y="5430"/>
                  </a:cubicBezTo>
                  <a:cubicBezTo>
                    <a:pt x="13886" y="3276"/>
                    <a:pt x="12714" y="1798"/>
                    <a:pt x="11458" y="1414"/>
                  </a:cubicBezTo>
                  <a:cubicBezTo>
                    <a:pt x="11458" y="5843"/>
                    <a:pt x="11458" y="5843"/>
                    <a:pt x="11458" y="5843"/>
                  </a:cubicBezTo>
                  <a:close/>
                  <a:moveTo>
                    <a:pt x="6955" y="5430"/>
                  </a:moveTo>
                  <a:cubicBezTo>
                    <a:pt x="7975" y="5666"/>
                    <a:pt x="9044" y="5804"/>
                    <a:pt x="10142" y="5843"/>
                  </a:cubicBezTo>
                  <a:cubicBezTo>
                    <a:pt x="10142" y="1414"/>
                    <a:pt x="10142" y="1414"/>
                    <a:pt x="10142" y="1414"/>
                  </a:cubicBezTo>
                  <a:cubicBezTo>
                    <a:pt x="8886" y="1798"/>
                    <a:pt x="7709" y="3276"/>
                    <a:pt x="6955" y="5430"/>
                  </a:cubicBezTo>
                  <a:close/>
                  <a:moveTo>
                    <a:pt x="14344" y="2005"/>
                  </a:moveTo>
                  <a:cubicBezTo>
                    <a:pt x="14980" y="2823"/>
                    <a:pt x="15526" y="3873"/>
                    <a:pt x="15935" y="5075"/>
                  </a:cubicBezTo>
                  <a:cubicBezTo>
                    <a:pt x="16585" y="4858"/>
                    <a:pt x="17186" y="4607"/>
                    <a:pt x="17718" y="4321"/>
                  </a:cubicBezTo>
                  <a:cubicBezTo>
                    <a:pt x="16773" y="3316"/>
                    <a:pt x="15615" y="2523"/>
                    <a:pt x="14344" y="2005"/>
                  </a:cubicBezTo>
                  <a:close/>
                  <a:moveTo>
                    <a:pt x="3882" y="4321"/>
                  </a:moveTo>
                  <a:cubicBezTo>
                    <a:pt x="4414" y="4607"/>
                    <a:pt x="5015" y="4858"/>
                    <a:pt x="5665" y="5075"/>
                  </a:cubicBezTo>
                  <a:cubicBezTo>
                    <a:pt x="6074" y="3873"/>
                    <a:pt x="6620" y="2823"/>
                    <a:pt x="7256" y="2005"/>
                  </a:cubicBezTo>
                  <a:cubicBezTo>
                    <a:pt x="5980" y="2523"/>
                    <a:pt x="4827" y="3316"/>
                    <a:pt x="3882" y="4321"/>
                  </a:cubicBezTo>
                  <a:close/>
                </a:path>
              </a:pathLst>
            </a:custGeom>
            <a:solidFill>
              <a:srgbClr val="304FFE"/>
            </a:solidFill>
            <a:ln w="76200" cap="flat" cmpd="sng">
              <a:solidFill>
                <a:srgbClr val="0097A7">
                  <a:alpha val="0"/>
                </a:srgb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5052" tIns="15052" rIns="15052" bIns="15052"/>
            <a:lstStyle/>
            <a:p>
              <a:endParaRPr lang="en-US" altLang="en-US" sz="900">
                <a:latin typeface="Calibri" charset="0"/>
                <a:ea typeface="Calibri" charset="0"/>
                <a:cs typeface="Calibri" charset="0"/>
                <a:sym typeface="Calibri" charset="0"/>
              </a:endParaRPr>
            </a:p>
          </p:txBody>
        </p:sp>
      </p:grpSp>
      <p:grpSp>
        <p:nvGrpSpPr>
          <p:cNvPr id="38922" name="Group 10"/>
          <p:cNvGrpSpPr>
            <a:grpSpLocks/>
          </p:cNvGrpSpPr>
          <p:nvPr/>
        </p:nvGrpSpPr>
        <p:grpSpPr bwMode="auto">
          <a:xfrm>
            <a:off x="2399507" y="648494"/>
            <a:ext cx="2375694" cy="2375694"/>
            <a:chOff x="0" y="0"/>
            <a:chExt cx="4751563" cy="4751563"/>
          </a:xfrm>
        </p:grpSpPr>
        <p:sp>
          <p:nvSpPr>
            <p:cNvPr id="38923" name="Oval 11"/>
            <p:cNvSpPr>
              <a:spLocks/>
            </p:cNvSpPr>
            <p:nvPr/>
          </p:nvSpPr>
          <p:spPr bwMode="auto">
            <a:xfrm>
              <a:off x="211308" y="211988"/>
              <a:ext cx="4317618" cy="4317618"/>
            </a:xfrm>
            <a:prstGeom prst="ellipse">
              <a:avLst/>
            </a:prstGeom>
            <a:noFill/>
            <a:ln w="25400" cap="flat" cmpd="sng">
              <a:solidFill>
                <a:srgbClr val="666666"/>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5052" tIns="15052" rIns="15052" bIns="15052" anchor="ctr"/>
            <a:lstStyle/>
            <a:p>
              <a:endParaRPr lang="en-US" altLang="en-US" sz="1700"/>
            </a:p>
          </p:txBody>
        </p:sp>
        <p:sp>
          <p:nvSpPr>
            <p:cNvPr id="38924" name="AutoShape 12"/>
            <p:cNvSpPr>
              <a:spLocks/>
            </p:cNvSpPr>
            <p:nvPr/>
          </p:nvSpPr>
          <p:spPr bwMode="auto">
            <a:xfrm>
              <a:off x="0" y="0"/>
              <a:ext cx="4751563" cy="475156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675" y="10800"/>
                  </a:moveTo>
                  <a:cubicBezTo>
                    <a:pt x="1675" y="15840"/>
                    <a:pt x="5760" y="19925"/>
                    <a:pt x="10800" y="19925"/>
                  </a:cubicBezTo>
                  <a:cubicBezTo>
                    <a:pt x="15840" y="19925"/>
                    <a:pt x="19925" y="15840"/>
                    <a:pt x="19925" y="10800"/>
                  </a:cubicBezTo>
                  <a:cubicBezTo>
                    <a:pt x="19925" y="5760"/>
                    <a:pt x="15840" y="1675"/>
                    <a:pt x="10800" y="1675"/>
                  </a:cubicBezTo>
                  <a:cubicBezTo>
                    <a:pt x="5760" y="1675"/>
                    <a:pt x="1675" y="5760"/>
                    <a:pt x="1675" y="10800"/>
                  </a:cubicBezTo>
                  <a:close/>
                </a:path>
              </a:pathLst>
            </a:custGeom>
            <a:solidFill>
              <a:srgbClr val="FFAB40"/>
            </a:solidFill>
            <a:ln>
              <a:noFill/>
            </a:ln>
            <a:effectLst/>
            <a:extLs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5052" tIns="15052" rIns="15052" bIns="15052" anchor="ctr"/>
            <a:lstStyle/>
            <a:p>
              <a:endParaRPr lang="en-US" altLang="en-US" sz="1700"/>
            </a:p>
          </p:txBody>
        </p:sp>
        <p:grpSp>
          <p:nvGrpSpPr>
            <p:cNvPr id="38925" name="Group 13"/>
            <p:cNvGrpSpPr>
              <a:grpSpLocks/>
            </p:cNvGrpSpPr>
            <p:nvPr/>
          </p:nvGrpSpPr>
          <p:grpSpPr bwMode="auto">
            <a:xfrm>
              <a:off x="1234145" y="1236566"/>
              <a:ext cx="2321810" cy="2328211"/>
              <a:chOff x="-1" y="0"/>
              <a:chExt cx="2321810" cy="2328211"/>
            </a:xfrm>
          </p:grpSpPr>
          <p:sp>
            <p:nvSpPr>
              <p:cNvPr id="38926" name="Rectangle 14"/>
              <p:cNvSpPr>
                <a:spLocks/>
              </p:cNvSpPr>
              <p:nvPr/>
            </p:nvSpPr>
            <p:spPr bwMode="auto">
              <a:xfrm>
                <a:off x="-1" y="0"/>
                <a:ext cx="609513" cy="606075"/>
              </a:xfrm>
              <a:prstGeom prst="rect">
                <a:avLst/>
              </a:prstGeom>
              <a:solidFill>
                <a:srgbClr val="FFAB40"/>
              </a:solidFill>
              <a:ln w="25400" cap="flat" cmpd="sng">
                <a:solidFill>
                  <a:srgbClr val="FFAB4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5052" tIns="15052" rIns="15052" bIns="15052"/>
              <a:lstStyle/>
              <a:p>
                <a:endParaRPr lang="en-US" altLang="en-US" sz="900">
                  <a:solidFill>
                    <a:srgbClr val="262628"/>
                  </a:solidFill>
                  <a:latin typeface="Helvetica" charset="0"/>
                  <a:ea typeface="Helvetica" charset="0"/>
                  <a:cs typeface="Helvetica" charset="0"/>
                  <a:sym typeface="Helvetica" charset="0"/>
                </a:endParaRPr>
              </a:p>
            </p:txBody>
          </p:sp>
          <p:sp>
            <p:nvSpPr>
              <p:cNvPr id="38927" name="Rectangle 15"/>
              <p:cNvSpPr>
                <a:spLocks/>
              </p:cNvSpPr>
              <p:nvPr/>
            </p:nvSpPr>
            <p:spPr bwMode="auto">
              <a:xfrm>
                <a:off x="-1" y="860899"/>
                <a:ext cx="609513" cy="606073"/>
              </a:xfrm>
              <a:prstGeom prst="rect">
                <a:avLst/>
              </a:prstGeom>
              <a:solidFill>
                <a:srgbClr val="FFAB40"/>
              </a:solidFill>
              <a:ln w="25400" cap="flat" cmpd="sng">
                <a:solidFill>
                  <a:srgbClr val="FFAB4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5052" tIns="15052" rIns="15052" bIns="15052"/>
              <a:lstStyle/>
              <a:p>
                <a:endParaRPr lang="en-US" altLang="en-US" sz="900">
                  <a:solidFill>
                    <a:srgbClr val="262628"/>
                  </a:solidFill>
                  <a:latin typeface="Helvetica" charset="0"/>
                  <a:ea typeface="Helvetica" charset="0"/>
                  <a:cs typeface="Helvetica" charset="0"/>
                  <a:sym typeface="Helvetica" charset="0"/>
                </a:endParaRPr>
              </a:p>
            </p:txBody>
          </p:sp>
          <p:sp>
            <p:nvSpPr>
              <p:cNvPr id="38928" name="Rectangle 16"/>
              <p:cNvSpPr>
                <a:spLocks/>
              </p:cNvSpPr>
              <p:nvPr/>
            </p:nvSpPr>
            <p:spPr bwMode="auto">
              <a:xfrm>
                <a:off x="-1" y="1727863"/>
                <a:ext cx="609513" cy="600348"/>
              </a:xfrm>
              <a:prstGeom prst="rect">
                <a:avLst/>
              </a:prstGeom>
              <a:solidFill>
                <a:srgbClr val="FFAB40"/>
              </a:solidFill>
              <a:ln w="25400" cap="flat" cmpd="sng">
                <a:solidFill>
                  <a:srgbClr val="FFAB4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5052" tIns="15052" rIns="15052" bIns="15052"/>
              <a:lstStyle/>
              <a:p>
                <a:endParaRPr lang="en-US" altLang="en-US" sz="900">
                  <a:solidFill>
                    <a:srgbClr val="262628"/>
                  </a:solidFill>
                  <a:latin typeface="Helvetica" charset="0"/>
                  <a:ea typeface="Helvetica" charset="0"/>
                  <a:cs typeface="Helvetica" charset="0"/>
                  <a:sym typeface="Helvetica" charset="0"/>
                </a:endParaRPr>
              </a:p>
            </p:txBody>
          </p:sp>
          <p:sp>
            <p:nvSpPr>
              <p:cNvPr id="38929" name="Rectangle 17"/>
              <p:cNvSpPr>
                <a:spLocks/>
              </p:cNvSpPr>
              <p:nvPr/>
            </p:nvSpPr>
            <p:spPr bwMode="auto">
              <a:xfrm>
                <a:off x="1715734" y="0"/>
                <a:ext cx="606075" cy="606075"/>
              </a:xfrm>
              <a:prstGeom prst="rect">
                <a:avLst/>
              </a:prstGeom>
              <a:solidFill>
                <a:srgbClr val="FFAB40"/>
              </a:solidFill>
              <a:ln w="25400" cap="flat" cmpd="sng">
                <a:solidFill>
                  <a:srgbClr val="FFAB4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5052" tIns="15052" rIns="15052" bIns="15052"/>
              <a:lstStyle/>
              <a:p>
                <a:endParaRPr lang="en-US" altLang="en-US" sz="900">
                  <a:solidFill>
                    <a:srgbClr val="262628"/>
                  </a:solidFill>
                  <a:latin typeface="Helvetica" charset="0"/>
                  <a:ea typeface="Helvetica" charset="0"/>
                  <a:cs typeface="Helvetica" charset="0"/>
                  <a:sym typeface="Helvetica" charset="0"/>
                </a:endParaRPr>
              </a:p>
            </p:txBody>
          </p:sp>
          <p:sp>
            <p:nvSpPr>
              <p:cNvPr id="38930" name="Rectangle 18"/>
              <p:cNvSpPr>
                <a:spLocks/>
              </p:cNvSpPr>
              <p:nvPr/>
            </p:nvSpPr>
            <p:spPr bwMode="auto">
              <a:xfrm>
                <a:off x="1715734" y="860899"/>
                <a:ext cx="606075" cy="606073"/>
              </a:xfrm>
              <a:prstGeom prst="rect">
                <a:avLst/>
              </a:prstGeom>
              <a:solidFill>
                <a:srgbClr val="FFAB40"/>
              </a:solidFill>
              <a:ln w="25400" cap="flat" cmpd="sng">
                <a:solidFill>
                  <a:srgbClr val="FFAB4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5052" tIns="15052" rIns="15052" bIns="15052"/>
              <a:lstStyle/>
              <a:p>
                <a:endParaRPr lang="en-US" altLang="en-US" sz="900">
                  <a:solidFill>
                    <a:srgbClr val="262628"/>
                  </a:solidFill>
                  <a:latin typeface="Helvetica" charset="0"/>
                  <a:ea typeface="Helvetica" charset="0"/>
                  <a:cs typeface="Helvetica" charset="0"/>
                  <a:sym typeface="Helvetica" charset="0"/>
                </a:endParaRPr>
              </a:p>
            </p:txBody>
          </p:sp>
          <p:sp>
            <p:nvSpPr>
              <p:cNvPr id="38931" name="Rectangle 19"/>
              <p:cNvSpPr>
                <a:spLocks/>
              </p:cNvSpPr>
              <p:nvPr/>
            </p:nvSpPr>
            <p:spPr bwMode="auto">
              <a:xfrm>
                <a:off x="1715734" y="1727863"/>
                <a:ext cx="606075" cy="600348"/>
              </a:xfrm>
              <a:prstGeom prst="rect">
                <a:avLst/>
              </a:prstGeom>
              <a:solidFill>
                <a:srgbClr val="FFAB40"/>
              </a:solidFill>
              <a:ln w="25400" cap="flat" cmpd="sng">
                <a:solidFill>
                  <a:srgbClr val="FFAB4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5052" tIns="15052" rIns="15052" bIns="15052"/>
              <a:lstStyle/>
              <a:p>
                <a:endParaRPr lang="en-US" altLang="en-US" sz="900">
                  <a:solidFill>
                    <a:srgbClr val="262628"/>
                  </a:solidFill>
                  <a:latin typeface="Helvetica" charset="0"/>
                  <a:ea typeface="Helvetica" charset="0"/>
                  <a:cs typeface="Helvetica" charset="0"/>
                  <a:sym typeface="Helvetica" charset="0"/>
                </a:endParaRPr>
              </a:p>
            </p:txBody>
          </p:sp>
          <p:sp>
            <p:nvSpPr>
              <p:cNvPr id="38932" name="Rectangle 20"/>
              <p:cNvSpPr>
                <a:spLocks/>
              </p:cNvSpPr>
              <p:nvPr/>
            </p:nvSpPr>
            <p:spPr bwMode="auto">
              <a:xfrm>
                <a:off x="860898" y="0"/>
                <a:ext cx="600348" cy="606075"/>
              </a:xfrm>
              <a:prstGeom prst="rect">
                <a:avLst/>
              </a:prstGeom>
              <a:solidFill>
                <a:srgbClr val="FFAB40"/>
              </a:solidFill>
              <a:ln w="25400" cap="flat" cmpd="sng">
                <a:solidFill>
                  <a:srgbClr val="FFAB4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5052" tIns="15052" rIns="15052" bIns="15052"/>
              <a:lstStyle/>
              <a:p>
                <a:endParaRPr lang="en-US" altLang="en-US" sz="900">
                  <a:solidFill>
                    <a:srgbClr val="262628"/>
                  </a:solidFill>
                  <a:latin typeface="Helvetica" charset="0"/>
                  <a:ea typeface="Helvetica" charset="0"/>
                  <a:cs typeface="Helvetica" charset="0"/>
                  <a:sym typeface="Helvetica" charset="0"/>
                </a:endParaRPr>
              </a:p>
            </p:txBody>
          </p:sp>
          <p:sp>
            <p:nvSpPr>
              <p:cNvPr id="38933" name="Rectangle 21"/>
              <p:cNvSpPr>
                <a:spLocks/>
              </p:cNvSpPr>
              <p:nvPr/>
            </p:nvSpPr>
            <p:spPr bwMode="auto">
              <a:xfrm>
                <a:off x="860898" y="860899"/>
                <a:ext cx="600348" cy="606073"/>
              </a:xfrm>
              <a:prstGeom prst="rect">
                <a:avLst/>
              </a:prstGeom>
              <a:solidFill>
                <a:srgbClr val="FFAB40"/>
              </a:solidFill>
              <a:ln w="25400" cap="flat" cmpd="sng">
                <a:solidFill>
                  <a:srgbClr val="FFAB4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5052" tIns="15052" rIns="15052" bIns="15052"/>
              <a:lstStyle/>
              <a:p>
                <a:endParaRPr lang="en-US" altLang="en-US" sz="900">
                  <a:solidFill>
                    <a:srgbClr val="262628"/>
                  </a:solidFill>
                  <a:latin typeface="Helvetica" charset="0"/>
                  <a:ea typeface="Helvetica" charset="0"/>
                  <a:cs typeface="Helvetica" charset="0"/>
                  <a:sym typeface="Helvetica" charset="0"/>
                </a:endParaRPr>
              </a:p>
            </p:txBody>
          </p:sp>
          <p:sp>
            <p:nvSpPr>
              <p:cNvPr id="38934" name="Rectangle 22"/>
              <p:cNvSpPr>
                <a:spLocks/>
              </p:cNvSpPr>
              <p:nvPr/>
            </p:nvSpPr>
            <p:spPr bwMode="auto">
              <a:xfrm>
                <a:off x="860898" y="1727863"/>
                <a:ext cx="600348" cy="600348"/>
              </a:xfrm>
              <a:prstGeom prst="rect">
                <a:avLst/>
              </a:prstGeom>
              <a:solidFill>
                <a:srgbClr val="FFAB40"/>
              </a:solidFill>
              <a:ln w="25400" cap="flat" cmpd="sng">
                <a:solidFill>
                  <a:srgbClr val="FFAB4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5052" tIns="15052" rIns="15052" bIns="15052"/>
              <a:lstStyle/>
              <a:p>
                <a:endParaRPr lang="en-US" altLang="en-US" sz="900">
                  <a:solidFill>
                    <a:srgbClr val="262628"/>
                  </a:solidFill>
                  <a:latin typeface="Helvetica" charset="0"/>
                  <a:ea typeface="Helvetica" charset="0"/>
                  <a:cs typeface="Helvetica" charset="0"/>
                  <a:sym typeface="Helvetica" charset="0"/>
                </a:endParaRPr>
              </a:p>
            </p:txBody>
          </p:sp>
        </p:grpSp>
      </p:grpSp>
    </p:spTree>
    <p:extLst>
      <p:ext uri="{BB962C8B-B14F-4D97-AF65-F5344CB8AC3E}">
        <p14:creationId xmlns:p14="http://schemas.microsoft.com/office/powerpoint/2010/main" val="1294485103"/>
      </p:ext>
    </p:extLst>
  </p:cSld>
  <p:clrMapOvr>
    <a:masterClrMapping/>
  </p:clrMapOvr>
  <p:transition spd="med"/>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1"/>
          <p:cNvSpPr>
            <a:spLocks/>
          </p:cNvSpPr>
          <p:nvPr/>
        </p:nvSpPr>
        <p:spPr bwMode="auto">
          <a:xfrm rot="16200000">
            <a:off x="-1184672" y="2925149"/>
            <a:ext cx="5236369" cy="73862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21900" tIns="121900" rIns="121900" bIns="121900" anchor="ctr">
            <a:spAutoFit/>
          </a:bodyPr>
          <a:lstStyle/>
          <a:p>
            <a:r>
              <a:rPr lang="en-US" altLang="en-US" sz="3200">
                <a:solidFill>
                  <a:srgbClr val="666666"/>
                </a:solidFill>
                <a:latin typeface="Helvetica" charset="0"/>
                <a:ea typeface="Helvetica" charset="0"/>
                <a:cs typeface="Helvetica" charset="0"/>
                <a:sym typeface="Helvetica" charset="0"/>
              </a:rPr>
              <a:t>Capability</a:t>
            </a:r>
          </a:p>
        </p:txBody>
      </p:sp>
      <p:sp>
        <p:nvSpPr>
          <p:cNvPr id="40962" name="Line 2"/>
          <p:cNvSpPr>
            <a:spLocks noChangeShapeType="1"/>
          </p:cNvSpPr>
          <p:nvPr/>
        </p:nvSpPr>
        <p:spPr bwMode="auto">
          <a:xfrm flipV="1">
            <a:off x="1823244" y="676275"/>
            <a:ext cx="794" cy="5178425"/>
          </a:xfrm>
          <a:prstGeom prst="line">
            <a:avLst/>
          </a:prstGeom>
          <a:noFill/>
          <a:ln w="101600" cap="flat" cmpd="sng">
            <a:solidFill>
              <a:srgbClr val="B7B7B7"/>
            </a:solidFill>
            <a:prstDash val="solid"/>
            <a:round/>
            <a:headEnd type="non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5052" tIns="15052" rIns="15052" bIns="15052" anchor="ctr"/>
          <a:lstStyle/>
          <a:p>
            <a:endParaRPr lang="en-US" altLang="en-US" sz="1700"/>
          </a:p>
        </p:txBody>
      </p:sp>
      <p:sp>
        <p:nvSpPr>
          <p:cNvPr id="40963" name="Oval 3"/>
          <p:cNvSpPr>
            <a:spLocks/>
          </p:cNvSpPr>
          <p:nvPr/>
        </p:nvSpPr>
        <p:spPr bwMode="auto">
          <a:xfrm>
            <a:off x="1721644" y="5854700"/>
            <a:ext cx="203200" cy="226219"/>
          </a:xfrm>
          <a:prstGeom prst="ellipse">
            <a:avLst/>
          </a:prstGeom>
          <a:solidFill>
            <a:srgbClr val="B7B7B7"/>
          </a:solidFill>
          <a:ln w="25400" cap="flat" cmpd="sng">
            <a:solidFill>
              <a:srgbClr val="B7B7B7"/>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5052" tIns="15052" rIns="15052" bIns="15052" anchor="ctr"/>
          <a:lstStyle/>
          <a:p>
            <a:endParaRPr lang="en-US" altLang="en-US" sz="1700"/>
          </a:p>
        </p:txBody>
      </p:sp>
      <p:sp>
        <p:nvSpPr>
          <p:cNvPr id="40964" name="Line 4"/>
          <p:cNvSpPr>
            <a:spLocks noChangeShapeType="1"/>
          </p:cNvSpPr>
          <p:nvPr/>
        </p:nvSpPr>
        <p:spPr bwMode="auto">
          <a:xfrm>
            <a:off x="1924844" y="5968207"/>
            <a:ext cx="8585994" cy="0"/>
          </a:xfrm>
          <a:prstGeom prst="line">
            <a:avLst/>
          </a:prstGeom>
          <a:noFill/>
          <a:ln w="101600" cap="flat" cmpd="sng">
            <a:solidFill>
              <a:srgbClr val="B7B7B7"/>
            </a:solidFill>
            <a:prstDash val="solid"/>
            <a:round/>
            <a:headEnd type="non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5052" tIns="15052" rIns="15052" bIns="15052" anchor="ctr"/>
          <a:lstStyle/>
          <a:p>
            <a:endParaRPr lang="en-US" altLang="en-US" sz="1700"/>
          </a:p>
        </p:txBody>
      </p:sp>
      <p:sp>
        <p:nvSpPr>
          <p:cNvPr id="40965" name="Rectangle 5"/>
          <p:cNvSpPr>
            <a:spLocks/>
          </p:cNvSpPr>
          <p:nvPr/>
        </p:nvSpPr>
        <p:spPr bwMode="auto">
          <a:xfrm>
            <a:off x="1823244" y="5966402"/>
            <a:ext cx="8651875" cy="73862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21900" tIns="121900" rIns="121900" bIns="121900" anchor="ctr">
            <a:spAutoFit/>
          </a:bodyPr>
          <a:lstStyle/>
          <a:p>
            <a:r>
              <a:rPr lang="en-US" altLang="en-US" sz="3200">
                <a:solidFill>
                  <a:srgbClr val="666666"/>
                </a:solidFill>
                <a:latin typeface="Helvetica" charset="0"/>
                <a:ea typeface="Helvetica" charset="0"/>
                <a:cs typeface="Helvetica" charset="0"/>
                <a:sym typeface="Helvetica" charset="0"/>
              </a:rPr>
              <a:t>Reach</a:t>
            </a:r>
          </a:p>
        </p:txBody>
      </p:sp>
      <p:grpSp>
        <p:nvGrpSpPr>
          <p:cNvPr id="40966" name="Group 6"/>
          <p:cNvGrpSpPr>
            <a:grpSpLocks/>
          </p:cNvGrpSpPr>
          <p:nvPr/>
        </p:nvGrpSpPr>
        <p:grpSpPr bwMode="auto">
          <a:xfrm>
            <a:off x="8072438" y="648494"/>
            <a:ext cx="2375694" cy="2375694"/>
            <a:chOff x="0" y="0"/>
            <a:chExt cx="4751563" cy="4751563"/>
          </a:xfrm>
        </p:grpSpPr>
        <p:sp>
          <p:nvSpPr>
            <p:cNvPr id="40967" name="Oval 7"/>
            <p:cNvSpPr>
              <a:spLocks/>
            </p:cNvSpPr>
            <p:nvPr/>
          </p:nvSpPr>
          <p:spPr bwMode="auto">
            <a:xfrm>
              <a:off x="211308" y="211988"/>
              <a:ext cx="4317618" cy="4317617"/>
            </a:xfrm>
            <a:prstGeom prst="ellipse">
              <a:avLst/>
            </a:prstGeom>
            <a:noFill/>
            <a:ln w="25400" cap="flat" cmpd="sng">
              <a:solidFill>
                <a:srgbClr val="666666"/>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5052" tIns="15052" rIns="15052" bIns="15052" anchor="ctr"/>
            <a:lstStyle/>
            <a:p>
              <a:endParaRPr lang="en-US" altLang="en-US" sz="1700"/>
            </a:p>
          </p:txBody>
        </p:sp>
        <p:sp>
          <p:nvSpPr>
            <p:cNvPr id="40968" name="AutoShape 8"/>
            <p:cNvSpPr>
              <a:spLocks/>
            </p:cNvSpPr>
            <p:nvPr/>
          </p:nvSpPr>
          <p:spPr bwMode="auto">
            <a:xfrm>
              <a:off x="0" y="0"/>
              <a:ext cx="4751563" cy="475156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675" y="10800"/>
                  </a:moveTo>
                  <a:cubicBezTo>
                    <a:pt x="1675" y="15840"/>
                    <a:pt x="5760" y="19925"/>
                    <a:pt x="10800" y="19925"/>
                  </a:cubicBezTo>
                  <a:cubicBezTo>
                    <a:pt x="15840" y="19925"/>
                    <a:pt x="19925" y="15840"/>
                    <a:pt x="19925" y="10800"/>
                  </a:cubicBezTo>
                  <a:cubicBezTo>
                    <a:pt x="19925" y="5760"/>
                    <a:pt x="15840" y="1675"/>
                    <a:pt x="10800" y="1675"/>
                  </a:cubicBezTo>
                  <a:cubicBezTo>
                    <a:pt x="5760" y="1675"/>
                    <a:pt x="1675" y="5760"/>
                    <a:pt x="1675" y="10800"/>
                  </a:cubicBezTo>
                  <a:close/>
                </a:path>
              </a:pathLst>
            </a:custGeom>
            <a:solidFill>
              <a:srgbClr val="304FFE"/>
            </a:solidFill>
            <a:ln>
              <a:noFill/>
            </a:ln>
            <a:effectLst/>
            <a:extLs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5052" tIns="15052" rIns="15052" bIns="15052" anchor="ctr"/>
            <a:lstStyle/>
            <a:p>
              <a:endParaRPr lang="en-US" altLang="en-US" sz="1700"/>
            </a:p>
          </p:txBody>
        </p:sp>
        <p:sp>
          <p:nvSpPr>
            <p:cNvPr id="40969" name="AutoShape 9"/>
            <p:cNvSpPr>
              <a:spLocks/>
            </p:cNvSpPr>
            <p:nvPr/>
          </p:nvSpPr>
          <p:spPr bwMode="auto">
            <a:xfrm>
              <a:off x="1011646" y="1036918"/>
              <a:ext cx="2715063" cy="271417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798" y="21600"/>
                  </a:moveTo>
                  <a:cubicBezTo>
                    <a:pt x="10630" y="21600"/>
                    <a:pt x="10453" y="21595"/>
                    <a:pt x="10266" y="21585"/>
                  </a:cubicBezTo>
                  <a:cubicBezTo>
                    <a:pt x="7335" y="21442"/>
                    <a:pt x="4542" y="20078"/>
                    <a:pt x="2616" y="17836"/>
                  </a:cubicBezTo>
                  <a:cubicBezTo>
                    <a:pt x="2379" y="17560"/>
                    <a:pt x="2158" y="17274"/>
                    <a:pt x="1956" y="16983"/>
                  </a:cubicBezTo>
                  <a:cubicBezTo>
                    <a:pt x="783" y="15313"/>
                    <a:pt x="113" y="13357"/>
                    <a:pt x="15" y="11332"/>
                  </a:cubicBezTo>
                  <a:cubicBezTo>
                    <a:pt x="5" y="11150"/>
                    <a:pt x="0" y="10968"/>
                    <a:pt x="0" y="10800"/>
                  </a:cubicBezTo>
                  <a:cubicBezTo>
                    <a:pt x="0" y="10628"/>
                    <a:pt x="5" y="10450"/>
                    <a:pt x="15" y="10268"/>
                  </a:cubicBezTo>
                  <a:cubicBezTo>
                    <a:pt x="113" y="8203"/>
                    <a:pt x="803" y="6223"/>
                    <a:pt x="2010" y="4533"/>
                  </a:cubicBezTo>
                  <a:cubicBezTo>
                    <a:pt x="2222" y="4242"/>
                    <a:pt x="2443" y="3956"/>
                    <a:pt x="2680" y="3690"/>
                  </a:cubicBezTo>
                  <a:cubicBezTo>
                    <a:pt x="4635" y="1458"/>
                    <a:pt x="7330" y="153"/>
                    <a:pt x="10266" y="10"/>
                  </a:cubicBezTo>
                  <a:cubicBezTo>
                    <a:pt x="10408" y="5"/>
                    <a:pt x="10408" y="5"/>
                    <a:pt x="10408" y="5"/>
                  </a:cubicBezTo>
                  <a:cubicBezTo>
                    <a:pt x="10408" y="20"/>
                    <a:pt x="10408" y="20"/>
                    <a:pt x="10408" y="20"/>
                  </a:cubicBezTo>
                  <a:cubicBezTo>
                    <a:pt x="10541" y="5"/>
                    <a:pt x="10674" y="0"/>
                    <a:pt x="10798" y="0"/>
                  </a:cubicBezTo>
                  <a:cubicBezTo>
                    <a:pt x="10926" y="0"/>
                    <a:pt x="11054" y="5"/>
                    <a:pt x="11192" y="20"/>
                  </a:cubicBezTo>
                  <a:cubicBezTo>
                    <a:pt x="11192" y="5"/>
                    <a:pt x="11192" y="5"/>
                    <a:pt x="11192" y="5"/>
                  </a:cubicBezTo>
                  <a:cubicBezTo>
                    <a:pt x="11330" y="10"/>
                    <a:pt x="11330" y="10"/>
                    <a:pt x="11330" y="10"/>
                  </a:cubicBezTo>
                  <a:cubicBezTo>
                    <a:pt x="14270" y="153"/>
                    <a:pt x="16965" y="1458"/>
                    <a:pt x="18920" y="3690"/>
                  </a:cubicBezTo>
                  <a:cubicBezTo>
                    <a:pt x="19152" y="3956"/>
                    <a:pt x="19378" y="4242"/>
                    <a:pt x="19590" y="4533"/>
                  </a:cubicBezTo>
                  <a:cubicBezTo>
                    <a:pt x="20792" y="6223"/>
                    <a:pt x="21482" y="8203"/>
                    <a:pt x="21585" y="10268"/>
                  </a:cubicBezTo>
                  <a:cubicBezTo>
                    <a:pt x="21595" y="10450"/>
                    <a:pt x="21600" y="10628"/>
                    <a:pt x="21600" y="10800"/>
                  </a:cubicBezTo>
                  <a:cubicBezTo>
                    <a:pt x="21600" y="10968"/>
                    <a:pt x="21595" y="11150"/>
                    <a:pt x="21585" y="11332"/>
                  </a:cubicBezTo>
                  <a:cubicBezTo>
                    <a:pt x="21487" y="13357"/>
                    <a:pt x="20817" y="15313"/>
                    <a:pt x="19644" y="16983"/>
                  </a:cubicBezTo>
                  <a:cubicBezTo>
                    <a:pt x="19442" y="17274"/>
                    <a:pt x="19216" y="17560"/>
                    <a:pt x="18984" y="17836"/>
                  </a:cubicBezTo>
                  <a:cubicBezTo>
                    <a:pt x="17053" y="20078"/>
                    <a:pt x="14265" y="21442"/>
                    <a:pt x="11330" y="21585"/>
                  </a:cubicBezTo>
                  <a:cubicBezTo>
                    <a:pt x="11147" y="21595"/>
                    <a:pt x="10970" y="21600"/>
                    <a:pt x="10798" y="21600"/>
                  </a:cubicBezTo>
                  <a:close/>
                  <a:moveTo>
                    <a:pt x="11458" y="20181"/>
                  </a:moveTo>
                  <a:cubicBezTo>
                    <a:pt x="12738" y="19792"/>
                    <a:pt x="13925" y="18269"/>
                    <a:pt x="14684" y="16052"/>
                  </a:cubicBezTo>
                  <a:cubicBezTo>
                    <a:pt x="13655" y="15811"/>
                    <a:pt x="12571" y="15673"/>
                    <a:pt x="11458" y="15633"/>
                  </a:cubicBezTo>
                  <a:cubicBezTo>
                    <a:pt x="11458" y="20181"/>
                    <a:pt x="11458" y="20181"/>
                    <a:pt x="11458" y="20181"/>
                  </a:cubicBezTo>
                  <a:close/>
                  <a:moveTo>
                    <a:pt x="6916" y="16052"/>
                  </a:moveTo>
                  <a:cubicBezTo>
                    <a:pt x="7670" y="18269"/>
                    <a:pt x="8862" y="19792"/>
                    <a:pt x="10142" y="20181"/>
                  </a:cubicBezTo>
                  <a:cubicBezTo>
                    <a:pt x="10142" y="15633"/>
                    <a:pt x="10142" y="15633"/>
                    <a:pt x="10142" y="15633"/>
                  </a:cubicBezTo>
                  <a:cubicBezTo>
                    <a:pt x="9029" y="15673"/>
                    <a:pt x="7945" y="15811"/>
                    <a:pt x="6916" y="16052"/>
                  </a:cubicBezTo>
                  <a:close/>
                  <a:moveTo>
                    <a:pt x="15970" y="16412"/>
                  </a:moveTo>
                  <a:cubicBezTo>
                    <a:pt x="15556" y="17663"/>
                    <a:pt x="14999" y="18747"/>
                    <a:pt x="14344" y="19595"/>
                  </a:cubicBezTo>
                  <a:cubicBezTo>
                    <a:pt x="15650" y="19063"/>
                    <a:pt x="16832" y="18240"/>
                    <a:pt x="17792" y="17195"/>
                  </a:cubicBezTo>
                  <a:cubicBezTo>
                    <a:pt x="17250" y="16895"/>
                    <a:pt x="16640" y="16634"/>
                    <a:pt x="15970" y="16412"/>
                  </a:cubicBezTo>
                  <a:close/>
                  <a:moveTo>
                    <a:pt x="3808" y="17195"/>
                  </a:moveTo>
                  <a:cubicBezTo>
                    <a:pt x="4768" y="18240"/>
                    <a:pt x="5950" y="19063"/>
                    <a:pt x="7256" y="19595"/>
                  </a:cubicBezTo>
                  <a:cubicBezTo>
                    <a:pt x="6601" y="18747"/>
                    <a:pt x="6044" y="17663"/>
                    <a:pt x="5630" y="16412"/>
                  </a:cubicBezTo>
                  <a:cubicBezTo>
                    <a:pt x="4960" y="16634"/>
                    <a:pt x="4350" y="16895"/>
                    <a:pt x="3808" y="17195"/>
                  </a:cubicBezTo>
                  <a:close/>
                  <a:moveTo>
                    <a:pt x="16334" y="15126"/>
                  </a:moveTo>
                  <a:cubicBezTo>
                    <a:pt x="17186" y="15402"/>
                    <a:pt x="17955" y="15742"/>
                    <a:pt x="18630" y="16136"/>
                  </a:cubicBezTo>
                  <a:cubicBezTo>
                    <a:pt x="19580" y="14742"/>
                    <a:pt x="20142" y="13130"/>
                    <a:pt x="20255" y="11455"/>
                  </a:cubicBezTo>
                  <a:cubicBezTo>
                    <a:pt x="16807" y="11455"/>
                    <a:pt x="16807" y="11455"/>
                    <a:pt x="16807" y="11455"/>
                  </a:cubicBezTo>
                  <a:cubicBezTo>
                    <a:pt x="16768" y="12731"/>
                    <a:pt x="16610" y="13968"/>
                    <a:pt x="16334" y="15126"/>
                  </a:cubicBezTo>
                  <a:close/>
                  <a:moveTo>
                    <a:pt x="1340" y="11455"/>
                  </a:moveTo>
                  <a:cubicBezTo>
                    <a:pt x="1458" y="13130"/>
                    <a:pt x="2020" y="14742"/>
                    <a:pt x="2965" y="16136"/>
                  </a:cubicBezTo>
                  <a:cubicBezTo>
                    <a:pt x="3645" y="15742"/>
                    <a:pt x="4414" y="15402"/>
                    <a:pt x="5266" y="15126"/>
                  </a:cubicBezTo>
                  <a:cubicBezTo>
                    <a:pt x="4990" y="13968"/>
                    <a:pt x="4832" y="12731"/>
                    <a:pt x="4788" y="11455"/>
                  </a:cubicBezTo>
                  <a:cubicBezTo>
                    <a:pt x="1340" y="11455"/>
                    <a:pt x="1340" y="11455"/>
                    <a:pt x="1340" y="11455"/>
                  </a:cubicBezTo>
                  <a:close/>
                  <a:moveTo>
                    <a:pt x="11458" y="14313"/>
                  </a:moveTo>
                  <a:cubicBezTo>
                    <a:pt x="12709" y="14352"/>
                    <a:pt x="13916" y="14505"/>
                    <a:pt x="15049" y="14771"/>
                  </a:cubicBezTo>
                  <a:cubicBezTo>
                    <a:pt x="15300" y="13717"/>
                    <a:pt x="15448" y="12603"/>
                    <a:pt x="15492" y="11455"/>
                  </a:cubicBezTo>
                  <a:cubicBezTo>
                    <a:pt x="11458" y="11455"/>
                    <a:pt x="11458" y="11455"/>
                    <a:pt x="11458" y="11455"/>
                  </a:cubicBezTo>
                  <a:cubicBezTo>
                    <a:pt x="11458" y="14313"/>
                    <a:pt x="11458" y="14313"/>
                    <a:pt x="11458" y="14313"/>
                  </a:cubicBezTo>
                  <a:close/>
                  <a:moveTo>
                    <a:pt x="6108" y="11455"/>
                  </a:moveTo>
                  <a:cubicBezTo>
                    <a:pt x="6152" y="12603"/>
                    <a:pt x="6300" y="13717"/>
                    <a:pt x="6546" y="14771"/>
                  </a:cubicBezTo>
                  <a:cubicBezTo>
                    <a:pt x="7684" y="14505"/>
                    <a:pt x="8891" y="14352"/>
                    <a:pt x="10142" y="14313"/>
                  </a:cubicBezTo>
                  <a:cubicBezTo>
                    <a:pt x="10142" y="11455"/>
                    <a:pt x="10142" y="11455"/>
                    <a:pt x="10142" y="11455"/>
                  </a:cubicBezTo>
                  <a:cubicBezTo>
                    <a:pt x="6108" y="11455"/>
                    <a:pt x="6108" y="11455"/>
                    <a:pt x="6108" y="11455"/>
                  </a:cubicBezTo>
                  <a:close/>
                  <a:moveTo>
                    <a:pt x="20255" y="10140"/>
                  </a:moveTo>
                  <a:cubicBezTo>
                    <a:pt x="20137" y="8430"/>
                    <a:pt x="19556" y="6784"/>
                    <a:pt x="18571" y="5375"/>
                  </a:cubicBezTo>
                  <a:cubicBezTo>
                    <a:pt x="17901" y="5760"/>
                    <a:pt x="17142" y="6090"/>
                    <a:pt x="16305" y="6356"/>
                  </a:cubicBezTo>
                  <a:cubicBezTo>
                    <a:pt x="16600" y="7548"/>
                    <a:pt x="16768" y="8819"/>
                    <a:pt x="16807" y="10140"/>
                  </a:cubicBezTo>
                  <a:cubicBezTo>
                    <a:pt x="20255" y="10140"/>
                    <a:pt x="20255" y="10140"/>
                    <a:pt x="20255" y="10140"/>
                  </a:cubicBezTo>
                  <a:close/>
                  <a:moveTo>
                    <a:pt x="15492" y="10140"/>
                  </a:moveTo>
                  <a:cubicBezTo>
                    <a:pt x="15448" y="8952"/>
                    <a:pt x="15290" y="7799"/>
                    <a:pt x="15019" y="6711"/>
                  </a:cubicBezTo>
                  <a:cubicBezTo>
                    <a:pt x="13896" y="6972"/>
                    <a:pt x="12699" y="7124"/>
                    <a:pt x="11458" y="7164"/>
                  </a:cubicBezTo>
                  <a:cubicBezTo>
                    <a:pt x="11458" y="10140"/>
                    <a:pt x="11458" y="10140"/>
                    <a:pt x="11458" y="10140"/>
                  </a:cubicBezTo>
                  <a:cubicBezTo>
                    <a:pt x="15492" y="10140"/>
                    <a:pt x="15492" y="10140"/>
                    <a:pt x="15492" y="10140"/>
                  </a:cubicBezTo>
                  <a:close/>
                  <a:moveTo>
                    <a:pt x="10142" y="10140"/>
                  </a:moveTo>
                  <a:cubicBezTo>
                    <a:pt x="10142" y="7164"/>
                    <a:pt x="10142" y="7164"/>
                    <a:pt x="10142" y="7164"/>
                  </a:cubicBezTo>
                  <a:cubicBezTo>
                    <a:pt x="8901" y="7124"/>
                    <a:pt x="7704" y="6972"/>
                    <a:pt x="6576" y="6711"/>
                  </a:cubicBezTo>
                  <a:cubicBezTo>
                    <a:pt x="6310" y="7799"/>
                    <a:pt x="6152" y="8952"/>
                    <a:pt x="6108" y="10140"/>
                  </a:cubicBezTo>
                  <a:cubicBezTo>
                    <a:pt x="10142" y="10140"/>
                    <a:pt x="10142" y="10140"/>
                    <a:pt x="10142" y="10140"/>
                  </a:cubicBezTo>
                  <a:close/>
                  <a:moveTo>
                    <a:pt x="4788" y="10140"/>
                  </a:moveTo>
                  <a:cubicBezTo>
                    <a:pt x="4832" y="8819"/>
                    <a:pt x="5000" y="7548"/>
                    <a:pt x="5290" y="6356"/>
                  </a:cubicBezTo>
                  <a:cubicBezTo>
                    <a:pt x="4458" y="6090"/>
                    <a:pt x="3699" y="5760"/>
                    <a:pt x="3029" y="5375"/>
                  </a:cubicBezTo>
                  <a:cubicBezTo>
                    <a:pt x="2039" y="6784"/>
                    <a:pt x="1458" y="8430"/>
                    <a:pt x="1340" y="10140"/>
                  </a:cubicBezTo>
                  <a:cubicBezTo>
                    <a:pt x="4788" y="10140"/>
                    <a:pt x="4788" y="10140"/>
                    <a:pt x="4788" y="10140"/>
                  </a:cubicBezTo>
                  <a:close/>
                  <a:moveTo>
                    <a:pt x="11458" y="5843"/>
                  </a:moveTo>
                  <a:cubicBezTo>
                    <a:pt x="12556" y="5804"/>
                    <a:pt x="13625" y="5666"/>
                    <a:pt x="14645" y="5430"/>
                  </a:cubicBezTo>
                  <a:cubicBezTo>
                    <a:pt x="13886" y="3276"/>
                    <a:pt x="12714" y="1798"/>
                    <a:pt x="11458" y="1414"/>
                  </a:cubicBezTo>
                  <a:cubicBezTo>
                    <a:pt x="11458" y="5843"/>
                    <a:pt x="11458" y="5843"/>
                    <a:pt x="11458" y="5843"/>
                  </a:cubicBezTo>
                  <a:close/>
                  <a:moveTo>
                    <a:pt x="6955" y="5430"/>
                  </a:moveTo>
                  <a:cubicBezTo>
                    <a:pt x="7975" y="5666"/>
                    <a:pt x="9044" y="5804"/>
                    <a:pt x="10142" y="5843"/>
                  </a:cubicBezTo>
                  <a:cubicBezTo>
                    <a:pt x="10142" y="1414"/>
                    <a:pt x="10142" y="1414"/>
                    <a:pt x="10142" y="1414"/>
                  </a:cubicBezTo>
                  <a:cubicBezTo>
                    <a:pt x="8886" y="1798"/>
                    <a:pt x="7709" y="3276"/>
                    <a:pt x="6955" y="5430"/>
                  </a:cubicBezTo>
                  <a:close/>
                  <a:moveTo>
                    <a:pt x="14344" y="2005"/>
                  </a:moveTo>
                  <a:cubicBezTo>
                    <a:pt x="14980" y="2823"/>
                    <a:pt x="15526" y="3873"/>
                    <a:pt x="15935" y="5075"/>
                  </a:cubicBezTo>
                  <a:cubicBezTo>
                    <a:pt x="16585" y="4858"/>
                    <a:pt x="17186" y="4607"/>
                    <a:pt x="17718" y="4321"/>
                  </a:cubicBezTo>
                  <a:cubicBezTo>
                    <a:pt x="16773" y="3316"/>
                    <a:pt x="15615" y="2523"/>
                    <a:pt x="14344" y="2005"/>
                  </a:cubicBezTo>
                  <a:close/>
                  <a:moveTo>
                    <a:pt x="3882" y="4321"/>
                  </a:moveTo>
                  <a:cubicBezTo>
                    <a:pt x="4414" y="4607"/>
                    <a:pt x="5015" y="4858"/>
                    <a:pt x="5665" y="5075"/>
                  </a:cubicBezTo>
                  <a:cubicBezTo>
                    <a:pt x="6074" y="3873"/>
                    <a:pt x="6620" y="2823"/>
                    <a:pt x="7256" y="2005"/>
                  </a:cubicBezTo>
                  <a:cubicBezTo>
                    <a:pt x="5980" y="2523"/>
                    <a:pt x="4827" y="3316"/>
                    <a:pt x="3882" y="4321"/>
                  </a:cubicBezTo>
                  <a:close/>
                </a:path>
              </a:pathLst>
            </a:custGeom>
            <a:solidFill>
              <a:srgbClr val="304FFE"/>
            </a:solidFill>
            <a:ln w="76200" cap="flat" cmpd="sng">
              <a:solidFill>
                <a:srgbClr val="0097A7">
                  <a:alpha val="0"/>
                </a:srgb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5052" tIns="15052" rIns="15052" bIns="15052"/>
            <a:lstStyle/>
            <a:p>
              <a:endParaRPr lang="en-US" altLang="en-US" sz="900">
                <a:latin typeface="Calibri" charset="0"/>
                <a:ea typeface="Calibri" charset="0"/>
                <a:cs typeface="Calibri" charset="0"/>
                <a:sym typeface="Calibri" charset="0"/>
              </a:endParaRPr>
            </a:p>
          </p:txBody>
        </p:sp>
      </p:grpSp>
      <p:grpSp>
        <p:nvGrpSpPr>
          <p:cNvPr id="40970" name="Group 10"/>
          <p:cNvGrpSpPr>
            <a:grpSpLocks/>
          </p:cNvGrpSpPr>
          <p:nvPr/>
        </p:nvGrpSpPr>
        <p:grpSpPr bwMode="auto">
          <a:xfrm>
            <a:off x="2399507" y="648494"/>
            <a:ext cx="2375694" cy="2375694"/>
            <a:chOff x="0" y="0"/>
            <a:chExt cx="4751563" cy="4751563"/>
          </a:xfrm>
        </p:grpSpPr>
        <p:sp>
          <p:nvSpPr>
            <p:cNvPr id="40971" name="Oval 11"/>
            <p:cNvSpPr>
              <a:spLocks/>
            </p:cNvSpPr>
            <p:nvPr/>
          </p:nvSpPr>
          <p:spPr bwMode="auto">
            <a:xfrm>
              <a:off x="211308" y="211988"/>
              <a:ext cx="4317618" cy="4317618"/>
            </a:xfrm>
            <a:prstGeom prst="ellipse">
              <a:avLst/>
            </a:prstGeom>
            <a:noFill/>
            <a:ln w="25400" cap="flat" cmpd="sng">
              <a:solidFill>
                <a:srgbClr val="666666"/>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5052" tIns="15052" rIns="15052" bIns="15052" anchor="ctr"/>
            <a:lstStyle/>
            <a:p>
              <a:endParaRPr lang="en-US" altLang="en-US" sz="1700"/>
            </a:p>
          </p:txBody>
        </p:sp>
        <p:sp>
          <p:nvSpPr>
            <p:cNvPr id="40972" name="AutoShape 12"/>
            <p:cNvSpPr>
              <a:spLocks/>
            </p:cNvSpPr>
            <p:nvPr/>
          </p:nvSpPr>
          <p:spPr bwMode="auto">
            <a:xfrm>
              <a:off x="0" y="0"/>
              <a:ext cx="4751563" cy="475156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675" y="10800"/>
                  </a:moveTo>
                  <a:cubicBezTo>
                    <a:pt x="1675" y="15840"/>
                    <a:pt x="5760" y="19925"/>
                    <a:pt x="10800" y="19925"/>
                  </a:cubicBezTo>
                  <a:cubicBezTo>
                    <a:pt x="15840" y="19925"/>
                    <a:pt x="19925" y="15840"/>
                    <a:pt x="19925" y="10800"/>
                  </a:cubicBezTo>
                  <a:cubicBezTo>
                    <a:pt x="19925" y="5760"/>
                    <a:pt x="15840" y="1675"/>
                    <a:pt x="10800" y="1675"/>
                  </a:cubicBezTo>
                  <a:cubicBezTo>
                    <a:pt x="5760" y="1675"/>
                    <a:pt x="1675" y="5760"/>
                    <a:pt x="1675" y="10800"/>
                  </a:cubicBezTo>
                  <a:close/>
                </a:path>
              </a:pathLst>
            </a:custGeom>
            <a:solidFill>
              <a:srgbClr val="FFAB40"/>
            </a:solidFill>
            <a:ln>
              <a:noFill/>
            </a:ln>
            <a:effectLst/>
            <a:extLs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5052" tIns="15052" rIns="15052" bIns="15052" anchor="ctr"/>
            <a:lstStyle/>
            <a:p>
              <a:endParaRPr lang="en-US" altLang="en-US" sz="1700"/>
            </a:p>
          </p:txBody>
        </p:sp>
        <p:grpSp>
          <p:nvGrpSpPr>
            <p:cNvPr id="40973" name="Group 13"/>
            <p:cNvGrpSpPr>
              <a:grpSpLocks/>
            </p:cNvGrpSpPr>
            <p:nvPr/>
          </p:nvGrpSpPr>
          <p:grpSpPr bwMode="auto">
            <a:xfrm>
              <a:off x="1234145" y="1236566"/>
              <a:ext cx="2321810" cy="2328211"/>
              <a:chOff x="-1" y="0"/>
              <a:chExt cx="2321810" cy="2328211"/>
            </a:xfrm>
          </p:grpSpPr>
          <p:sp>
            <p:nvSpPr>
              <p:cNvPr id="40974" name="Rectangle 14"/>
              <p:cNvSpPr>
                <a:spLocks/>
              </p:cNvSpPr>
              <p:nvPr/>
            </p:nvSpPr>
            <p:spPr bwMode="auto">
              <a:xfrm>
                <a:off x="-1" y="0"/>
                <a:ext cx="609513" cy="606075"/>
              </a:xfrm>
              <a:prstGeom prst="rect">
                <a:avLst/>
              </a:prstGeom>
              <a:solidFill>
                <a:srgbClr val="FFAB40"/>
              </a:solidFill>
              <a:ln w="25400" cap="flat" cmpd="sng">
                <a:solidFill>
                  <a:srgbClr val="FFAB4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5052" tIns="15052" rIns="15052" bIns="15052"/>
              <a:lstStyle/>
              <a:p>
                <a:endParaRPr lang="en-US" altLang="en-US" sz="900">
                  <a:solidFill>
                    <a:srgbClr val="262628"/>
                  </a:solidFill>
                  <a:latin typeface="Helvetica" charset="0"/>
                  <a:ea typeface="Helvetica" charset="0"/>
                  <a:cs typeface="Helvetica" charset="0"/>
                  <a:sym typeface="Helvetica" charset="0"/>
                </a:endParaRPr>
              </a:p>
            </p:txBody>
          </p:sp>
          <p:sp>
            <p:nvSpPr>
              <p:cNvPr id="40975" name="Rectangle 15"/>
              <p:cNvSpPr>
                <a:spLocks/>
              </p:cNvSpPr>
              <p:nvPr/>
            </p:nvSpPr>
            <p:spPr bwMode="auto">
              <a:xfrm>
                <a:off x="-1" y="860899"/>
                <a:ext cx="609513" cy="606073"/>
              </a:xfrm>
              <a:prstGeom prst="rect">
                <a:avLst/>
              </a:prstGeom>
              <a:solidFill>
                <a:srgbClr val="FFAB40"/>
              </a:solidFill>
              <a:ln w="25400" cap="flat" cmpd="sng">
                <a:solidFill>
                  <a:srgbClr val="FFAB4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5052" tIns="15052" rIns="15052" bIns="15052"/>
              <a:lstStyle/>
              <a:p>
                <a:endParaRPr lang="en-US" altLang="en-US" sz="900">
                  <a:solidFill>
                    <a:srgbClr val="262628"/>
                  </a:solidFill>
                  <a:latin typeface="Helvetica" charset="0"/>
                  <a:ea typeface="Helvetica" charset="0"/>
                  <a:cs typeface="Helvetica" charset="0"/>
                  <a:sym typeface="Helvetica" charset="0"/>
                </a:endParaRPr>
              </a:p>
            </p:txBody>
          </p:sp>
          <p:sp>
            <p:nvSpPr>
              <p:cNvPr id="40976" name="Rectangle 16"/>
              <p:cNvSpPr>
                <a:spLocks/>
              </p:cNvSpPr>
              <p:nvPr/>
            </p:nvSpPr>
            <p:spPr bwMode="auto">
              <a:xfrm>
                <a:off x="-1" y="1727863"/>
                <a:ext cx="609513" cy="600348"/>
              </a:xfrm>
              <a:prstGeom prst="rect">
                <a:avLst/>
              </a:prstGeom>
              <a:solidFill>
                <a:srgbClr val="FFAB40"/>
              </a:solidFill>
              <a:ln w="25400" cap="flat" cmpd="sng">
                <a:solidFill>
                  <a:srgbClr val="FFAB4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5052" tIns="15052" rIns="15052" bIns="15052"/>
              <a:lstStyle/>
              <a:p>
                <a:endParaRPr lang="en-US" altLang="en-US" sz="900">
                  <a:solidFill>
                    <a:srgbClr val="262628"/>
                  </a:solidFill>
                  <a:latin typeface="Helvetica" charset="0"/>
                  <a:ea typeface="Helvetica" charset="0"/>
                  <a:cs typeface="Helvetica" charset="0"/>
                  <a:sym typeface="Helvetica" charset="0"/>
                </a:endParaRPr>
              </a:p>
            </p:txBody>
          </p:sp>
          <p:sp>
            <p:nvSpPr>
              <p:cNvPr id="40977" name="Rectangle 17"/>
              <p:cNvSpPr>
                <a:spLocks/>
              </p:cNvSpPr>
              <p:nvPr/>
            </p:nvSpPr>
            <p:spPr bwMode="auto">
              <a:xfrm>
                <a:off x="1715734" y="0"/>
                <a:ext cx="606075" cy="606075"/>
              </a:xfrm>
              <a:prstGeom prst="rect">
                <a:avLst/>
              </a:prstGeom>
              <a:solidFill>
                <a:srgbClr val="FFAB40"/>
              </a:solidFill>
              <a:ln w="25400" cap="flat" cmpd="sng">
                <a:solidFill>
                  <a:srgbClr val="FFAB4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5052" tIns="15052" rIns="15052" bIns="15052"/>
              <a:lstStyle/>
              <a:p>
                <a:endParaRPr lang="en-US" altLang="en-US" sz="900">
                  <a:solidFill>
                    <a:srgbClr val="262628"/>
                  </a:solidFill>
                  <a:latin typeface="Helvetica" charset="0"/>
                  <a:ea typeface="Helvetica" charset="0"/>
                  <a:cs typeface="Helvetica" charset="0"/>
                  <a:sym typeface="Helvetica" charset="0"/>
                </a:endParaRPr>
              </a:p>
            </p:txBody>
          </p:sp>
          <p:sp>
            <p:nvSpPr>
              <p:cNvPr id="40978" name="Rectangle 18"/>
              <p:cNvSpPr>
                <a:spLocks/>
              </p:cNvSpPr>
              <p:nvPr/>
            </p:nvSpPr>
            <p:spPr bwMode="auto">
              <a:xfrm>
                <a:off x="1715734" y="860899"/>
                <a:ext cx="606075" cy="606073"/>
              </a:xfrm>
              <a:prstGeom prst="rect">
                <a:avLst/>
              </a:prstGeom>
              <a:solidFill>
                <a:srgbClr val="FFAB40"/>
              </a:solidFill>
              <a:ln w="25400" cap="flat" cmpd="sng">
                <a:solidFill>
                  <a:srgbClr val="FFAB4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5052" tIns="15052" rIns="15052" bIns="15052"/>
              <a:lstStyle/>
              <a:p>
                <a:endParaRPr lang="en-US" altLang="en-US" sz="900">
                  <a:solidFill>
                    <a:srgbClr val="262628"/>
                  </a:solidFill>
                  <a:latin typeface="Helvetica" charset="0"/>
                  <a:ea typeface="Helvetica" charset="0"/>
                  <a:cs typeface="Helvetica" charset="0"/>
                  <a:sym typeface="Helvetica" charset="0"/>
                </a:endParaRPr>
              </a:p>
            </p:txBody>
          </p:sp>
          <p:sp>
            <p:nvSpPr>
              <p:cNvPr id="40979" name="Rectangle 19"/>
              <p:cNvSpPr>
                <a:spLocks/>
              </p:cNvSpPr>
              <p:nvPr/>
            </p:nvSpPr>
            <p:spPr bwMode="auto">
              <a:xfrm>
                <a:off x="1715734" y="1727863"/>
                <a:ext cx="606075" cy="600348"/>
              </a:xfrm>
              <a:prstGeom prst="rect">
                <a:avLst/>
              </a:prstGeom>
              <a:solidFill>
                <a:srgbClr val="FFAB40"/>
              </a:solidFill>
              <a:ln w="25400" cap="flat" cmpd="sng">
                <a:solidFill>
                  <a:srgbClr val="FFAB4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5052" tIns="15052" rIns="15052" bIns="15052"/>
              <a:lstStyle/>
              <a:p>
                <a:endParaRPr lang="en-US" altLang="en-US" sz="900">
                  <a:solidFill>
                    <a:srgbClr val="262628"/>
                  </a:solidFill>
                  <a:latin typeface="Helvetica" charset="0"/>
                  <a:ea typeface="Helvetica" charset="0"/>
                  <a:cs typeface="Helvetica" charset="0"/>
                  <a:sym typeface="Helvetica" charset="0"/>
                </a:endParaRPr>
              </a:p>
            </p:txBody>
          </p:sp>
          <p:sp>
            <p:nvSpPr>
              <p:cNvPr id="40980" name="Rectangle 20"/>
              <p:cNvSpPr>
                <a:spLocks/>
              </p:cNvSpPr>
              <p:nvPr/>
            </p:nvSpPr>
            <p:spPr bwMode="auto">
              <a:xfrm>
                <a:off x="860898" y="0"/>
                <a:ext cx="600348" cy="606075"/>
              </a:xfrm>
              <a:prstGeom prst="rect">
                <a:avLst/>
              </a:prstGeom>
              <a:solidFill>
                <a:srgbClr val="FFAB40"/>
              </a:solidFill>
              <a:ln w="25400" cap="flat" cmpd="sng">
                <a:solidFill>
                  <a:srgbClr val="FFAB4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5052" tIns="15052" rIns="15052" bIns="15052"/>
              <a:lstStyle/>
              <a:p>
                <a:endParaRPr lang="en-US" altLang="en-US" sz="900">
                  <a:solidFill>
                    <a:srgbClr val="262628"/>
                  </a:solidFill>
                  <a:latin typeface="Helvetica" charset="0"/>
                  <a:ea typeface="Helvetica" charset="0"/>
                  <a:cs typeface="Helvetica" charset="0"/>
                  <a:sym typeface="Helvetica" charset="0"/>
                </a:endParaRPr>
              </a:p>
            </p:txBody>
          </p:sp>
          <p:sp>
            <p:nvSpPr>
              <p:cNvPr id="40981" name="Rectangle 21"/>
              <p:cNvSpPr>
                <a:spLocks/>
              </p:cNvSpPr>
              <p:nvPr/>
            </p:nvSpPr>
            <p:spPr bwMode="auto">
              <a:xfrm>
                <a:off x="860898" y="860899"/>
                <a:ext cx="600348" cy="606073"/>
              </a:xfrm>
              <a:prstGeom prst="rect">
                <a:avLst/>
              </a:prstGeom>
              <a:solidFill>
                <a:srgbClr val="FFAB40"/>
              </a:solidFill>
              <a:ln w="25400" cap="flat" cmpd="sng">
                <a:solidFill>
                  <a:srgbClr val="FFAB4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5052" tIns="15052" rIns="15052" bIns="15052"/>
              <a:lstStyle/>
              <a:p>
                <a:endParaRPr lang="en-US" altLang="en-US" sz="900">
                  <a:solidFill>
                    <a:srgbClr val="262628"/>
                  </a:solidFill>
                  <a:latin typeface="Helvetica" charset="0"/>
                  <a:ea typeface="Helvetica" charset="0"/>
                  <a:cs typeface="Helvetica" charset="0"/>
                  <a:sym typeface="Helvetica" charset="0"/>
                </a:endParaRPr>
              </a:p>
            </p:txBody>
          </p:sp>
          <p:sp>
            <p:nvSpPr>
              <p:cNvPr id="40982" name="Rectangle 22"/>
              <p:cNvSpPr>
                <a:spLocks/>
              </p:cNvSpPr>
              <p:nvPr/>
            </p:nvSpPr>
            <p:spPr bwMode="auto">
              <a:xfrm>
                <a:off x="860898" y="1727863"/>
                <a:ext cx="600348" cy="600348"/>
              </a:xfrm>
              <a:prstGeom prst="rect">
                <a:avLst/>
              </a:prstGeom>
              <a:solidFill>
                <a:srgbClr val="FFAB40"/>
              </a:solidFill>
              <a:ln w="25400" cap="flat" cmpd="sng">
                <a:solidFill>
                  <a:srgbClr val="FFAB4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5052" tIns="15052" rIns="15052" bIns="15052"/>
              <a:lstStyle/>
              <a:p>
                <a:endParaRPr lang="en-US" altLang="en-US" sz="900">
                  <a:solidFill>
                    <a:srgbClr val="262628"/>
                  </a:solidFill>
                  <a:latin typeface="Helvetica" charset="0"/>
                  <a:ea typeface="Helvetica" charset="0"/>
                  <a:cs typeface="Helvetica" charset="0"/>
                  <a:sym typeface="Helvetica" charset="0"/>
                </a:endParaRPr>
              </a:p>
            </p:txBody>
          </p:sp>
        </p:grpSp>
      </p:grpSp>
    </p:spTree>
    <p:extLst>
      <p:ext uri="{BB962C8B-B14F-4D97-AF65-F5344CB8AC3E}">
        <p14:creationId xmlns:p14="http://schemas.microsoft.com/office/powerpoint/2010/main" val="1861254628"/>
      </p:ext>
    </p:extLst>
  </p:cSld>
  <p:clrMapOvr>
    <a:masterClrMapping/>
  </p:clrMapOvr>
  <p:transition spd="slow">
    <p:dissolv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1"/>
          <p:cNvSpPr>
            <a:spLocks noGrp="1" noChangeArrowheads="1"/>
          </p:cNvSpPr>
          <p:nvPr>
            <p:ph type="body" sz="half" idx="1"/>
          </p:nvPr>
        </p:nvSpPr>
        <p:spPr/>
        <p:txBody>
          <a:bodyPr/>
          <a:lstStyle/>
          <a:p>
            <a:pPr marL="0" indent="0" defTabSz="330200">
              <a:spcBef>
                <a:spcPct val="0"/>
              </a:spcBef>
              <a:buNone/>
            </a:pPr>
            <a:r>
              <a:rPr lang="en-US" altLang="en-US" sz="5600">
                <a:solidFill>
                  <a:srgbClr val="6C6E70"/>
                </a:solidFill>
                <a:latin typeface="Helvetica" charset="0"/>
                <a:ea typeface="Helvetica" charset="0"/>
                <a:cs typeface="Helvetica" charset="0"/>
                <a:sym typeface="Helvetica" charset="0"/>
              </a:rPr>
              <a:t>are a new level of caring about </a:t>
            </a:r>
          </a:p>
          <a:p>
            <a:pPr marL="0" indent="0" defTabSz="330200">
              <a:spcBef>
                <a:spcPct val="0"/>
              </a:spcBef>
              <a:buNone/>
            </a:pPr>
            <a:r>
              <a:rPr lang="en-US" altLang="en-US" sz="5600">
                <a:solidFill>
                  <a:srgbClr val="6C6E70"/>
                </a:solidFill>
                <a:latin typeface="Helvetica" charset="0"/>
                <a:ea typeface="Helvetica" charset="0"/>
                <a:cs typeface="Helvetica" charset="0"/>
                <a:sym typeface="Helvetica" charset="0"/>
              </a:rPr>
              <a:t>the quality of your user </a:t>
            </a:r>
            <a:r>
              <a:rPr lang="en-US" altLang="en-US" sz="5600" smtClean="0">
                <a:solidFill>
                  <a:srgbClr val="6C6E70"/>
                </a:solidFill>
                <a:latin typeface="Helvetica" charset="0"/>
                <a:ea typeface="Helvetica" charset="0"/>
                <a:cs typeface="Helvetica" charset="0"/>
                <a:sym typeface="Helvetica" charset="0"/>
              </a:rPr>
              <a:t>experience</a:t>
            </a:r>
          </a:p>
          <a:p>
            <a:pPr marL="0" indent="0" defTabSz="330200">
              <a:spcBef>
                <a:spcPct val="0"/>
              </a:spcBef>
              <a:buNone/>
            </a:pPr>
            <a:endParaRPr lang="en-US" altLang="en-US" sz="5600" smtClean="0">
              <a:solidFill>
                <a:srgbClr val="6C6E70"/>
              </a:solidFill>
              <a:latin typeface="Helvetica" charset="0"/>
              <a:ea typeface="Helvetica" charset="0"/>
              <a:cs typeface="Helvetica" charset="0"/>
              <a:sym typeface="Helvetica" charset="0"/>
            </a:endParaRPr>
          </a:p>
          <a:p>
            <a:pPr marL="0" indent="0" defTabSz="330200">
              <a:spcBef>
                <a:spcPct val="0"/>
              </a:spcBef>
              <a:buNone/>
            </a:pPr>
            <a:r>
              <a:rPr lang="en-US" altLang="en-US" sz="3600" i="1" smtClean="0">
                <a:solidFill>
                  <a:srgbClr val="6C6E70"/>
                </a:solidFill>
                <a:latin typeface="Helvetica" charset="0"/>
                <a:ea typeface="Helvetica" charset="0"/>
                <a:cs typeface="Helvetica" charset="0"/>
                <a:sym typeface="Helvetica" charset="0"/>
              </a:rPr>
              <a:t>(</a:t>
            </a:r>
            <a:r>
              <a:rPr lang="mr-IN" altLang="en-US" sz="3600" i="1" smtClean="0">
                <a:solidFill>
                  <a:srgbClr val="6C6E70"/>
                </a:solidFill>
                <a:latin typeface="Helvetica" charset="0"/>
                <a:ea typeface="Helvetica" charset="0"/>
                <a:cs typeface="Helvetica" charset="0"/>
                <a:sym typeface="Helvetica" charset="0"/>
              </a:rPr>
              <a:t>…</a:t>
            </a:r>
            <a:r>
              <a:rPr lang="en-US" altLang="en-US" sz="3600" i="1" smtClean="0">
                <a:solidFill>
                  <a:srgbClr val="6C6E70"/>
                </a:solidFill>
                <a:latin typeface="Helvetica" charset="0"/>
                <a:ea typeface="Helvetica" charset="0"/>
                <a:cs typeface="Helvetica" charset="0"/>
                <a:sym typeface="Helvetica" charset="0"/>
              </a:rPr>
              <a:t>and the way we build it)</a:t>
            </a:r>
            <a:endParaRPr lang="en-US" altLang="en-US" sz="3600" i="1">
              <a:solidFill>
                <a:srgbClr val="6C6E70"/>
              </a:solidFill>
              <a:latin typeface="Helvetica" charset="0"/>
              <a:ea typeface="Helvetica" charset="0"/>
              <a:cs typeface="Helvetica" charset="0"/>
              <a:sym typeface="Helvetica" charset="0"/>
            </a:endParaRPr>
          </a:p>
        </p:txBody>
      </p:sp>
      <p:sp>
        <p:nvSpPr>
          <p:cNvPr id="43010" name="Rectangle 2"/>
          <p:cNvSpPr>
            <a:spLocks noGrp="1" noChangeArrowheads="1"/>
          </p:cNvSpPr>
          <p:nvPr>
            <p:ph type="title"/>
          </p:nvPr>
        </p:nvSpPr>
        <p:spPr/>
        <p:txBody>
          <a:bodyPr vert="horz" lIns="121900" tIns="121900" rIns="121900" bIns="121900" rtlCol="0" anchor="ctr">
            <a:normAutofit fontScale="90000"/>
          </a:bodyPr>
          <a:lstStyle/>
          <a:p>
            <a:r>
              <a:rPr lang="en-US" altLang="en-US" sz="9000">
                <a:solidFill>
                  <a:schemeClr val="accent2"/>
                </a:solidFill>
              </a:rPr>
              <a:t>Progressive Web Apps</a:t>
            </a:r>
          </a:p>
        </p:txBody>
      </p:sp>
    </p:spTree>
    <p:extLst>
      <p:ext uri="{BB962C8B-B14F-4D97-AF65-F5344CB8AC3E}">
        <p14:creationId xmlns:p14="http://schemas.microsoft.com/office/powerpoint/2010/main" val="1924730510"/>
      </p:ext>
    </p:extLst>
  </p:cSld>
  <p:clrMapOvr>
    <a:masterClrMapping/>
  </p:clrMapOvr>
  <p:transition spd="slow"/>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01" name="Picture 1" descr="image12.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944269" y="2277269"/>
            <a:ext cx="2302669" cy="230266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Tree>
    <p:extLst>
      <p:ext uri="{BB962C8B-B14F-4D97-AF65-F5344CB8AC3E}">
        <p14:creationId xmlns:p14="http://schemas.microsoft.com/office/powerpoint/2010/main" val="536855209"/>
      </p:ext>
    </p:extLst>
  </p:cSld>
  <p:clrMapOvr>
    <a:masterClrMapping/>
  </p:clrMapOvr>
  <p:transition spd="med"/>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Rectangle 1"/>
          <p:cNvSpPr>
            <a:spLocks/>
          </p:cNvSpPr>
          <p:nvPr/>
        </p:nvSpPr>
        <p:spPr bwMode="auto">
          <a:xfrm>
            <a:off x="-11113" y="495300"/>
            <a:ext cx="12214225" cy="98345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5052" tIns="15052" rIns="15052" bIns="15052"/>
          <a:lstStyle/>
          <a:p>
            <a:r>
              <a:rPr lang="en-US" altLang="en-US" sz="4750">
                <a:solidFill>
                  <a:srgbClr val="6C6E70"/>
                </a:solidFill>
                <a:latin typeface="Helvetica" charset="0"/>
                <a:ea typeface="Helvetica" charset="0"/>
                <a:cs typeface="Helvetica" charset="0"/>
                <a:sym typeface="Helvetica" charset="0"/>
              </a:rPr>
              <a:t>Lie-Fi</a:t>
            </a:r>
          </a:p>
        </p:txBody>
      </p:sp>
      <p:grpSp>
        <p:nvGrpSpPr>
          <p:cNvPr id="53250" name="Group 2"/>
          <p:cNvGrpSpPr>
            <a:grpSpLocks/>
          </p:cNvGrpSpPr>
          <p:nvPr/>
        </p:nvGrpSpPr>
        <p:grpSpPr bwMode="auto">
          <a:xfrm>
            <a:off x="3808413" y="1300957"/>
            <a:ext cx="4574382" cy="4576763"/>
            <a:chOff x="0" y="0"/>
            <a:chExt cx="9147328" cy="9154274"/>
          </a:xfrm>
        </p:grpSpPr>
        <p:sp>
          <p:nvSpPr>
            <p:cNvPr id="53251" name="AutoShape 3" descr="texture4.jpeg"/>
            <p:cNvSpPr>
              <a:spLocks/>
            </p:cNvSpPr>
            <p:nvPr/>
          </p:nvSpPr>
          <p:spPr bwMode="auto">
            <a:xfrm>
              <a:off x="2014841" y="5710780"/>
              <a:ext cx="1396525" cy="344349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8941"/>
                  </a:moveTo>
                  <a:lnTo>
                    <a:pt x="21600" y="0"/>
                  </a:lnTo>
                  <a:lnTo>
                    <a:pt x="21600" y="21600"/>
                  </a:lnTo>
                  <a:lnTo>
                    <a:pt x="291" y="21600"/>
                  </a:lnTo>
                  <a:lnTo>
                    <a:pt x="0" y="8941"/>
                  </a:lnTo>
                  <a:close/>
                </a:path>
              </a:pathLst>
            </a:custGeom>
            <a:blipFill dpi="0" rotWithShape="0">
              <a:blip r:embed="rId3"/>
              <a:srcRect/>
              <a:tile tx="0" ty="0" sx="100000" sy="100000" flip="none" algn="tl"/>
            </a:blipFill>
            <a:ln>
              <a:noFill/>
            </a:ln>
            <a:effectLst/>
            <a:extLs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5052" tIns="15052" rIns="15052" bIns="15052" anchor="ctr"/>
            <a:lstStyle/>
            <a:p>
              <a:endParaRPr lang="en-US" altLang="en-US" sz="1700"/>
            </a:p>
          </p:txBody>
        </p:sp>
        <p:sp>
          <p:nvSpPr>
            <p:cNvPr id="53252" name="AutoShape 4" descr="texture4.jpeg"/>
            <p:cNvSpPr>
              <a:spLocks/>
            </p:cNvSpPr>
            <p:nvPr/>
          </p:nvSpPr>
          <p:spPr bwMode="auto">
            <a:xfrm>
              <a:off x="3940821" y="3805553"/>
              <a:ext cx="1382532" cy="534872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5783"/>
                  </a:moveTo>
                  <a:lnTo>
                    <a:pt x="21600" y="0"/>
                  </a:lnTo>
                  <a:lnTo>
                    <a:pt x="21600" y="21600"/>
                  </a:lnTo>
                  <a:lnTo>
                    <a:pt x="75" y="21600"/>
                  </a:lnTo>
                  <a:lnTo>
                    <a:pt x="0" y="5783"/>
                  </a:lnTo>
                  <a:close/>
                </a:path>
              </a:pathLst>
            </a:custGeom>
            <a:blipFill dpi="0" rotWithShape="0">
              <a:blip r:embed="rId3"/>
              <a:srcRect/>
              <a:tile tx="0" ty="0" sx="100000" sy="100000" flip="none" algn="tl"/>
            </a:blipFill>
            <a:ln>
              <a:noFill/>
            </a:ln>
            <a:effectLst/>
            <a:extLs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5052" tIns="15052" rIns="15052" bIns="15052" anchor="ctr"/>
            <a:lstStyle/>
            <a:p>
              <a:endParaRPr lang="en-US" altLang="en-US" sz="1700"/>
            </a:p>
          </p:txBody>
        </p:sp>
        <p:sp>
          <p:nvSpPr>
            <p:cNvPr id="53253" name="AutoShape 5" descr="texture4.jpeg"/>
            <p:cNvSpPr>
              <a:spLocks/>
            </p:cNvSpPr>
            <p:nvPr/>
          </p:nvSpPr>
          <p:spPr bwMode="auto">
            <a:xfrm>
              <a:off x="5857107" y="1900988"/>
              <a:ext cx="1378233" cy="725328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4162"/>
                  </a:moveTo>
                  <a:lnTo>
                    <a:pt x="21600" y="0"/>
                  </a:lnTo>
                  <a:lnTo>
                    <a:pt x="21600" y="21600"/>
                  </a:lnTo>
                  <a:lnTo>
                    <a:pt x="8" y="21600"/>
                  </a:lnTo>
                  <a:lnTo>
                    <a:pt x="0" y="4162"/>
                  </a:lnTo>
                  <a:close/>
                </a:path>
              </a:pathLst>
            </a:custGeom>
            <a:blipFill dpi="0" rotWithShape="0">
              <a:blip r:embed="rId3"/>
              <a:srcRect/>
              <a:tile tx="0" ty="0" sx="100000" sy="100000" flip="none" algn="tl"/>
            </a:blipFill>
            <a:ln>
              <a:noFill/>
            </a:ln>
            <a:effectLst/>
            <a:extLs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5052" tIns="15052" rIns="15052" bIns="15052" anchor="ctr"/>
            <a:lstStyle/>
            <a:p>
              <a:endParaRPr lang="en-US" altLang="en-US" sz="1700"/>
            </a:p>
          </p:txBody>
        </p:sp>
        <p:sp>
          <p:nvSpPr>
            <p:cNvPr id="53254" name="AutoShape 6"/>
            <p:cNvSpPr>
              <a:spLocks/>
            </p:cNvSpPr>
            <p:nvPr/>
          </p:nvSpPr>
          <p:spPr bwMode="auto">
            <a:xfrm>
              <a:off x="0" y="7619924"/>
              <a:ext cx="1499380" cy="153435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600" y="0"/>
                  </a:moveTo>
                  <a:lnTo>
                    <a:pt x="21600" y="21600"/>
                  </a:lnTo>
                  <a:lnTo>
                    <a:pt x="0" y="21600"/>
                  </a:lnTo>
                  <a:lnTo>
                    <a:pt x="21600" y="0"/>
                  </a:lnTo>
                  <a:close/>
                </a:path>
              </a:pathLst>
            </a:custGeom>
            <a:solidFill>
              <a:srgbClr val="A6AAA8"/>
            </a:solidFill>
            <a:ln>
              <a:noFill/>
            </a:ln>
            <a:effectLst/>
            <a:extLs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5052" tIns="15052" rIns="15052" bIns="15052" anchor="ctr"/>
            <a:lstStyle/>
            <a:p>
              <a:endParaRPr lang="en-US" altLang="en-US" sz="1700"/>
            </a:p>
          </p:txBody>
        </p:sp>
        <p:sp>
          <p:nvSpPr>
            <p:cNvPr id="53255" name="AutoShape 7" descr="texture4.jpeg"/>
            <p:cNvSpPr>
              <a:spLocks/>
            </p:cNvSpPr>
            <p:nvPr/>
          </p:nvSpPr>
          <p:spPr bwMode="auto">
            <a:xfrm>
              <a:off x="7736220" y="0"/>
              <a:ext cx="1411108" cy="915427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3344"/>
                  </a:moveTo>
                  <a:lnTo>
                    <a:pt x="21600" y="0"/>
                  </a:lnTo>
                  <a:lnTo>
                    <a:pt x="21600" y="21600"/>
                  </a:lnTo>
                  <a:lnTo>
                    <a:pt x="511" y="21600"/>
                  </a:lnTo>
                  <a:lnTo>
                    <a:pt x="0" y="3344"/>
                  </a:lnTo>
                  <a:close/>
                </a:path>
              </a:pathLst>
            </a:custGeom>
            <a:blipFill dpi="0" rotWithShape="0">
              <a:blip r:embed="rId3"/>
              <a:srcRect/>
              <a:tile tx="0" ty="0" sx="100000" sy="100000" flip="none" algn="tl"/>
            </a:blipFill>
            <a:ln>
              <a:noFill/>
            </a:ln>
            <a:effectLst/>
            <a:extLs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5052" tIns="15052" rIns="15052" bIns="15052" anchor="ctr"/>
            <a:lstStyle/>
            <a:p>
              <a:endParaRPr lang="en-US" altLang="en-US" sz="1700"/>
            </a:p>
          </p:txBody>
        </p:sp>
        <p:sp>
          <p:nvSpPr>
            <p:cNvPr id="53256" name="Line 8"/>
            <p:cNvSpPr>
              <a:spLocks noChangeShapeType="1"/>
            </p:cNvSpPr>
            <p:nvPr/>
          </p:nvSpPr>
          <p:spPr bwMode="auto">
            <a:xfrm flipV="1">
              <a:off x="35826" y="171442"/>
              <a:ext cx="8930650" cy="8930649"/>
            </a:xfrm>
            <a:prstGeom prst="line">
              <a:avLst/>
            </a:prstGeom>
            <a:noFill/>
            <a:ln w="12700" cap="flat" cmpd="sng">
              <a:solidFill>
                <a:srgbClr val="FFFFFF"/>
              </a:solidFill>
              <a:prstDash val="sysDot"/>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5052" tIns="15052" rIns="15052" bIns="15052" anchor="ctr"/>
            <a:lstStyle/>
            <a:p>
              <a:endParaRPr lang="en-US" altLang="en-US" sz="1700"/>
            </a:p>
          </p:txBody>
        </p:sp>
      </p:grpSp>
    </p:spTree>
    <p:extLst>
      <p:ext uri="{BB962C8B-B14F-4D97-AF65-F5344CB8AC3E}">
        <p14:creationId xmlns:p14="http://schemas.microsoft.com/office/powerpoint/2010/main" val="788784644"/>
      </p:ext>
    </p:extLst>
  </p:cSld>
  <p:clrMapOvr>
    <a:masterClrMapping/>
  </p:clrMapOvr>
  <p:transition spd="med"/>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Rectangle 1"/>
          <p:cNvSpPr>
            <a:spLocks/>
          </p:cNvSpPr>
          <p:nvPr/>
        </p:nvSpPr>
        <p:spPr bwMode="auto">
          <a:xfrm>
            <a:off x="-11113" y="495300"/>
            <a:ext cx="12214225" cy="17089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5052" tIns="15052" rIns="15052" bIns="15052"/>
          <a:lstStyle/>
          <a:p>
            <a:r>
              <a:rPr lang="en-US" altLang="en-US" sz="4750">
                <a:solidFill>
                  <a:srgbClr val="6C6E70"/>
                </a:solidFill>
                <a:latin typeface="Helvetica" charset="0"/>
                <a:ea typeface="Helvetica" charset="0"/>
                <a:cs typeface="Helvetica" charset="0"/>
                <a:sym typeface="Helvetica" charset="0"/>
              </a:rPr>
              <a:t>Reliability means never showing </a:t>
            </a:r>
            <a:br>
              <a:rPr lang="en-US" altLang="en-US" sz="4750">
                <a:solidFill>
                  <a:srgbClr val="6C6E70"/>
                </a:solidFill>
                <a:latin typeface="Helvetica" charset="0"/>
                <a:ea typeface="Helvetica" charset="0"/>
                <a:cs typeface="Helvetica" charset="0"/>
                <a:sym typeface="Helvetica" charset="0"/>
              </a:rPr>
            </a:br>
            <a:r>
              <a:rPr lang="en-US" altLang="en-US" sz="4750">
                <a:solidFill>
                  <a:srgbClr val="6C6E70"/>
                </a:solidFill>
                <a:latin typeface="Helvetica" charset="0"/>
                <a:ea typeface="Helvetica" charset="0"/>
                <a:cs typeface="Helvetica" charset="0"/>
                <a:sym typeface="Helvetica" charset="0"/>
              </a:rPr>
              <a:t>the Downasaur</a:t>
            </a:r>
          </a:p>
        </p:txBody>
      </p:sp>
      <p:pic>
        <p:nvPicPr>
          <p:cNvPr id="55298" name="Picture 2" descr="image12.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944269" y="2770982"/>
            <a:ext cx="2302669" cy="23034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nvGrpSpPr>
          <p:cNvPr id="55299" name="Group 3"/>
          <p:cNvGrpSpPr>
            <a:grpSpLocks/>
          </p:cNvGrpSpPr>
          <p:nvPr/>
        </p:nvGrpSpPr>
        <p:grpSpPr bwMode="auto">
          <a:xfrm>
            <a:off x="4729957" y="2558257"/>
            <a:ext cx="2731294" cy="2728913"/>
            <a:chOff x="0" y="0"/>
            <a:chExt cx="5463092" cy="5458814"/>
          </a:xfrm>
        </p:grpSpPr>
        <p:sp>
          <p:nvSpPr>
            <p:cNvPr id="55300" name="Oval 4"/>
            <p:cNvSpPr>
              <a:spLocks/>
            </p:cNvSpPr>
            <p:nvPr/>
          </p:nvSpPr>
          <p:spPr bwMode="auto">
            <a:xfrm>
              <a:off x="0" y="0"/>
              <a:ext cx="5463092" cy="5458814"/>
            </a:xfrm>
            <a:prstGeom prst="ellipse">
              <a:avLst/>
            </a:prstGeom>
            <a:noFill/>
            <a:ln w="508000" cap="flat" cmpd="sng">
              <a:solidFill>
                <a:srgbClr val="DD311F"/>
              </a:solidFill>
              <a:prstDash val="solid"/>
              <a:miter lim="400000"/>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5052" tIns="15052" rIns="15052" bIns="15052" anchor="ctr"/>
            <a:lstStyle/>
            <a:p>
              <a:endParaRPr lang="en-US" altLang="en-US" sz="1700"/>
            </a:p>
          </p:txBody>
        </p:sp>
        <p:sp>
          <p:nvSpPr>
            <p:cNvPr id="55301" name="Line 5"/>
            <p:cNvSpPr>
              <a:spLocks noChangeShapeType="1"/>
            </p:cNvSpPr>
            <p:nvPr/>
          </p:nvSpPr>
          <p:spPr bwMode="auto">
            <a:xfrm flipV="1">
              <a:off x="612090" y="697785"/>
              <a:ext cx="4063243" cy="4063243"/>
            </a:xfrm>
            <a:prstGeom prst="line">
              <a:avLst/>
            </a:prstGeom>
            <a:noFill/>
            <a:ln w="508000" cap="flat" cmpd="sng">
              <a:solidFill>
                <a:srgbClr val="DD311F"/>
              </a:solid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5052" tIns="15052" rIns="15052" bIns="15052" anchor="ctr"/>
            <a:lstStyle/>
            <a:p>
              <a:endParaRPr lang="en-US" altLang="en-US" sz="1700"/>
            </a:p>
          </p:txBody>
        </p:sp>
      </p:grpSp>
    </p:spTree>
    <p:extLst>
      <p:ext uri="{BB962C8B-B14F-4D97-AF65-F5344CB8AC3E}">
        <p14:creationId xmlns:p14="http://schemas.microsoft.com/office/powerpoint/2010/main" val="1800305147"/>
      </p:ext>
    </p:extLst>
  </p:cSld>
  <p:clrMapOvr>
    <a:masterClrMapping/>
  </p:clrMapOvr>
  <p:transition spd="med"/>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Rectangle 1"/>
          <p:cNvSpPr>
            <a:spLocks/>
          </p:cNvSpPr>
          <p:nvPr/>
        </p:nvSpPr>
        <p:spPr bwMode="auto">
          <a:xfrm>
            <a:off x="4330700" y="5663665"/>
            <a:ext cx="4585494" cy="49240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21900" tIns="121900" rIns="121900" bIns="121900" anchor="ctr">
            <a:spAutoFit/>
          </a:bodyPr>
          <a:lstStyle/>
          <a:p>
            <a:r>
              <a:rPr lang="en-US" altLang="en-US" sz="1600">
                <a:solidFill>
                  <a:srgbClr val="666666"/>
                </a:solidFill>
                <a:latin typeface="Source Sans Pro" charset="0"/>
                <a:ea typeface="Source Sans Pro" charset="0"/>
                <a:cs typeface="Source Sans Pro" charset="0"/>
                <a:sym typeface="Source Sans Pro" charset="0"/>
              </a:rPr>
              <a:t>Load time (in seconds)</a:t>
            </a:r>
          </a:p>
        </p:txBody>
      </p:sp>
      <p:sp>
        <p:nvSpPr>
          <p:cNvPr id="59394" name="Rectangle 2"/>
          <p:cNvSpPr>
            <a:spLocks/>
          </p:cNvSpPr>
          <p:nvPr/>
        </p:nvSpPr>
        <p:spPr bwMode="auto">
          <a:xfrm>
            <a:off x="1520032" y="5498055"/>
            <a:ext cx="457994" cy="3846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21900" tIns="121900" rIns="121900" bIns="121900" anchor="ctr">
            <a:spAutoFit/>
          </a:bodyPr>
          <a:lstStyle/>
          <a:p>
            <a:r>
              <a:rPr lang="en-US" altLang="en-US" sz="900">
                <a:solidFill>
                  <a:srgbClr val="666666"/>
                </a:solidFill>
                <a:latin typeface="Helvetica" charset="0"/>
                <a:ea typeface="Helvetica" charset="0"/>
                <a:cs typeface="Helvetica" charset="0"/>
                <a:sym typeface="Helvetica" charset="0"/>
              </a:rPr>
              <a:t>2.4</a:t>
            </a:r>
          </a:p>
        </p:txBody>
      </p:sp>
      <p:sp>
        <p:nvSpPr>
          <p:cNvPr id="59395" name="Rectangle 3"/>
          <p:cNvSpPr>
            <a:spLocks/>
          </p:cNvSpPr>
          <p:nvPr/>
        </p:nvSpPr>
        <p:spPr bwMode="auto">
          <a:xfrm>
            <a:off x="1883569" y="5498055"/>
            <a:ext cx="457994" cy="3846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21900" tIns="121900" rIns="121900" bIns="121900" anchor="ctr">
            <a:spAutoFit/>
          </a:bodyPr>
          <a:lstStyle/>
          <a:p>
            <a:r>
              <a:rPr lang="en-US" altLang="en-US" sz="900">
                <a:solidFill>
                  <a:srgbClr val="666666"/>
                </a:solidFill>
                <a:latin typeface="Helvetica" charset="0"/>
                <a:ea typeface="Helvetica" charset="0"/>
                <a:cs typeface="Helvetica" charset="0"/>
                <a:sym typeface="Helvetica" charset="0"/>
              </a:rPr>
              <a:t>2.7</a:t>
            </a:r>
          </a:p>
        </p:txBody>
      </p:sp>
      <p:sp>
        <p:nvSpPr>
          <p:cNvPr id="59396" name="Rectangle 4"/>
          <p:cNvSpPr>
            <a:spLocks/>
          </p:cNvSpPr>
          <p:nvPr/>
        </p:nvSpPr>
        <p:spPr bwMode="auto">
          <a:xfrm>
            <a:off x="2274094" y="5498055"/>
            <a:ext cx="427831" cy="3846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21900" tIns="121900" rIns="121900" bIns="121900" anchor="ctr">
            <a:spAutoFit/>
          </a:bodyPr>
          <a:lstStyle/>
          <a:p>
            <a:r>
              <a:rPr lang="en-US" altLang="en-US" sz="900">
                <a:solidFill>
                  <a:srgbClr val="666666"/>
                </a:solidFill>
                <a:latin typeface="Helvetica" charset="0"/>
                <a:ea typeface="Helvetica" charset="0"/>
                <a:cs typeface="Helvetica" charset="0"/>
                <a:sym typeface="Helvetica" charset="0"/>
              </a:rPr>
              <a:t>3.0</a:t>
            </a:r>
          </a:p>
        </p:txBody>
      </p:sp>
      <p:sp>
        <p:nvSpPr>
          <p:cNvPr id="59397" name="Rectangle 5"/>
          <p:cNvSpPr>
            <a:spLocks/>
          </p:cNvSpPr>
          <p:nvPr/>
        </p:nvSpPr>
        <p:spPr bwMode="auto">
          <a:xfrm>
            <a:off x="2658269" y="5498055"/>
            <a:ext cx="427038" cy="3846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21900" tIns="121900" rIns="121900" bIns="121900" anchor="ctr">
            <a:spAutoFit/>
          </a:bodyPr>
          <a:lstStyle/>
          <a:p>
            <a:r>
              <a:rPr lang="en-US" altLang="en-US" sz="900">
                <a:solidFill>
                  <a:srgbClr val="666666"/>
                </a:solidFill>
                <a:latin typeface="Helvetica" charset="0"/>
                <a:ea typeface="Helvetica" charset="0"/>
                <a:cs typeface="Helvetica" charset="0"/>
                <a:sym typeface="Helvetica" charset="0"/>
              </a:rPr>
              <a:t>3.3</a:t>
            </a:r>
          </a:p>
        </p:txBody>
      </p:sp>
      <p:sp>
        <p:nvSpPr>
          <p:cNvPr id="59398" name="Rectangle 6"/>
          <p:cNvSpPr>
            <a:spLocks/>
          </p:cNvSpPr>
          <p:nvPr/>
        </p:nvSpPr>
        <p:spPr bwMode="auto">
          <a:xfrm>
            <a:off x="3029744" y="5498055"/>
            <a:ext cx="427038" cy="3846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21900" tIns="121900" rIns="121900" bIns="121900" anchor="ctr">
            <a:spAutoFit/>
          </a:bodyPr>
          <a:lstStyle/>
          <a:p>
            <a:r>
              <a:rPr lang="en-US" altLang="en-US" sz="900">
                <a:solidFill>
                  <a:srgbClr val="666666"/>
                </a:solidFill>
                <a:latin typeface="Helvetica" charset="0"/>
                <a:ea typeface="Helvetica" charset="0"/>
                <a:cs typeface="Helvetica" charset="0"/>
                <a:sym typeface="Helvetica" charset="0"/>
              </a:rPr>
              <a:t>3.6</a:t>
            </a:r>
          </a:p>
        </p:txBody>
      </p:sp>
      <p:sp>
        <p:nvSpPr>
          <p:cNvPr id="59399" name="Rectangle 7"/>
          <p:cNvSpPr>
            <a:spLocks/>
          </p:cNvSpPr>
          <p:nvPr/>
        </p:nvSpPr>
        <p:spPr bwMode="auto">
          <a:xfrm>
            <a:off x="3385344" y="5498055"/>
            <a:ext cx="458788" cy="3846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21900" tIns="121900" rIns="121900" bIns="121900" anchor="ctr">
            <a:spAutoFit/>
          </a:bodyPr>
          <a:lstStyle/>
          <a:p>
            <a:r>
              <a:rPr lang="en-US" altLang="en-US" sz="900">
                <a:solidFill>
                  <a:srgbClr val="666666"/>
                </a:solidFill>
                <a:latin typeface="Helvetica" charset="0"/>
                <a:ea typeface="Helvetica" charset="0"/>
                <a:cs typeface="Helvetica" charset="0"/>
                <a:sym typeface="Helvetica" charset="0"/>
              </a:rPr>
              <a:t>3.9</a:t>
            </a:r>
          </a:p>
        </p:txBody>
      </p:sp>
      <p:sp>
        <p:nvSpPr>
          <p:cNvPr id="59400" name="Rectangle 8"/>
          <p:cNvSpPr>
            <a:spLocks/>
          </p:cNvSpPr>
          <p:nvPr/>
        </p:nvSpPr>
        <p:spPr bwMode="auto">
          <a:xfrm>
            <a:off x="3745707" y="5498055"/>
            <a:ext cx="480219" cy="3846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21900" tIns="121900" rIns="121900" bIns="121900" anchor="ctr">
            <a:spAutoFit/>
          </a:bodyPr>
          <a:lstStyle/>
          <a:p>
            <a:r>
              <a:rPr lang="en-US" altLang="en-US" sz="900">
                <a:solidFill>
                  <a:srgbClr val="666666"/>
                </a:solidFill>
                <a:latin typeface="Helvetica" charset="0"/>
                <a:ea typeface="Helvetica" charset="0"/>
                <a:cs typeface="Helvetica" charset="0"/>
                <a:sym typeface="Helvetica" charset="0"/>
              </a:rPr>
              <a:t>4.2</a:t>
            </a:r>
          </a:p>
        </p:txBody>
      </p:sp>
      <p:sp>
        <p:nvSpPr>
          <p:cNvPr id="59401" name="Rectangle 9"/>
          <p:cNvSpPr>
            <a:spLocks/>
          </p:cNvSpPr>
          <p:nvPr/>
        </p:nvSpPr>
        <p:spPr bwMode="auto">
          <a:xfrm>
            <a:off x="4128294" y="5498055"/>
            <a:ext cx="457994" cy="3846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21900" tIns="121900" rIns="121900" bIns="121900" anchor="ctr">
            <a:spAutoFit/>
          </a:bodyPr>
          <a:lstStyle/>
          <a:p>
            <a:r>
              <a:rPr lang="en-US" altLang="en-US" sz="900">
                <a:solidFill>
                  <a:srgbClr val="666666"/>
                </a:solidFill>
                <a:latin typeface="Helvetica" charset="0"/>
                <a:ea typeface="Helvetica" charset="0"/>
                <a:cs typeface="Helvetica" charset="0"/>
                <a:sym typeface="Helvetica" charset="0"/>
              </a:rPr>
              <a:t>4.5</a:t>
            </a:r>
          </a:p>
        </p:txBody>
      </p:sp>
      <p:sp>
        <p:nvSpPr>
          <p:cNvPr id="59402" name="Rectangle 10"/>
          <p:cNvSpPr>
            <a:spLocks/>
          </p:cNvSpPr>
          <p:nvPr/>
        </p:nvSpPr>
        <p:spPr bwMode="auto">
          <a:xfrm>
            <a:off x="4487069" y="5498055"/>
            <a:ext cx="457994" cy="3846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21900" tIns="121900" rIns="121900" bIns="121900" anchor="ctr">
            <a:spAutoFit/>
          </a:bodyPr>
          <a:lstStyle/>
          <a:p>
            <a:r>
              <a:rPr lang="en-US" altLang="en-US" sz="900">
                <a:solidFill>
                  <a:srgbClr val="666666"/>
                </a:solidFill>
                <a:latin typeface="Helvetica" charset="0"/>
                <a:ea typeface="Helvetica" charset="0"/>
                <a:cs typeface="Helvetica" charset="0"/>
                <a:sym typeface="Helvetica" charset="0"/>
              </a:rPr>
              <a:t>4.8</a:t>
            </a:r>
          </a:p>
        </p:txBody>
      </p:sp>
      <p:sp>
        <p:nvSpPr>
          <p:cNvPr id="59403" name="Rectangle 11"/>
          <p:cNvSpPr>
            <a:spLocks/>
          </p:cNvSpPr>
          <p:nvPr/>
        </p:nvSpPr>
        <p:spPr bwMode="auto">
          <a:xfrm>
            <a:off x="4886325" y="5498055"/>
            <a:ext cx="427832" cy="3846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21900" tIns="121900" rIns="121900" bIns="121900" anchor="ctr">
            <a:spAutoFit/>
          </a:bodyPr>
          <a:lstStyle/>
          <a:p>
            <a:r>
              <a:rPr lang="en-US" altLang="en-US" sz="900">
                <a:solidFill>
                  <a:srgbClr val="666666"/>
                </a:solidFill>
                <a:latin typeface="Helvetica" charset="0"/>
                <a:ea typeface="Helvetica" charset="0"/>
                <a:cs typeface="Helvetica" charset="0"/>
                <a:sym typeface="Helvetica" charset="0"/>
              </a:rPr>
              <a:t>5.1</a:t>
            </a:r>
          </a:p>
        </p:txBody>
      </p:sp>
      <p:sp>
        <p:nvSpPr>
          <p:cNvPr id="59404" name="Rectangle 12"/>
          <p:cNvSpPr>
            <a:spLocks/>
          </p:cNvSpPr>
          <p:nvPr/>
        </p:nvSpPr>
        <p:spPr bwMode="auto">
          <a:xfrm>
            <a:off x="5231607" y="5498055"/>
            <a:ext cx="479425" cy="3846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21900" tIns="121900" rIns="121900" bIns="121900" anchor="ctr">
            <a:spAutoFit/>
          </a:bodyPr>
          <a:lstStyle/>
          <a:p>
            <a:r>
              <a:rPr lang="en-US" altLang="en-US" sz="900">
                <a:solidFill>
                  <a:srgbClr val="666666"/>
                </a:solidFill>
                <a:latin typeface="Helvetica" charset="0"/>
                <a:ea typeface="Helvetica" charset="0"/>
                <a:cs typeface="Helvetica" charset="0"/>
                <a:sym typeface="Helvetica" charset="0"/>
              </a:rPr>
              <a:t>5.4</a:t>
            </a:r>
          </a:p>
        </p:txBody>
      </p:sp>
      <p:sp>
        <p:nvSpPr>
          <p:cNvPr id="59405" name="Rectangle 13"/>
          <p:cNvSpPr>
            <a:spLocks/>
          </p:cNvSpPr>
          <p:nvPr/>
        </p:nvSpPr>
        <p:spPr bwMode="auto">
          <a:xfrm>
            <a:off x="5629275" y="5498055"/>
            <a:ext cx="427038" cy="3846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21900" tIns="121900" rIns="121900" bIns="121900" anchor="ctr">
            <a:spAutoFit/>
          </a:bodyPr>
          <a:lstStyle/>
          <a:p>
            <a:r>
              <a:rPr lang="en-US" altLang="en-US" sz="900">
                <a:solidFill>
                  <a:srgbClr val="666666"/>
                </a:solidFill>
                <a:latin typeface="Helvetica" charset="0"/>
                <a:ea typeface="Helvetica" charset="0"/>
                <a:cs typeface="Helvetica" charset="0"/>
                <a:sym typeface="Helvetica" charset="0"/>
              </a:rPr>
              <a:t>5.7</a:t>
            </a:r>
          </a:p>
        </p:txBody>
      </p:sp>
      <p:sp>
        <p:nvSpPr>
          <p:cNvPr id="59406" name="Rectangle 14"/>
          <p:cNvSpPr>
            <a:spLocks/>
          </p:cNvSpPr>
          <p:nvPr/>
        </p:nvSpPr>
        <p:spPr bwMode="auto">
          <a:xfrm>
            <a:off x="5984875" y="5498055"/>
            <a:ext cx="458788" cy="3846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21900" tIns="121900" rIns="121900" bIns="121900" anchor="ctr">
            <a:spAutoFit/>
          </a:bodyPr>
          <a:lstStyle/>
          <a:p>
            <a:r>
              <a:rPr lang="en-US" altLang="en-US" sz="900">
                <a:solidFill>
                  <a:srgbClr val="666666"/>
                </a:solidFill>
                <a:latin typeface="Helvetica" charset="0"/>
                <a:ea typeface="Helvetica" charset="0"/>
                <a:cs typeface="Helvetica" charset="0"/>
                <a:sym typeface="Helvetica" charset="0"/>
              </a:rPr>
              <a:t>6.0</a:t>
            </a:r>
          </a:p>
        </p:txBody>
      </p:sp>
      <p:sp>
        <p:nvSpPr>
          <p:cNvPr id="59407" name="Rectangle 15"/>
          <p:cNvSpPr>
            <a:spLocks/>
          </p:cNvSpPr>
          <p:nvPr/>
        </p:nvSpPr>
        <p:spPr bwMode="auto">
          <a:xfrm>
            <a:off x="6371432" y="5498055"/>
            <a:ext cx="427831" cy="3846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21900" tIns="121900" rIns="121900" bIns="121900" anchor="ctr">
            <a:spAutoFit/>
          </a:bodyPr>
          <a:lstStyle/>
          <a:p>
            <a:r>
              <a:rPr lang="en-US" altLang="en-US" sz="900">
                <a:solidFill>
                  <a:srgbClr val="666666"/>
                </a:solidFill>
                <a:latin typeface="Helvetica" charset="0"/>
                <a:ea typeface="Helvetica" charset="0"/>
                <a:cs typeface="Helvetica" charset="0"/>
                <a:sym typeface="Helvetica" charset="0"/>
              </a:rPr>
              <a:t>6.3</a:t>
            </a:r>
          </a:p>
        </p:txBody>
      </p:sp>
      <p:sp>
        <p:nvSpPr>
          <p:cNvPr id="59408" name="Rectangle 16"/>
          <p:cNvSpPr>
            <a:spLocks/>
          </p:cNvSpPr>
          <p:nvPr/>
        </p:nvSpPr>
        <p:spPr bwMode="auto">
          <a:xfrm>
            <a:off x="6716713" y="5498055"/>
            <a:ext cx="480219" cy="3846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21900" tIns="121900" rIns="121900" bIns="121900" anchor="ctr">
            <a:spAutoFit/>
          </a:bodyPr>
          <a:lstStyle/>
          <a:p>
            <a:r>
              <a:rPr lang="en-US" altLang="en-US" sz="900">
                <a:solidFill>
                  <a:srgbClr val="666666"/>
                </a:solidFill>
                <a:latin typeface="Helvetica" charset="0"/>
                <a:ea typeface="Helvetica" charset="0"/>
                <a:cs typeface="Helvetica" charset="0"/>
                <a:sym typeface="Helvetica" charset="0"/>
              </a:rPr>
              <a:t>6.6</a:t>
            </a:r>
          </a:p>
        </p:txBody>
      </p:sp>
      <p:sp>
        <p:nvSpPr>
          <p:cNvPr id="59409" name="Rectangle 17"/>
          <p:cNvSpPr>
            <a:spLocks/>
          </p:cNvSpPr>
          <p:nvPr/>
        </p:nvSpPr>
        <p:spPr bwMode="auto">
          <a:xfrm>
            <a:off x="7088188" y="5498055"/>
            <a:ext cx="480219" cy="3846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21900" tIns="121900" rIns="121900" bIns="121900" anchor="ctr">
            <a:spAutoFit/>
          </a:bodyPr>
          <a:lstStyle/>
          <a:p>
            <a:r>
              <a:rPr lang="en-US" altLang="en-US" sz="900">
                <a:solidFill>
                  <a:srgbClr val="666666"/>
                </a:solidFill>
                <a:latin typeface="Helvetica" charset="0"/>
                <a:ea typeface="Helvetica" charset="0"/>
                <a:cs typeface="Helvetica" charset="0"/>
                <a:sym typeface="Helvetica" charset="0"/>
              </a:rPr>
              <a:t>6.9</a:t>
            </a:r>
          </a:p>
        </p:txBody>
      </p:sp>
      <p:sp>
        <p:nvSpPr>
          <p:cNvPr id="59410" name="Rectangle 18"/>
          <p:cNvSpPr>
            <a:spLocks/>
          </p:cNvSpPr>
          <p:nvPr/>
        </p:nvSpPr>
        <p:spPr bwMode="auto">
          <a:xfrm>
            <a:off x="7459663" y="5498055"/>
            <a:ext cx="479425" cy="3846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21900" tIns="121900" rIns="121900" bIns="121900" anchor="ctr">
            <a:spAutoFit/>
          </a:bodyPr>
          <a:lstStyle/>
          <a:p>
            <a:r>
              <a:rPr lang="en-US" altLang="en-US" sz="900">
                <a:solidFill>
                  <a:srgbClr val="666666"/>
                </a:solidFill>
                <a:latin typeface="Helvetica" charset="0"/>
                <a:ea typeface="Helvetica" charset="0"/>
                <a:cs typeface="Helvetica" charset="0"/>
                <a:sym typeface="Helvetica" charset="0"/>
              </a:rPr>
              <a:t>7.2</a:t>
            </a:r>
          </a:p>
        </p:txBody>
      </p:sp>
      <p:sp>
        <p:nvSpPr>
          <p:cNvPr id="59411" name="Rectangle 19"/>
          <p:cNvSpPr>
            <a:spLocks/>
          </p:cNvSpPr>
          <p:nvPr/>
        </p:nvSpPr>
        <p:spPr bwMode="auto">
          <a:xfrm>
            <a:off x="7841457" y="5498055"/>
            <a:ext cx="458788" cy="3846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21900" tIns="121900" rIns="121900" bIns="121900" anchor="ctr">
            <a:spAutoFit/>
          </a:bodyPr>
          <a:lstStyle/>
          <a:p>
            <a:r>
              <a:rPr lang="en-US" altLang="en-US" sz="900">
                <a:solidFill>
                  <a:srgbClr val="666666"/>
                </a:solidFill>
                <a:latin typeface="Helvetica" charset="0"/>
                <a:ea typeface="Helvetica" charset="0"/>
                <a:cs typeface="Helvetica" charset="0"/>
                <a:sym typeface="Helvetica" charset="0"/>
              </a:rPr>
              <a:t>7.5</a:t>
            </a:r>
          </a:p>
        </p:txBody>
      </p:sp>
      <p:sp>
        <p:nvSpPr>
          <p:cNvPr id="59412" name="Rectangle 20"/>
          <p:cNvSpPr>
            <a:spLocks/>
          </p:cNvSpPr>
          <p:nvPr/>
        </p:nvSpPr>
        <p:spPr bwMode="auto">
          <a:xfrm>
            <a:off x="8201819" y="5498055"/>
            <a:ext cx="480219" cy="3846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21900" tIns="121900" rIns="121900" bIns="121900" anchor="ctr">
            <a:spAutoFit/>
          </a:bodyPr>
          <a:lstStyle/>
          <a:p>
            <a:r>
              <a:rPr lang="en-US" altLang="en-US" sz="900">
                <a:solidFill>
                  <a:srgbClr val="666666"/>
                </a:solidFill>
                <a:latin typeface="Helvetica" charset="0"/>
                <a:ea typeface="Helvetica" charset="0"/>
                <a:cs typeface="Helvetica" charset="0"/>
                <a:sym typeface="Helvetica" charset="0"/>
              </a:rPr>
              <a:t>7.8</a:t>
            </a:r>
          </a:p>
        </p:txBody>
      </p:sp>
      <p:sp>
        <p:nvSpPr>
          <p:cNvPr id="59413" name="Rectangle 21"/>
          <p:cNvSpPr>
            <a:spLocks/>
          </p:cNvSpPr>
          <p:nvPr/>
        </p:nvSpPr>
        <p:spPr bwMode="auto">
          <a:xfrm>
            <a:off x="8599488" y="5498055"/>
            <a:ext cx="427832" cy="3846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21900" tIns="121900" rIns="121900" bIns="121900" anchor="ctr">
            <a:spAutoFit/>
          </a:bodyPr>
          <a:lstStyle/>
          <a:p>
            <a:r>
              <a:rPr lang="en-US" altLang="en-US" sz="900">
                <a:solidFill>
                  <a:srgbClr val="666666"/>
                </a:solidFill>
                <a:latin typeface="Helvetica" charset="0"/>
                <a:ea typeface="Helvetica" charset="0"/>
                <a:cs typeface="Helvetica" charset="0"/>
                <a:sym typeface="Helvetica" charset="0"/>
              </a:rPr>
              <a:t>8.1</a:t>
            </a:r>
          </a:p>
        </p:txBody>
      </p:sp>
      <p:sp>
        <p:nvSpPr>
          <p:cNvPr id="59414" name="Rectangle 22"/>
          <p:cNvSpPr>
            <a:spLocks/>
          </p:cNvSpPr>
          <p:nvPr/>
        </p:nvSpPr>
        <p:spPr bwMode="auto">
          <a:xfrm>
            <a:off x="8955882" y="5498055"/>
            <a:ext cx="457994" cy="3846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21900" tIns="121900" rIns="121900" bIns="121900" anchor="ctr">
            <a:spAutoFit/>
          </a:bodyPr>
          <a:lstStyle/>
          <a:p>
            <a:r>
              <a:rPr lang="en-US" altLang="en-US" sz="900">
                <a:solidFill>
                  <a:srgbClr val="666666"/>
                </a:solidFill>
                <a:latin typeface="Helvetica" charset="0"/>
                <a:ea typeface="Helvetica" charset="0"/>
                <a:cs typeface="Helvetica" charset="0"/>
                <a:sym typeface="Helvetica" charset="0"/>
              </a:rPr>
              <a:t>8.4</a:t>
            </a:r>
          </a:p>
        </p:txBody>
      </p:sp>
      <p:sp>
        <p:nvSpPr>
          <p:cNvPr id="59415" name="Rectangle 23"/>
          <p:cNvSpPr>
            <a:spLocks/>
          </p:cNvSpPr>
          <p:nvPr/>
        </p:nvSpPr>
        <p:spPr bwMode="auto">
          <a:xfrm>
            <a:off x="9307513" y="5498055"/>
            <a:ext cx="497682" cy="3846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21900" tIns="121900" rIns="121900" bIns="121900" anchor="ctr">
            <a:spAutoFit/>
          </a:bodyPr>
          <a:lstStyle/>
          <a:p>
            <a:r>
              <a:rPr lang="en-US" altLang="en-US" sz="900">
                <a:solidFill>
                  <a:srgbClr val="666666"/>
                </a:solidFill>
                <a:latin typeface="Helvetica" charset="0"/>
                <a:ea typeface="Helvetica" charset="0"/>
                <a:cs typeface="Helvetica" charset="0"/>
                <a:sym typeface="Helvetica" charset="0"/>
              </a:rPr>
              <a:t>8.7</a:t>
            </a:r>
          </a:p>
        </p:txBody>
      </p:sp>
      <p:sp>
        <p:nvSpPr>
          <p:cNvPr id="59416" name="Rectangle 24"/>
          <p:cNvSpPr>
            <a:spLocks/>
          </p:cNvSpPr>
          <p:nvPr/>
        </p:nvSpPr>
        <p:spPr bwMode="auto">
          <a:xfrm>
            <a:off x="9698832" y="5498055"/>
            <a:ext cx="457994" cy="3846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21900" tIns="121900" rIns="121900" bIns="121900" anchor="ctr">
            <a:spAutoFit/>
          </a:bodyPr>
          <a:lstStyle/>
          <a:p>
            <a:r>
              <a:rPr lang="en-US" altLang="en-US" sz="900">
                <a:solidFill>
                  <a:srgbClr val="666666"/>
                </a:solidFill>
                <a:latin typeface="Helvetica" charset="0"/>
                <a:ea typeface="Helvetica" charset="0"/>
                <a:cs typeface="Helvetica" charset="0"/>
                <a:sym typeface="Helvetica" charset="0"/>
              </a:rPr>
              <a:t>9.0</a:t>
            </a:r>
          </a:p>
        </p:txBody>
      </p:sp>
      <p:sp>
        <p:nvSpPr>
          <p:cNvPr id="59417" name="Rectangle 25"/>
          <p:cNvSpPr>
            <a:spLocks/>
          </p:cNvSpPr>
          <p:nvPr/>
        </p:nvSpPr>
        <p:spPr bwMode="auto">
          <a:xfrm>
            <a:off x="10069513" y="5498055"/>
            <a:ext cx="458788" cy="3846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21900" tIns="121900" rIns="121900" bIns="121900" anchor="ctr">
            <a:spAutoFit/>
          </a:bodyPr>
          <a:lstStyle/>
          <a:p>
            <a:r>
              <a:rPr lang="en-US" altLang="en-US" sz="900">
                <a:solidFill>
                  <a:srgbClr val="666666"/>
                </a:solidFill>
                <a:latin typeface="Helvetica" charset="0"/>
                <a:ea typeface="Helvetica" charset="0"/>
                <a:cs typeface="Helvetica" charset="0"/>
                <a:sym typeface="Helvetica" charset="0"/>
              </a:rPr>
              <a:t>9.3</a:t>
            </a:r>
          </a:p>
        </p:txBody>
      </p:sp>
      <p:sp>
        <p:nvSpPr>
          <p:cNvPr id="59418" name="Rectangle 26"/>
          <p:cNvSpPr>
            <a:spLocks/>
          </p:cNvSpPr>
          <p:nvPr/>
        </p:nvSpPr>
        <p:spPr bwMode="auto">
          <a:xfrm>
            <a:off x="10429082" y="5498055"/>
            <a:ext cx="480219" cy="3846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21900" tIns="121900" rIns="121900" bIns="121900" anchor="ctr">
            <a:spAutoFit/>
          </a:bodyPr>
          <a:lstStyle/>
          <a:p>
            <a:r>
              <a:rPr lang="en-US" altLang="en-US" sz="900">
                <a:solidFill>
                  <a:srgbClr val="666666"/>
                </a:solidFill>
                <a:latin typeface="Helvetica" charset="0"/>
                <a:ea typeface="Helvetica" charset="0"/>
                <a:cs typeface="Helvetica" charset="0"/>
                <a:sym typeface="Helvetica" charset="0"/>
              </a:rPr>
              <a:t>9.6</a:t>
            </a:r>
          </a:p>
        </p:txBody>
      </p:sp>
      <p:sp>
        <p:nvSpPr>
          <p:cNvPr id="59419" name="Rectangle 27"/>
          <p:cNvSpPr>
            <a:spLocks/>
          </p:cNvSpPr>
          <p:nvPr/>
        </p:nvSpPr>
        <p:spPr bwMode="auto">
          <a:xfrm>
            <a:off x="10810082" y="5498055"/>
            <a:ext cx="457994" cy="3846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21900" tIns="121900" rIns="121900" bIns="121900" anchor="ctr">
            <a:spAutoFit/>
          </a:bodyPr>
          <a:lstStyle/>
          <a:p>
            <a:r>
              <a:rPr lang="en-US" altLang="en-US" sz="900">
                <a:solidFill>
                  <a:srgbClr val="666666"/>
                </a:solidFill>
                <a:latin typeface="Helvetica" charset="0"/>
                <a:ea typeface="Helvetica" charset="0"/>
                <a:cs typeface="Helvetica" charset="0"/>
                <a:sym typeface="Helvetica" charset="0"/>
              </a:rPr>
              <a:t>9.9</a:t>
            </a:r>
          </a:p>
        </p:txBody>
      </p:sp>
      <p:sp>
        <p:nvSpPr>
          <p:cNvPr id="59420" name="Line 28"/>
          <p:cNvSpPr>
            <a:spLocks noChangeShapeType="1"/>
          </p:cNvSpPr>
          <p:nvPr/>
        </p:nvSpPr>
        <p:spPr bwMode="auto">
          <a:xfrm flipH="1">
            <a:off x="1339850" y="2292350"/>
            <a:ext cx="0" cy="3291682"/>
          </a:xfrm>
          <a:prstGeom prst="line">
            <a:avLst/>
          </a:prstGeom>
          <a:noFill/>
          <a:ln w="50800" cap="rnd" cmpd="sng">
            <a:solidFill>
              <a:srgbClr val="666666"/>
            </a:solid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5052" tIns="15052" rIns="15052" bIns="15052" anchor="ctr"/>
          <a:lstStyle/>
          <a:p>
            <a:endParaRPr lang="en-US" altLang="en-US" sz="1700"/>
          </a:p>
        </p:txBody>
      </p:sp>
      <p:sp>
        <p:nvSpPr>
          <p:cNvPr id="59421" name="Rectangle 29"/>
          <p:cNvSpPr>
            <a:spLocks/>
          </p:cNvSpPr>
          <p:nvPr/>
        </p:nvSpPr>
        <p:spPr bwMode="auto">
          <a:xfrm>
            <a:off x="270669" y="1924195"/>
            <a:ext cx="1105694" cy="3846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21900" tIns="121900" rIns="121900" bIns="121900" anchor="ctr">
            <a:spAutoFit/>
          </a:bodyPr>
          <a:lstStyle/>
          <a:p>
            <a:r>
              <a:rPr lang="en-US" altLang="en-US" sz="900">
                <a:solidFill>
                  <a:srgbClr val="666666"/>
                </a:solidFill>
                <a:latin typeface="Helvetica" charset="0"/>
                <a:ea typeface="Helvetica" charset="0"/>
                <a:cs typeface="Helvetica" charset="0"/>
                <a:sym typeface="Helvetica" charset="0"/>
              </a:rPr>
              <a:t>180,000</a:t>
            </a:r>
          </a:p>
        </p:txBody>
      </p:sp>
      <p:sp>
        <p:nvSpPr>
          <p:cNvPr id="59422" name="Rectangle 30"/>
          <p:cNvSpPr>
            <a:spLocks/>
          </p:cNvSpPr>
          <p:nvPr/>
        </p:nvSpPr>
        <p:spPr bwMode="auto">
          <a:xfrm>
            <a:off x="270669" y="2633808"/>
            <a:ext cx="1105694" cy="3846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21900" tIns="121900" rIns="121900" bIns="121900" anchor="ctr">
            <a:spAutoFit/>
          </a:bodyPr>
          <a:lstStyle/>
          <a:p>
            <a:r>
              <a:rPr lang="en-US" altLang="en-US" sz="900">
                <a:solidFill>
                  <a:srgbClr val="666666"/>
                </a:solidFill>
                <a:latin typeface="Helvetica" charset="0"/>
                <a:ea typeface="Helvetica" charset="0"/>
                <a:cs typeface="Helvetica" charset="0"/>
                <a:sym typeface="Helvetica" charset="0"/>
              </a:rPr>
              <a:t>140,000</a:t>
            </a:r>
          </a:p>
        </p:txBody>
      </p:sp>
      <p:sp>
        <p:nvSpPr>
          <p:cNvPr id="59423" name="Rectangle 31"/>
          <p:cNvSpPr>
            <a:spLocks/>
          </p:cNvSpPr>
          <p:nvPr/>
        </p:nvSpPr>
        <p:spPr bwMode="auto">
          <a:xfrm>
            <a:off x="270669" y="3344214"/>
            <a:ext cx="1105694" cy="3846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21900" tIns="121900" rIns="121900" bIns="121900" anchor="ctr">
            <a:spAutoFit/>
          </a:bodyPr>
          <a:lstStyle/>
          <a:p>
            <a:r>
              <a:rPr lang="en-US" altLang="en-US" sz="900">
                <a:solidFill>
                  <a:srgbClr val="666666"/>
                </a:solidFill>
                <a:latin typeface="Helvetica" charset="0"/>
                <a:ea typeface="Helvetica" charset="0"/>
                <a:cs typeface="Helvetica" charset="0"/>
                <a:sym typeface="Helvetica" charset="0"/>
              </a:rPr>
              <a:t>100,000</a:t>
            </a:r>
          </a:p>
        </p:txBody>
      </p:sp>
      <p:sp>
        <p:nvSpPr>
          <p:cNvPr id="59424" name="Rectangle 32"/>
          <p:cNvSpPr>
            <a:spLocks/>
          </p:cNvSpPr>
          <p:nvPr/>
        </p:nvSpPr>
        <p:spPr bwMode="auto">
          <a:xfrm>
            <a:off x="270669" y="4053827"/>
            <a:ext cx="1105694" cy="3846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21900" tIns="121900" rIns="121900" bIns="121900" anchor="ctr">
            <a:spAutoFit/>
          </a:bodyPr>
          <a:lstStyle/>
          <a:p>
            <a:r>
              <a:rPr lang="en-US" altLang="en-US" sz="900">
                <a:solidFill>
                  <a:srgbClr val="666666"/>
                </a:solidFill>
                <a:latin typeface="Helvetica" charset="0"/>
                <a:ea typeface="Helvetica" charset="0"/>
                <a:cs typeface="Helvetica" charset="0"/>
                <a:sym typeface="Helvetica" charset="0"/>
              </a:rPr>
              <a:t>60,000</a:t>
            </a:r>
          </a:p>
        </p:txBody>
      </p:sp>
      <p:sp>
        <p:nvSpPr>
          <p:cNvPr id="59425" name="Rectangle 33"/>
          <p:cNvSpPr>
            <a:spLocks/>
          </p:cNvSpPr>
          <p:nvPr/>
        </p:nvSpPr>
        <p:spPr bwMode="auto">
          <a:xfrm>
            <a:off x="270669" y="5153170"/>
            <a:ext cx="1105694" cy="3846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21900" tIns="121900" rIns="121900" bIns="121900" anchor="ctr">
            <a:spAutoFit/>
          </a:bodyPr>
          <a:lstStyle/>
          <a:p>
            <a:r>
              <a:rPr lang="en-US" altLang="en-US" sz="900">
                <a:solidFill>
                  <a:srgbClr val="666666"/>
                </a:solidFill>
                <a:latin typeface="Helvetica" charset="0"/>
                <a:ea typeface="Helvetica" charset="0"/>
                <a:cs typeface="Helvetica" charset="0"/>
                <a:sym typeface="Helvetica" charset="0"/>
              </a:rPr>
              <a:t>0</a:t>
            </a:r>
          </a:p>
        </p:txBody>
      </p:sp>
      <p:sp>
        <p:nvSpPr>
          <p:cNvPr id="59426" name="Rectangle 34"/>
          <p:cNvSpPr>
            <a:spLocks/>
          </p:cNvSpPr>
          <p:nvPr/>
        </p:nvSpPr>
        <p:spPr bwMode="auto">
          <a:xfrm>
            <a:off x="1608138" y="2787650"/>
            <a:ext cx="299244" cy="2783682"/>
          </a:xfrm>
          <a:prstGeom prst="rect">
            <a:avLst/>
          </a:prstGeom>
          <a:solidFill>
            <a:srgbClr val="999999"/>
          </a:solidFill>
          <a:ln>
            <a:noFill/>
          </a:ln>
          <a:effectLst/>
          <a:extLs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5052" tIns="15052" rIns="15052" bIns="15052" anchor="ctr"/>
          <a:lstStyle/>
          <a:p>
            <a:endParaRPr lang="en-US" altLang="en-US" sz="1700"/>
          </a:p>
        </p:txBody>
      </p:sp>
      <p:sp>
        <p:nvSpPr>
          <p:cNvPr id="59427" name="Rectangle 35"/>
          <p:cNvSpPr>
            <a:spLocks/>
          </p:cNvSpPr>
          <p:nvPr/>
        </p:nvSpPr>
        <p:spPr bwMode="auto">
          <a:xfrm>
            <a:off x="1979613" y="2410619"/>
            <a:ext cx="299244" cy="3160713"/>
          </a:xfrm>
          <a:prstGeom prst="rect">
            <a:avLst/>
          </a:prstGeom>
          <a:solidFill>
            <a:srgbClr val="BDBDBD">
              <a:alpha val="56540"/>
            </a:srgbClr>
          </a:solidFill>
          <a:ln>
            <a:noFill/>
          </a:ln>
          <a:effectLst/>
          <a:extLs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5052" tIns="15052" rIns="15052" bIns="15052" anchor="ctr"/>
          <a:lstStyle/>
          <a:p>
            <a:endParaRPr lang="en-US" altLang="en-US" sz="1700"/>
          </a:p>
        </p:txBody>
      </p:sp>
      <p:sp>
        <p:nvSpPr>
          <p:cNvPr id="59428" name="Rectangle 36"/>
          <p:cNvSpPr>
            <a:spLocks/>
          </p:cNvSpPr>
          <p:nvPr/>
        </p:nvSpPr>
        <p:spPr bwMode="auto">
          <a:xfrm>
            <a:off x="2351088" y="2174875"/>
            <a:ext cx="298450" cy="3396457"/>
          </a:xfrm>
          <a:prstGeom prst="rect">
            <a:avLst/>
          </a:prstGeom>
          <a:solidFill>
            <a:srgbClr val="BDBDBD">
              <a:alpha val="56540"/>
            </a:srgbClr>
          </a:solidFill>
          <a:ln>
            <a:noFill/>
          </a:ln>
          <a:effectLst/>
          <a:extLs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5052" tIns="15052" rIns="15052" bIns="15052" anchor="ctr"/>
          <a:lstStyle/>
          <a:p>
            <a:endParaRPr lang="en-US" altLang="en-US" sz="1700"/>
          </a:p>
        </p:txBody>
      </p:sp>
      <p:sp>
        <p:nvSpPr>
          <p:cNvPr id="59429" name="Rectangle 37"/>
          <p:cNvSpPr>
            <a:spLocks/>
          </p:cNvSpPr>
          <p:nvPr/>
        </p:nvSpPr>
        <p:spPr bwMode="auto">
          <a:xfrm>
            <a:off x="2722563" y="2114550"/>
            <a:ext cx="298450" cy="3456782"/>
          </a:xfrm>
          <a:prstGeom prst="rect">
            <a:avLst/>
          </a:prstGeom>
          <a:solidFill>
            <a:srgbClr val="999999"/>
          </a:solidFill>
          <a:ln>
            <a:noFill/>
          </a:ln>
          <a:effectLst/>
          <a:extLs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5052" tIns="15052" rIns="15052" bIns="15052" anchor="ctr"/>
          <a:lstStyle/>
          <a:p>
            <a:endParaRPr lang="en-US" altLang="en-US" sz="1700"/>
          </a:p>
        </p:txBody>
      </p:sp>
      <p:sp>
        <p:nvSpPr>
          <p:cNvPr id="59430" name="Rectangle 38"/>
          <p:cNvSpPr>
            <a:spLocks/>
          </p:cNvSpPr>
          <p:nvPr/>
        </p:nvSpPr>
        <p:spPr bwMode="auto">
          <a:xfrm>
            <a:off x="3094038" y="2174875"/>
            <a:ext cx="298450" cy="3396457"/>
          </a:xfrm>
          <a:prstGeom prst="rect">
            <a:avLst/>
          </a:prstGeom>
          <a:solidFill>
            <a:srgbClr val="BDBDBD">
              <a:alpha val="56540"/>
            </a:srgbClr>
          </a:solidFill>
          <a:ln>
            <a:noFill/>
          </a:ln>
          <a:effectLst/>
          <a:extLs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5052" tIns="15052" rIns="15052" bIns="15052" anchor="ctr"/>
          <a:lstStyle/>
          <a:p>
            <a:endParaRPr lang="en-US" altLang="en-US" sz="1700"/>
          </a:p>
        </p:txBody>
      </p:sp>
      <p:sp>
        <p:nvSpPr>
          <p:cNvPr id="59431" name="Rectangle 39"/>
          <p:cNvSpPr>
            <a:spLocks/>
          </p:cNvSpPr>
          <p:nvPr/>
        </p:nvSpPr>
        <p:spPr bwMode="auto">
          <a:xfrm>
            <a:off x="3465513" y="2431257"/>
            <a:ext cx="298450" cy="3140075"/>
          </a:xfrm>
          <a:prstGeom prst="rect">
            <a:avLst/>
          </a:prstGeom>
          <a:solidFill>
            <a:srgbClr val="BDBDBD">
              <a:alpha val="56540"/>
            </a:srgbClr>
          </a:solidFill>
          <a:ln>
            <a:noFill/>
          </a:ln>
          <a:effectLst/>
          <a:extLs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5052" tIns="15052" rIns="15052" bIns="15052" anchor="ctr"/>
          <a:lstStyle/>
          <a:p>
            <a:endParaRPr lang="en-US" altLang="en-US" sz="1700"/>
          </a:p>
        </p:txBody>
      </p:sp>
      <p:sp>
        <p:nvSpPr>
          <p:cNvPr id="59432" name="Rectangle 40"/>
          <p:cNvSpPr>
            <a:spLocks/>
          </p:cNvSpPr>
          <p:nvPr/>
        </p:nvSpPr>
        <p:spPr bwMode="auto">
          <a:xfrm>
            <a:off x="3836194" y="2646363"/>
            <a:ext cx="299244" cy="2924969"/>
          </a:xfrm>
          <a:prstGeom prst="rect">
            <a:avLst/>
          </a:prstGeom>
          <a:solidFill>
            <a:srgbClr val="BDBDBD">
              <a:alpha val="56540"/>
            </a:srgbClr>
          </a:solidFill>
          <a:ln>
            <a:noFill/>
          </a:ln>
          <a:effectLst/>
          <a:extLs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5052" tIns="15052" rIns="15052" bIns="15052" anchor="ctr"/>
          <a:lstStyle/>
          <a:p>
            <a:endParaRPr lang="en-US" altLang="en-US" sz="1700"/>
          </a:p>
        </p:txBody>
      </p:sp>
      <p:sp>
        <p:nvSpPr>
          <p:cNvPr id="59433" name="Rectangle 41"/>
          <p:cNvSpPr>
            <a:spLocks/>
          </p:cNvSpPr>
          <p:nvPr/>
        </p:nvSpPr>
        <p:spPr bwMode="auto">
          <a:xfrm>
            <a:off x="4207669" y="2897188"/>
            <a:ext cx="299244" cy="2674144"/>
          </a:xfrm>
          <a:prstGeom prst="rect">
            <a:avLst/>
          </a:prstGeom>
          <a:solidFill>
            <a:srgbClr val="BDBDBD">
              <a:alpha val="56540"/>
            </a:srgbClr>
          </a:solidFill>
          <a:ln>
            <a:noFill/>
          </a:ln>
          <a:effectLst/>
          <a:extLs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5052" tIns="15052" rIns="15052" bIns="15052" anchor="ctr"/>
          <a:lstStyle/>
          <a:p>
            <a:endParaRPr lang="en-US" altLang="en-US" sz="1700"/>
          </a:p>
        </p:txBody>
      </p:sp>
      <p:sp>
        <p:nvSpPr>
          <p:cNvPr id="59434" name="Rectangle 42"/>
          <p:cNvSpPr>
            <a:spLocks/>
          </p:cNvSpPr>
          <p:nvPr/>
        </p:nvSpPr>
        <p:spPr bwMode="auto">
          <a:xfrm>
            <a:off x="4579144" y="3169444"/>
            <a:ext cx="299244" cy="2401888"/>
          </a:xfrm>
          <a:prstGeom prst="rect">
            <a:avLst/>
          </a:prstGeom>
          <a:solidFill>
            <a:srgbClr val="BDBDBD">
              <a:alpha val="56540"/>
            </a:srgbClr>
          </a:solidFill>
          <a:ln>
            <a:noFill/>
          </a:ln>
          <a:effectLst/>
          <a:extLs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5052" tIns="15052" rIns="15052" bIns="15052" anchor="ctr"/>
          <a:lstStyle/>
          <a:p>
            <a:endParaRPr lang="en-US" altLang="en-US" sz="1700"/>
          </a:p>
        </p:txBody>
      </p:sp>
      <p:sp>
        <p:nvSpPr>
          <p:cNvPr id="59435" name="Rectangle 43"/>
          <p:cNvSpPr>
            <a:spLocks/>
          </p:cNvSpPr>
          <p:nvPr/>
        </p:nvSpPr>
        <p:spPr bwMode="auto">
          <a:xfrm>
            <a:off x="4950619" y="3432969"/>
            <a:ext cx="298450" cy="2138363"/>
          </a:xfrm>
          <a:prstGeom prst="rect">
            <a:avLst/>
          </a:prstGeom>
          <a:solidFill>
            <a:srgbClr val="BDBDBD">
              <a:alpha val="56540"/>
            </a:srgbClr>
          </a:solidFill>
          <a:ln>
            <a:noFill/>
          </a:ln>
          <a:effectLst/>
          <a:extLs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5052" tIns="15052" rIns="15052" bIns="15052" anchor="ctr"/>
          <a:lstStyle/>
          <a:p>
            <a:endParaRPr lang="en-US" altLang="en-US" sz="1700"/>
          </a:p>
        </p:txBody>
      </p:sp>
      <p:sp>
        <p:nvSpPr>
          <p:cNvPr id="59436" name="Rectangle 44"/>
          <p:cNvSpPr>
            <a:spLocks/>
          </p:cNvSpPr>
          <p:nvPr/>
        </p:nvSpPr>
        <p:spPr bwMode="auto">
          <a:xfrm>
            <a:off x="5322094" y="3692525"/>
            <a:ext cx="298450" cy="1878807"/>
          </a:xfrm>
          <a:prstGeom prst="rect">
            <a:avLst/>
          </a:prstGeom>
          <a:solidFill>
            <a:srgbClr val="BDBDBD">
              <a:alpha val="56540"/>
            </a:srgbClr>
          </a:solidFill>
          <a:ln>
            <a:noFill/>
          </a:ln>
          <a:effectLst/>
          <a:extLs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5052" tIns="15052" rIns="15052" bIns="15052" anchor="ctr"/>
          <a:lstStyle/>
          <a:p>
            <a:endParaRPr lang="en-US" altLang="en-US" sz="1700"/>
          </a:p>
        </p:txBody>
      </p:sp>
      <p:sp>
        <p:nvSpPr>
          <p:cNvPr id="59437" name="Rectangle 45"/>
          <p:cNvSpPr>
            <a:spLocks/>
          </p:cNvSpPr>
          <p:nvPr/>
        </p:nvSpPr>
        <p:spPr bwMode="auto">
          <a:xfrm>
            <a:off x="5693569" y="3903663"/>
            <a:ext cx="298450" cy="1667669"/>
          </a:xfrm>
          <a:prstGeom prst="rect">
            <a:avLst/>
          </a:prstGeom>
          <a:solidFill>
            <a:srgbClr val="BDBDBD">
              <a:alpha val="56540"/>
            </a:srgbClr>
          </a:solidFill>
          <a:ln>
            <a:noFill/>
          </a:ln>
          <a:effectLst/>
          <a:extLs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5052" tIns="15052" rIns="15052" bIns="15052" anchor="ctr"/>
          <a:lstStyle/>
          <a:p>
            <a:endParaRPr lang="en-US" altLang="en-US" sz="1700"/>
          </a:p>
        </p:txBody>
      </p:sp>
      <p:sp>
        <p:nvSpPr>
          <p:cNvPr id="59438" name="Rectangle 46"/>
          <p:cNvSpPr>
            <a:spLocks/>
          </p:cNvSpPr>
          <p:nvPr/>
        </p:nvSpPr>
        <p:spPr bwMode="auto">
          <a:xfrm>
            <a:off x="6065044" y="4103688"/>
            <a:ext cx="298450" cy="1467644"/>
          </a:xfrm>
          <a:prstGeom prst="rect">
            <a:avLst/>
          </a:prstGeom>
          <a:solidFill>
            <a:srgbClr val="BDBDBD">
              <a:alpha val="56540"/>
            </a:srgbClr>
          </a:solidFill>
          <a:ln>
            <a:noFill/>
          </a:ln>
          <a:effectLst/>
          <a:extLs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5052" tIns="15052" rIns="15052" bIns="15052" anchor="ctr"/>
          <a:lstStyle/>
          <a:p>
            <a:endParaRPr lang="en-US" altLang="en-US" sz="1700"/>
          </a:p>
        </p:txBody>
      </p:sp>
      <p:sp>
        <p:nvSpPr>
          <p:cNvPr id="59439" name="Rectangle 47"/>
          <p:cNvSpPr>
            <a:spLocks/>
          </p:cNvSpPr>
          <p:nvPr/>
        </p:nvSpPr>
        <p:spPr bwMode="auto">
          <a:xfrm>
            <a:off x="6435725" y="4269582"/>
            <a:ext cx="299244" cy="1301750"/>
          </a:xfrm>
          <a:prstGeom prst="rect">
            <a:avLst/>
          </a:prstGeom>
          <a:solidFill>
            <a:srgbClr val="BDBDBD">
              <a:alpha val="56540"/>
            </a:srgbClr>
          </a:solidFill>
          <a:ln>
            <a:noFill/>
          </a:ln>
          <a:effectLst/>
          <a:extLs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5052" tIns="15052" rIns="15052" bIns="15052" anchor="ctr"/>
          <a:lstStyle/>
          <a:p>
            <a:endParaRPr lang="en-US" altLang="en-US" sz="1700"/>
          </a:p>
        </p:txBody>
      </p:sp>
      <p:sp>
        <p:nvSpPr>
          <p:cNvPr id="59440" name="Rectangle 48"/>
          <p:cNvSpPr>
            <a:spLocks/>
          </p:cNvSpPr>
          <p:nvPr/>
        </p:nvSpPr>
        <p:spPr bwMode="auto">
          <a:xfrm>
            <a:off x="6807200" y="4397375"/>
            <a:ext cx="299244" cy="1173957"/>
          </a:xfrm>
          <a:prstGeom prst="rect">
            <a:avLst/>
          </a:prstGeom>
          <a:solidFill>
            <a:srgbClr val="BDBDBD">
              <a:alpha val="56540"/>
            </a:srgbClr>
          </a:solidFill>
          <a:ln>
            <a:noFill/>
          </a:ln>
          <a:effectLst/>
          <a:extLs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5052" tIns="15052" rIns="15052" bIns="15052" anchor="ctr"/>
          <a:lstStyle/>
          <a:p>
            <a:endParaRPr lang="en-US" altLang="en-US" sz="1700"/>
          </a:p>
        </p:txBody>
      </p:sp>
      <p:sp>
        <p:nvSpPr>
          <p:cNvPr id="59441" name="Rectangle 49"/>
          <p:cNvSpPr>
            <a:spLocks/>
          </p:cNvSpPr>
          <p:nvPr/>
        </p:nvSpPr>
        <p:spPr bwMode="auto">
          <a:xfrm>
            <a:off x="7178675" y="4510088"/>
            <a:ext cx="299244" cy="1061244"/>
          </a:xfrm>
          <a:prstGeom prst="rect">
            <a:avLst/>
          </a:prstGeom>
          <a:solidFill>
            <a:srgbClr val="BDBDBD">
              <a:alpha val="56540"/>
            </a:srgbClr>
          </a:solidFill>
          <a:ln>
            <a:noFill/>
          </a:ln>
          <a:effectLst/>
          <a:extLs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5052" tIns="15052" rIns="15052" bIns="15052" anchor="ctr"/>
          <a:lstStyle/>
          <a:p>
            <a:endParaRPr lang="en-US" altLang="en-US" sz="1700"/>
          </a:p>
        </p:txBody>
      </p:sp>
      <p:sp>
        <p:nvSpPr>
          <p:cNvPr id="59442" name="Rectangle 50"/>
          <p:cNvSpPr>
            <a:spLocks/>
          </p:cNvSpPr>
          <p:nvPr/>
        </p:nvSpPr>
        <p:spPr bwMode="auto">
          <a:xfrm>
            <a:off x="7550150" y="4609307"/>
            <a:ext cx="298450" cy="962025"/>
          </a:xfrm>
          <a:prstGeom prst="rect">
            <a:avLst/>
          </a:prstGeom>
          <a:solidFill>
            <a:srgbClr val="BDBDBD">
              <a:alpha val="56540"/>
            </a:srgbClr>
          </a:solidFill>
          <a:ln>
            <a:noFill/>
          </a:ln>
          <a:effectLst/>
          <a:extLs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5052" tIns="15052" rIns="15052" bIns="15052" anchor="ctr"/>
          <a:lstStyle/>
          <a:p>
            <a:endParaRPr lang="en-US" altLang="en-US" sz="1700"/>
          </a:p>
        </p:txBody>
      </p:sp>
      <p:sp>
        <p:nvSpPr>
          <p:cNvPr id="59443" name="Rectangle 51"/>
          <p:cNvSpPr>
            <a:spLocks/>
          </p:cNvSpPr>
          <p:nvPr/>
        </p:nvSpPr>
        <p:spPr bwMode="auto">
          <a:xfrm>
            <a:off x="7921625" y="4699794"/>
            <a:ext cx="298450" cy="871538"/>
          </a:xfrm>
          <a:prstGeom prst="rect">
            <a:avLst/>
          </a:prstGeom>
          <a:solidFill>
            <a:srgbClr val="BDBDBD">
              <a:alpha val="56540"/>
            </a:srgbClr>
          </a:solidFill>
          <a:ln>
            <a:noFill/>
          </a:ln>
          <a:effectLst/>
          <a:extLs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5052" tIns="15052" rIns="15052" bIns="15052" anchor="ctr"/>
          <a:lstStyle/>
          <a:p>
            <a:endParaRPr lang="en-US" altLang="en-US" sz="1700"/>
          </a:p>
        </p:txBody>
      </p:sp>
      <p:sp>
        <p:nvSpPr>
          <p:cNvPr id="59444" name="Rectangle 52"/>
          <p:cNvSpPr>
            <a:spLocks/>
          </p:cNvSpPr>
          <p:nvPr/>
        </p:nvSpPr>
        <p:spPr bwMode="auto">
          <a:xfrm>
            <a:off x="8293100" y="4769644"/>
            <a:ext cx="298450" cy="801688"/>
          </a:xfrm>
          <a:prstGeom prst="rect">
            <a:avLst/>
          </a:prstGeom>
          <a:solidFill>
            <a:srgbClr val="BDBDBD">
              <a:alpha val="56540"/>
            </a:srgbClr>
          </a:solidFill>
          <a:ln>
            <a:noFill/>
          </a:ln>
          <a:effectLst/>
          <a:extLs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5052" tIns="15052" rIns="15052" bIns="15052" anchor="ctr"/>
          <a:lstStyle/>
          <a:p>
            <a:endParaRPr lang="en-US" altLang="en-US" sz="1700"/>
          </a:p>
        </p:txBody>
      </p:sp>
      <p:sp>
        <p:nvSpPr>
          <p:cNvPr id="59445" name="Rectangle 53"/>
          <p:cNvSpPr>
            <a:spLocks/>
          </p:cNvSpPr>
          <p:nvPr/>
        </p:nvSpPr>
        <p:spPr bwMode="auto">
          <a:xfrm>
            <a:off x="8663782" y="4856163"/>
            <a:ext cx="299244" cy="715169"/>
          </a:xfrm>
          <a:prstGeom prst="rect">
            <a:avLst/>
          </a:prstGeom>
          <a:solidFill>
            <a:srgbClr val="BDBDBD">
              <a:alpha val="56540"/>
            </a:srgbClr>
          </a:solidFill>
          <a:ln>
            <a:noFill/>
          </a:ln>
          <a:effectLst/>
          <a:extLs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5052" tIns="15052" rIns="15052" bIns="15052" anchor="ctr"/>
          <a:lstStyle/>
          <a:p>
            <a:endParaRPr lang="en-US" altLang="en-US" sz="1700"/>
          </a:p>
        </p:txBody>
      </p:sp>
      <p:sp>
        <p:nvSpPr>
          <p:cNvPr id="59446" name="Rectangle 54"/>
          <p:cNvSpPr>
            <a:spLocks/>
          </p:cNvSpPr>
          <p:nvPr/>
        </p:nvSpPr>
        <p:spPr bwMode="auto">
          <a:xfrm>
            <a:off x="9035257" y="4899025"/>
            <a:ext cx="299244" cy="672307"/>
          </a:xfrm>
          <a:prstGeom prst="rect">
            <a:avLst/>
          </a:prstGeom>
          <a:solidFill>
            <a:srgbClr val="BDBDBD">
              <a:alpha val="56540"/>
            </a:srgbClr>
          </a:solidFill>
          <a:ln>
            <a:noFill/>
          </a:ln>
          <a:effectLst/>
          <a:extLs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5052" tIns="15052" rIns="15052" bIns="15052" anchor="ctr"/>
          <a:lstStyle/>
          <a:p>
            <a:endParaRPr lang="en-US" altLang="en-US" sz="1700"/>
          </a:p>
        </p:txBody>
      </p:sp>
      <p:sp>
        <p:nvSpPr>
          <p:cNvPr id="59447" name="Rectangle 55"/>
          <p:cNvSpPr>
            <a:spLocks/>
          </p:cNvSpPr>
          <p:nvPr/>
        </p:nvSpPr>
        <p:spPr bwMode="auto">
          <a:xfrm>
            <a:off x="9406732" y="4949825"/>
            <a:ext cx="299244" cy="621507"/>
          </a:xfrm>
          <a:prstGeom prst="rect">
            <a:avLst/>
          </a:prstGeom>
          <a:solidFill>
            <a:srgbClr val="BDBDBD">
              <a:alpha val="56540"/>
            </a:srgbClr>
          </a:solidFill>
          <a:ln>
            <a:noFill/>
          </a:ln>
          <a:effectLst/>
          <a:extLs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5052" tIns="15052" rIns="15052" bIns="15052" anchor="ctr"/>
          <a:lstStyle/>
          <a:p>
            <a:endParaRPr lang="en-US" altLang="en-US" sz="1700"/>
          </a:p>
        </p:txBody>
      </p:sp>
      <p:sp>
        <p:nvSpPr>
          <p:cNvPr id="59448" name="Rectangle 56"/>
          <p:cNvSpPr>
            <a:spLocks/>
          </p:cNvSpPr>
          <p:nvPr/>
        </p:nvSpPr>
        <p:spPr bwMode="auto">
          <a:xfrm>
            <a:off x="9778207" y="4993482"/>
            <a:ext cx="298450" cy="577850"/>
          </a:xfrm>
          <a:prstGeom prst="rect">
            <a:avLst/>
          </a:prstGeom>
          <a:solidFill>
            <a:srgbClr val="BDBDBD">
              <a:alpha val="56540"/>
            </a:srgbClr>
          </a:solidFill>
          <a:ln>
            <a:noFill/>
          </a:ln>
          <a:effectLst/>
          <a:extLs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5052" tIns="15052" rIns="15052" bIns="15052" anchor="ctr"/>
          <a:lstStyle/>
          <a:p>
            <a:endParaRPr lang="en-US" altLang="en-US" sz="1700"/>
          </a:p>
        </p:txBody>
      </p:sp>
      <p:sp>
        <p:nvSpPr>
          <p:cNvPr id="59449" name="Rectangle 57"/>
          <p:cNvSpPr>
            <a:spLocks/>
          </p:cNvSpPr>
          <p:nvPr/>
        </p:nvSpPr>
        <p:spPr bwMode="auto">
          <a:xfrm>
            <a:off x="10149682" y="5045869"/>
            <a:ext cx="298450" cy="525463"/>
          </a:xfrm>
          <a:prstGeom prst="rect">
            <a:avLst/>
          </a:prstGeom>
          <a:solidFill>
            <a:srgbClr val="BDBDBD">
              <a:alpha val="56540"/>
            </a:srgbClr>
          </a:solidFill>
          <a:ln>
            <a:noFill/>
          </a:ln>
          <a:effectLst/>
          <a:extLs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5052" tIns="15052" rIns="15052" bIns="15052" anchor="ctr"/>
          <a:lstStyle/>
          <a:p>
            <a:endParaRPr lang="en-US" altLang="en-US" sz="1700"/>
          </a:p>
        </p:txBody>
      </p:sp>
      <p:sp>
        <p:nvSpPr>
          <p:cNvPr id="59450" name="Rectangle 58"/>
          <p:cNvSpPr>
            <a:spLocks/>
          </p:cNvSpPr>
          <p:nvPr/>
        </p:nvSpPr>
        <p:spPr bwMode="auto">
          <a:xfrm>
            <a:off x="10521157" y="5093494"/>
            <a:ext cx="298450" cy="477838"/>
          </a:xfrm>
          <a:prstGeom prst="rect">
            <a:avLst/>
          </a:prstGeom>
          <a:solidFill>
            <a:srgbClr val="BDBDBD">
              <a:alpha val="56540"/>
            </a:srgbClr>
          </a:solidFill>
          <a:ln>
            <a:noFill/>
          </a:ln>
          <a:effectLst/>
          <a:extLs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5052" tIns="15052" rIns="15052" bIns="15052" anchor="ctr"/>
          <a:lstStyle/>
          <a:p>
            <a:endParaRPr lang="en-US" altLang="en-US" sz="1700"/>
          </a:p>
        </p:txBody>
      </p:sp>
      <p:sp>
        <p:nvSpPr>
          <p:cNvPr id="59451" name="Rectangle 59"/>
          <p:cNvSpPr>
            <a:spLocks/>
          </p:cNvSpPr>
          <p:nvPr/>
        </p:nvSpPr>
        <p:spPr bwMode="auto">
          <a:xfrm>
            <a:off x="10892632" y="5128419"/>
            <a:ext cx="298450" cy="442913"/>
          </a:xfrm>
          <a:prstGeom prst="rect">
            <a:avLst/>
          </a:prstGeom>
          <a:solidFill>
            <a:srgbClr val="999999"/>
          </a:solidFill>
          <a:ln>
            <a:noFill/>
          </a:ln>
          <a:effectLst/>
          <a:extLs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5052" tIns="15052" rIns="15052" bIns="15052" anchor="ctr"/>
          <a:lstStyle/>
          <a:p>
            <a:endParaRPr lang="en-US" altLang="en-US" sz="1700"/>
          </a:p>
        </p:txBody>
      </p:sp>
      <p:sp>
        <p:nvSpPr>
          <p:cNvPr id="59452" name="Oval 60"/>
          <p:cNvSpPr>
            <a:spLocks/>
          </p:cNvSpPr>
          <p:nvPr/>
        </p:nvSpPr>
        <p:spPr bwMode="auto">
          <a:xfrm>
            <a:off x="10625138" y="2399507"/>
            <a:ext cx="90488" cy="90488"/>
          </a:xfrm>
          <a:prstGeom prst="ellipse">
            <a:avLst/>
          </a:prstGeom>
          <a:solidFill>
            <a:srgbClr val="EA4335"/>
          </a:solidFill>
          <a:ln w="25400"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5052" tIns="15052" rIns="15052" bIns="15052" anchor="ctr"/>
          <a:lstStyle/>
          <a:p>
            <a:endParaRPr lang="en-US" altLang="en-US" sz="1700"/>
          </a:p>
        </p:txBody>
      </p:sp>
      <p:sp>
        <p:nvSpPr>
          <p:cNvPr id="59453" name="Oval 61"/>
          <p:cNvSpPr>
            <a:spLocks/>
          </p:cNvSpPr>
          <p:nvPr/>
        </p:nvSpPr>
        <p:spPr bwMode="auto">
          <a:xfrm>
            <a:off x="10996613" y="2292350"/>
            <a:ext cx="90488" cy="91282"/>
          </a:xfrm>
          <a:prstGeom prst="ellipse">
            <a:avLst/>
          </a:prstGeom>
          <a:solidFill>
            <a:srgbClr val="EA4335"/>
          </a:solidFill>
          <a:ln w="25400"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5052" tIns="15052" rIns="15052" bIns="15052" anchor="ctr"/>
          <a:lstStyle/>
          <a:p>
            <a:endParaRPr lang="en-US" altLang="en-US" sz="1700"/>
          </a:p>
        </p:txBody>
      </p:sp>
      <p:cxnSp>
        <p:nvCxnSpPr>
          <p:cNvPr id="59454" name="AutoShape 62"/>
          <p:cNvCxnSpPr>
            <a:cxnSpLocks noChangeShapeType="1"/>
            <a:stCxn id="59493" idx="0"/>
            <a:endCxn id="59494" idx="0"/>
          </p:cNvCxnSpPr>
          <p:nvPr/>
        </p:nvCxnSpPr>
        <p:spPr bwMode="auto">
          <a:xfrm>
            <a:off x="1758157" y="4887913"/>
            <a:ext cx="370681" cy="0"/>
          </a:xfrm>
          <a:prstGeom prst="straightConnector1">
            <a:avLst/>
          </a:prstGeom>
          <a:noFill/>
          <a:ln w="25400" cap="flat" cmpd="sng">
            <a:solidFill>
              <a:srgbClr val="EA4335"/>
            </a:solid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cxnSp>
      <p:cxnSp>
        <p:nvCxnSpPr>
          <p:cNvPr id="59455" name="AutoShape 63"/>
          <p:cNvCxnSpPr>
            <a:cxnSpLocks noChangeShapeType="1"/>
            <a:stCxn id="59494" idx="0"/>
            <a:endCxn id="59495" idx="0"/>
          </p:cNvCxnSpPr>
          <p:nvPr/>
        </p:nvCxnSpPr>
        <p:spPr bwMode="auto">
          <a:xfrm flipV="1">
            <a:off x="2128838" y="4706144"/>
            <a:ext cx="371475" cy="181769"/>
          </a:xfrm>
          <a:prstGeom prst="straightConnector1">
            <a:avLst/>
          </a:prstGeom>
          <a:noFill/>
          <a:ln w="25400" cap="flat" cmpd="sng">
            <a:solidFill>
              <a:srgbClr val="EA4335"/>
            </a:solid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cxnSp>
      <p:cxnSp>
        <p:nvCxnSpPr>
          <p:cNvPr id="59456" name="AutoShape 64"/>
          <p:cNvCxnSpPr>
            <a:cxnSpLocks noChangeShapeType="1"/>
            <a:stCxn id="59495" idx="0"/>
            <a:endCxn id="59496" idx="0"/>
          </p:cNvCxnSpPr>
          <p:nvPr/>
        </p:nvCxnSpPr>
        <p:spPr bwMode="auto">
          <a:xfrm flipV="1">
            <a:off x="2500313" y="4438650"/>
            <a:ext cx="371475" cy="267494"/>
          </a:xfrm>
          <a:prstGeom prst="straightConnector1">
            <a:avLst/>
          </a:prstGeom>
          <a:noFill/>
          <a:ln w="25400" cap="flat" cmpd="sng">
            <a:solidFill>
              <a:srgbClr val="EA4335"/>
            </a:solid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cxnSp>
      <p:cxnSp>
        <p:nvCxnSpPr>
          <p:cNvPr id="59457" name="AutoShape 65"/>
          <p:cNvCxnSpPr>
            <a:cxnSpLocks noChangeShapeType="1"/>
            <a:stCxn id="59496" idx="0"/>
            <a:endCxn id="59497" idx="0"/>
          </p:cNvCxnSpPr>
          <p:nvPr/>
        </p:nvCxnSpPr>
        <p:spPr bwMode="auto">
          <a:xfrm flipV="1">
            <a:off x="2871788" y="4258469"/>
            <a:ext cx="371475" cy="180181"/>
          </a:xfrm>
          <a:prstGeom prst="straightConnector1">
            <a:avLst/>
          </a:prstGeom>
          <a:noFill/>
          <a:ln w="25400" cap="flat" cmpd="sng">
            <a:solidFill>
              <a:srgbClr val="EA4335"/>
            </a:solid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cxnSp>
      <p:cxnSp>
        <p:nvCxnSpPr>
          <p:cNvPr id="59458" name="AutoShape 66"/>
          <p:cNvCxnSpPr>
            <a:cxnSpLocks noChangeShapeType="1"/>
            <a:stCxn id="59497" idx="0"/>
            <a:endCxn id="59498" idx="0"/>
          </p:cNvCxnSpPr>
          <p:nvPr/>
        </p:nvCxnSpPr>
        <p:spPr bwMode="auto">
          <a:xfrm flipV="1">
            <a:off x="3243263" y="4037013"/>
            <a:ext cx="371475" cy="221457"/>
          </a:xfrm>
          <a:prstGeom prst="straightConnector1">
            <a:avLst/>
          </a:prstGeom>
          <a:noFill/>
          <a:ln w="25400" cap="flat" cmpd="sng">
            <a:solidFill>
              <a:srgbClr val="EA4335"/>
            </a:solid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cxnSp>
      <p:cxnSp>
        <p:nvCxnSpPr>
          <p:cNvPr id="59459" name="AutoShape 67"/>
          <p:cNvCxnSpPr>
            <a:cxnSpLocks noChangeShapeType="1"/>
            <a:stCxn id="59498" idx="0"/>
            <a:endCxn id="59499" idx="0"/>
          </p:cNvCxnSpPr>
          <p:nvPr/>
        </p:nvCxnSpPr>
        <p:spPr bwMode="auto">
          <a:xfrm flipV="1">
            <a:off x="3614738" y="3899694"/>
            <a:ext cx="371475" cy="137319"/>
          </a:xfrm>
          <a:prstGeom prst="straightConnector1">
            <a:avLst/>
          </a:prstGeom>
          <a:noFill/>
          <a:ln w="25400" cap="flat" cmpd="sng">
            <a:solidFill>
              <a:srgbClr val="EA4335"/>
            </a:solid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cxnSp>
      <p:cxnSp>
        <p:nvCxnSpPr>
          <p:cNvPr id="59460" name="AutoShape 68"/>
          <p:cNvCxnSpPr>
            <a:cxnSpLocks noChangeShapeType="1"/>
            <a:stCxn id="59499" idx="0"/>
            <a:endCxn id="59500" idx="0"/>
          </p:cNvCxnSpPr>
          <p:nvPr/>
        </p:nvCxnSpPr>
        <p:spPr bwMode="auto">
          <a:xfrm flipV="1">
            <a:off x="3986213" y="3808413"/>
            <a:ext cx="370682" cy="91282"/>
          </a:xfrm>
          <a:prstGeom prst="straightConnector1">
            <a:avLst/>
          </a:prstGeom>
          <a:noFill/>
          <a:ln w="25400" cap="flat" cmpd="sng">
            <a:solidFill>
              <a:srgbClr val="EA4335"/>
            </a:solid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cxnSp>
      <p:cxnSp>
        <p:nvCxnSpPr>
          <p:cNvPr id="59461" name="AutoShape 69"/>
          <p:cNvCxnSpPr>
            <a:cxnSpLocks noChangeShapeType="1"/>
            <a:stCxn id="59500" idx="0"/>
            <a:endCxn id="59501" idx="0"/>
          </p:cNvCxnSpPr>
          <p:nvPr/>
        </p:nvCxnSpPr>
        <p:spPr bwMode="auto">
          <a:xfrm flipV="1">
            <a:off x="4356894" y="3705225"/>
            <a:ext cx="371475" cy="103188"/>
          </a:xfrm>
          <a:prstGeom prst="straightConnector1">
            <a:avLst/>
          </a:prstGeom>
          <a:noFill/>
          <a:ln w="25400" cap="flat" cmpd="sng">
            <a:solidFill>
              <a:srgbClr val="EA4335"/>
            </a:solid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cxnSp>
      <p:cxnSp>
        <p:nvCxnSpPr>
          <p:cNvPr id="59462" name="AutoShape 70"/>
          <p:cNvCxnSpPr>
            <a:cxnSpLocks noChangeShapeType="1"/>
            <a:stCxn id="59501" idx="0"/>
            <a:endCxn id="59502" idx="0"/>
          </p:cNvCxnSpPr>
          <p:nvPr/>
        </p:nvCxnSpPr>
        <p:spPr bwMode="auto">
          <a:xfrm flipV="1">
            <a:off x="4728369" y="3636169"/>
            <a:ext cx="371475" cy="69056"/>
          </a:xfrm>
          <a:prstGeom prst="straightConnector1">
            <a:avLst/>
          </a:prstGeom>
          <a:noFill/>
          <a:ln w="25400" cap="flat" cmpd="sng">
            <a:solidFill>
              <a:srgbClr val="EA4335"/>
            </a:solid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cxnSp>
      <p:cxnSp>
        <p:nvCxnSpPr>
          <p:cNvPr id="59463" name="AutoShape 71"/>
          <p:cNvCxnSpPr>
            <a:cxnSpLocks noChangeShapeType="1"/>
            <a:stCxn id="59502" idx="0"/>
            <a:endCxn id="59503" idx="0"/>
          </p:cNvCxnSpPr>
          <p:nvPr/>
        </p:nvCxnSpPr>
        <p:spPr bwMode="auto">
          <a:xfrm flipV="1">
            <a:off x="5099844" y="3586163"/>
            <a:ext cx="371475" cy="50007"/>
          </a:xfrm>
          <a:prstGeom prst="straightConnector1">
            <a:avLst/>
          </a:prstGeom>
          <a:noFill/>
          <a:ln w="25400" cap="flat" cmpd="sng">
            <a:solidFill>
              <a:srgbClr val="EA4335"/>
            </a:solid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cxnSp>
      <p:cxnSp>
        <p:nvCxnSpPr>
          <p:cNvPr id="59464" name="AutoShape 72"/>
          <p:cNvCxnSpPr>
            <a:cxnSpLocks noChangeShapeType="1"/>
            <a:stCxn id="59503" idx="0"/>
            <a:endCxn id="59504" idx="0"/>
          </p:cNvCxnSpPr>
          <p:nvPr/>
        </p:nvCxnSpPr>
        <p:spPr bwMode="auto">
          <a:xfrm flipV="1">
            <a:off x="5471319" y="3513138"/>
            <a:ext cx="371475" cy="73025"/>
          </a:xfrm>
          <a:prstGeom prst="straightConnector1">
            <a:avLst/>
          </a:prstGeom>
          <a:noFill/>
          <a:ln w="25400" cap="flat" cmpd="sng">
            <a:solidFill>
              <a:srgbClr val="EA4335"/>
            </a:solid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cxnSp>
      <p:cxnSp>
        <p:nvCxnSpPr>
          <p:cNvPr id="59465" name="AutoShape 73"/>
          <p:cNvCxnSpPr>
            <a:cxnSpLocks noChangeShapeType="1"/>
            <a:stCxn id="59504" idx="0"/>
            <a:endCxn id="59505" idx="0"/>
          </p:cNvCxnSpPr>
          <p:nvPr/>
        </p:nvCxnSpPr>
        <p:spPr bwMode="auto">
          <a:xfrm flipV="1">
            <a:off x="5842794" y="3471069"/>
            <a:ext cx="371475" cy="42069"/>
          </a:xfrm>
          <a:prstGeom prst="straightConnector1">
            <a:avLst/>
          </a:prstGeom>
          <a:noFill/>
          <a:ln w="25400" cap="flat" cmpd="sng">
            <a:solidFill>
              <a:srgbClr val="EA4335"/>
            </a:solid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cxnSp>
      <p:cxnSp>
        <p:nvCxnSpPr>
          <p:cNvPr id="59466" name="AutoShape 74"/>
          <p:cNvCxnSpPr>
            <a:cxnSpLocks noChangeShapeType="1"/>
            <a:stCxn id="59505" idx="0"/>
            <a:endCxn id="59506" idx="0"/>
          </p:cNvCxnSpPr>
          <p:nvPr/>
        </p:nvCxnSpPr>
        <p:spPr bwMode="auto">
          <a:xfrm flipV="1">
            <a:off x="6214269" y="3409157"/>
            <a:ext cx="371475" cy="61913"/>
          </a:xfrm>
          <a:prstGeom prst="straightConnector1">
            <a:avLst/>
          </a:prstGeom>
          <a:noFill/>
          <a:ln w="25400" cap="flat" cmpd="sng">
            <a:solidFill>
              <a:srgbClr val="EA4335"/>
            </a:solid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cxnSp>
      <p:sp>
        <p:nvSpPr>
          <p:cNvPr id="59467" name="Line 75"/>
          <p:cNvSpPr>
            <a:spLocks noChangeShapeType="1"/>
          </p:cNvSpPr>
          <p:nvPr/>
        </p:nvSpPr>
        <p:spPr bwMode="auto">
          <a:xfrm flipV="1">
            <a:off x="6630988" y="3320257"/>
            <a:ext cx="293688" cy="80963"/>
          </a:xfrm>
          <a:prstGeom prst="line">
            <a:avLst/>
          </a:prstGeom>
          <a:noFill/>
          <a:ln w="25400" cap="flat" cmpd="sng">
            <a:solidFill>
              <a:srgbClr val="EA4335"/>
            </a:solid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5052" tIns="15052" rIns="15052" bIns="15052" anchor="ctr"/>
          <a:lstStyle/>
          <a:p>
            <a:endParaRPr lang="en-US" altLang="en-US" sz="1700"/>
          </a:p>
        </p:txBody>
      </p:sp>
      <p:sp>
        <p:nvSpPr>
          <p:cNvPr id="59468" name="Line 76"/>
          <p:cNvSpPr>
            <a:spLocks noChangeShapeType="1"/>
          </p:cNvSpPr>
          <p:nvPr/>
        </p:nvSpPr>
        <p:spPr bwMode="auto">
          <a:xfrm flipV="1">
            <a:off x="7002463" y="3235325"/>
            <a:ext cx="293688" cy="53182"/>
          </a:xfrm>
          <a:prstGeom prst="line">
            <a:avLst/>
          </a:prstGeom>
          <a:noFill/>
          <a:ln w="25400" cap="flat" cmpd="sng">
            <a:solidFill>
              <a:srgbClr val="EA4335"/>
            </a:solid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5052" tIns="15052" rIns="15052" bIns="15052" anchor="ctr"/>
          <a:lstStyle/>
          <a:p>
            <a:endParaRPr lang="en-US" altLang="en-US" sz="1700"/>
          </a:p>
        </p:txBody>
      </p:sp>
      <p:sp>
        <p:nvSpPr>
          <p:cNvPr id="59469" name="Line 77"/>
          <p:cNvSpPr>
            <a:spLocks noChangeShapeType="1"/>
          </p:cNvSpPr>
          <p:nvPr/>
        </p:nvSpPr>
        <p:spPr bwMode="auto">
          <a:xfrm flipV="1">
            <a:off x="7373144" y="3118644"/>
            <a:ext cx="294481" cy="84931"/>
          </a:xfrm>
          <a:prstGeom prst="line">
            <a:avLst/>
          </a:prstGeom>
          <a:noFill/>
          <a:ln w="25400" cap="flat" cmpd="sng">
            <a:solidFill>
              <a:srgbClr val="EA4335"/>
            </a:solid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5052" tIns="15052" rIns="15052" bIns="15052" anchor="ctr"/>
          <a:lstStyle/>
          <a:p>
            <a:endParaRPr lang="en-US" altLang="en-US" sz="1700"/>
          </a:p>
        </p:txBody>
      </p:sp>
      <p:sp>
        <p:nvSpPr>
          <p:cNvPr id="59470" name="Line 78"/>
          <p:cNvSpPr>
            <a:spLocks noChangeShapeType="1"/>
          </p:cNvSpPr>
          <p:nvPr/>
        </p:nvSpPr>
        <p:spPr bwMode="auto">
          <a:xfrm flipV="1">
            <a:off x="7744619" y="3000375"/>
            <a:ext cx="294481" cy="85725"/>
          </a:xfrm>
          <a:prstGeom prst="line">
            <a:avLst/>
          </a:prstGeom>
          <a:noFill/>
          <a:ln w="25400" cap="flat" cmpd="sng">
            <a:solidFill>
              <a:srgbClr val="EA4335"/>
            </a:solid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5052" tIns="15052" rIns="15052" bIns="15052" anchor="ctr"/>
          <a:lstStyle/>
          <a:p>
            <a:endParaRPr lang="en-US" altLang="en-US" sz="1700"/>
          </a:p>
        </p:txBody>
      </p:sp>
      <p:cxnSp>
        <p:nvCxnSpPr>
          <p:cNvPr id="59471" name="AutoShape 79"/>
          <p:cNvCxnSpPr>
            <a:cxnSpLocks noChangeShapeType="1"/>
            <a:stCxn id="59510" idx="0"/>
            <a:endCxn id="59511" idx="0"/>
          </p:cNvCxnSpPr>
          <p:nvPr/>
        </p:nvCxnSpPr>
        <p:spPr bwMode="auto">
          <a:xfrm flipV="1">
            <a:off x="8070850" y="2867819"/>
            <a:ext cx="371475" cy="108744"/>
          </a:xfrm>
          <a:prstGeom prst="straightConnector1">
            <a:avLst/>
          </a:prstGeom>
          <a:noFill/>
          <a:ln w="25400" cap="flat" cmpd="sng">
            <a:solidFill>
              <a:srgbClr val="EA4335"/>
            </a:solid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cxnSp>
      <p:cxnSp>
        <p:nvCxnSpPr>
          <p:cNvPr id="59472" name="AutoShape 80"/>
          <p:cNvCxnSpPr>
            <a:cxnSpLocks noChangeShapeType="1"/>
            <a:stCxn id="59511" idx="0"/>
            <a:endCxn id="59512" idx="0"/>
          </p:cNvCxnSpPr>
          <p:nvPr/>
        </p:nvCxnSpPr>
        <p:spPr bwMode="auto">
          <a:xfrm flipV="1">
            <a:off x="8442325" y="2817019"/>
            <a:ext cx="371475" cy="50800"/>
          </a:xfrm>
          <a:prstGeom prst="straightConnector1">
            <a:avLst/>
          </a:prstGeom>
          <a:noFill/>
          <a:ln w="25400" cap="flat" cmpd="sng">
            <a:solidFill>
              <a:srgbClr val="EA4335"/>
            </a:solid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cxnSp>
      <p:cxnSp>
        <p:nvCxnSpPr>
          <p:cNvPr id="59473" name="AutoShape 81"/>
          <p:cNvCxnSpPr>
            <a:cxnSpLocks noChangeShapeType="1"/>
            <a:stCxn id="59512" idx="0"/>
            <a:endCxn id="59513" idx="0"/>
          </p:cNvCxnSpPr>
          <p:nvPr/>
        </p:nvCxnSpPr>
        <p:spPr bwMode="auto">
          <a:xfrm flipV="1">
            <a:off x="8813800" y="2725738"/>
            <a:ext cx="371475" cy="91282"/>
          </a:xfrm>
          <a:prstGeom prst="straightConnector1">
            <a:avLst/>
          </a:prstGeom>
          <a:noFill/>
          <a:ln w="25400" cap="flat" cmpd="sng">
            <a:solidFill>
              <a:srgbClr val="EA4335"/>
            </a:solid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cxnSp>
      <p:cxnSp>
        <p:nvCxnSpPr>
          <p:cNvPr id="59474" name="AutoShape 82"/>
          <p:cNvCxnSpPr>
            <a:cxnSpLocks noChangeShapeType="1"/>
            <a:stCxn id="59513" idx="0"/>
            <a:endCxn id="59514" idx="0"/>
          </p:cNvCxnSpPr>
          <p:nvPr/>
        </p:nvCxnSpPr>
        <p:spPr bwMode="auto">
          <a:xfrm flipV="1">
            <a:off x="9185275" y="2643188"/>
            <a:ext cx="370682" cy="82550"/>
          </a:xfrm>
          <a:prstGeom prst="straightConnector1">
            <a:avLst/>
          </a:prstGeom>
          <a:noFill/>
          <a:ln w="25400" cap="flat" cmpd="sng">
            <a:solidFill>
              <a:srgbClr val="EA4335"/>
            </a:solid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cxnSp>
      <p:cxnSp>
        <p:nvCxnSpPr>
          <p:cNvPr id="59475" name="AutoShape 83"/>
          <p:cNvCxnSpPr>
            <a:cxnSpLocks noChangeShapeType="1"/>
            <a:stCxn id="59514" idx="0"/>
            <a:endCxn id="59515" idx="0"/>
          </p:cNvCxnSpPr>
          <p:nvPr/>
        </p:nvCxnSpPr>
        <p:spPr bwMode="auto">
          <a:xfrm flipV="1">
            <a:off x="9555957" y="2566194"/>
            <a:ext cx="371475" cy="76994"/>
          </a:xfrm>
          <a:prstGeom prst="straightConnector1">
            <a:avLst/>
          </a:prstGeom>
          <a:noFill/>
          <a:ln w="25400" cap="flat" cmpd="sng">
            <a:solidFill>
              <a:srgbClr val="EA4335"/>
            </a:solid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cxnSp>
      <p:cxnSp>
        <p:nvCxnSpPr>
          <p:cNvPr id="59476" name="AutoShape 84"/>
          <p:cNvCxnSpPr>
            <a:cxnSpLocks noChangeShapeType="1"/>
            <a:stCxn id="59515" idx="0"/>
            <a:endCxn id="59516" idx="0"/>
          </p:cNvCxnSpPr>
          <p:nvPr/>
        </p:nvCxnSpPr>
        <p:spPr bwMode="auto">
          <a:xfrm flipV="1">
            <a:off x="9927432" y="2536032"/>
            <a:ext cx="371475" cy="30163"/>
          </a:xfrm>
          <a:prstGeom prst="straightConnector1">
            <a:avLst/>
          </a:prstGeom>
          <a:noFill/>
          <a:ln w="25400" cap="flat" cmpd="sng">
            <a:solidFill>
              <a:srgbClr val="EA4335"/>
            </a:solid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cxnSp>
      <p:cxnSp>
        <p:nvCxnSpPr>
          <p:cNvPr id="59477" name="AutoShape 85"/>
          <p:cNvCxnSpPr>
            <a:cxnSpLocks noChangeShapeType="1"/>
            <a:stCxn id="59516" idx="0"/>
            <a:endCxn id="59452" idx="0"/>
          </p:cNvCxnSpPr>
          <p:nvPr/>
        </p:nvCxnSpPr>
        <p:spPr bwMode="auto">
          <a:xfrm flipV="1">
            <a:off x="10298907" y="2444750"/>
            <a:ext cx="371475" cy="91282"/>
          </a:xfrm>
          <a:prstGeom prst="straightConnector1">
            <a:avLst/>
          </a:prstGeom>
          <a:noFill/>
          <a:ln w="25400" cap="flat" cmpd="sng">
            <a:solidFill>
              <a:srgbClr val="EA4335"/>
            </a:solid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cxnSp>
      <p:cxnSp>
        <p:nvCxnSpPr>
          <p:cNvPr id="59478" name="AutoShape 86"/>
          <p:cNvCxnSpPr>
            <a:cxnSpLocks noChangeShapeType="1"/>
            <a:stCxn id="59452" idx="0"/>
            <a:endCxn id="59453" idx="0"/>
          </p:cNvCxnSpPr>
          <p:nvPr/>
        </p:nvCxnSpPr>
        <p:spPr bwMode="auto">
          <a:xfrm flipV="1">
            <a:off x="10670382" y="2338388"/>
            <a:ext cx="371475" cy="106363"/>
          </a:xfrm>
          <a:prstGeom prst="straightConnector1">
            <a:avLst/>
          </a:prstGeom>
          <a:noFill/>
          <a:ln w="25400" cap="flat" cmpd="sng">
            <a:solidFill>
              <a:srgbClr val="EA4335"/>
            </a:solid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cxnSp>
      <p:sp>
        <p:nvSpPr>
          <p:cNvPr id="59479" name="Line 87"/>
          <p:cNvSpPr>
            <a:spLocks noChangeShapeType="1"/>
          </p:cNvSpPr>
          <p:nvPr/>
        </p:nvSpPr>
        <p:spPr bwMode="auto">
          <a:xfrm flipH="1" flipV="1">
            <a:off x="1339850" y="5587207"/>
            <a:ext cx="9948069" cy="0"/>
          </a:xfrm>
          <a:prstGeom prst="line">
            <a:avLst/>
          </a:prstGeom>
          <a:noFill/>
          <a:ln w="50800" cap="rnd" cmpd="sng">
            <a:solidFill>
              <a:srgbClr val="666666"/>
            </a:solid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5052" tIns="15052" rIns="15052" bIns="15052" anchor="ctr"/>
          <a:lstStyle/>
          <a:p>
            <a:endParaRPr lang="en-US" altLang="en-US" sz="1700"/>
          </a:p>
        </p:txBody>
      </p:sp>
      <p:sp>
        <p:nvSpPr>
          <p:cNvPr id="59480" name="Rectangle 88"/>
          <p:cNvSpPr>
            <a:spLocks/>
          </p:cNvSpPr>
          <p:nvPr/>
        </p:nvSpPr>
        <p:spPr bwMode="auto">
          <a:xfrm>
            <a:off x="270669" y="4746770"/>
            <a:ext cx="1105694" cy="3846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21900" tIns="121900" rIns="121900" bIns="121900" anchor="ctr">
            <a:spAutoFit/>
          </a:bodyPr>
          <a:lstStyle/>
          <a:p>
            <a:r>
              <a:rPr lang="en-US" altLang="en-US" sz="900">
                <a:solidFill>
                  <a:srgbClr val="666666"/>
                </a:solidFill>
                <a:latin typeface="Helvetica" charset="0"/>
                <a:ea typeface="Helvetica" charset="0"/>
                <a:cs typeface="Helvetica" charset="0"/>
                <a:sym typeface="Helvetica" charset="0"/>
              </a:rPr>
              <a:t>20,000</a:t>
            </a:r>
          </a:p>
        </p:txBody>
      </p:sp>
      <p:sp>
        <p:nvSpPr>
          <p:cNvPr id="59481" name="Rectangle 89"/>
          <p:cNvSpPr>
            <a:spLocks/>
          </p:cNvSpPr>
          <p:nvPr/>
        </p:nvSpPr>
        <p:spPr bwMode="auto">
          <a:xfrm>
            <a:off x="11212513" y="1905939"/>
            <a:ext cx="497682" cy="3846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21900" tIns="121900" rIns="121900" bIns="121900" anchor="ctr">
            <a:spAutoFit/>
          </a:bodyPr>
          <a:lstStyle/>
          <a:p>
            <a:r>
              <a:rPr lang="en-US" altLang="en-US" sz="900">
                <a:solidFill>
                  <a:srgbClr val="666666"/>
                </a:solidFill>
                <a:latin typeface="Helvetica" charset="0"/>
                <a:ea typeface="Helvetica" charset="0"/>
                <a:cs typeface="Helvetica" charset="0"/>
                <a:sym typeface="Helvetica" charset="0"/>
              </a:rPr>
              <a:t>58</a:t>
            </a:r>
          </a:p>
        </p:txBody>
      </p:sp>
      <p:sp>
        <p:nvSpPr>
          <p:cNvPr id="59482" name="Rectangle 90"/>
          <p:cNvSpPr>
            <a:spLocks/>
          </p:cNvSpPr>
          <p:nvPr/>
        </p:nvSpPr>
        <p:spPr bwMode="auto">
          <a:xfrm>
            <a:off x="11212513" y="2615552"/>
            <a:ext cx="497682" cy="3846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21900" tIns="121900" rIns="121900" bIns="121900" anchor="ctr">
            <a:spAutoFit/>
          </a:bodyPr>
          <a:lstStyle/>
          <a:p>
            <a:r>
              <a:rPr lang="en-US" altLang="en-US" sz="900">
                <a:solidFill>
                  <a:srgbClr val="666666"/>
                </a:solidFill>
                <a:latin typeface="Helvetica" charset="0"/>
                <a:ea typeface="Helvetica" charset="0"/>
                <a:cs typeface="Helvetica" charset="0"/>
                <a:sym typeface="Helvetica" charset="0"/>
              </a:rPr>
              <a:t>45</a:t>
            </a:r>
          </a:p>
        </p:txBody>
      </p:sp>
      <p:sp>
        <p:nvSpPr>
          <p:cNvPr id="59483" name="Rectangle 91"/>
          <p:cNvSpPr>
            <a:spLocks/>
          </p:cNvSpPr>
          <p:nvPr/>
        </p:nvSpPr>
        <p:spPr bwMode="auto">
          <a:xfrm>
            <a:off x="11212513" y="3325561"/>
            <a:ext cx="497682" cy="3846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21900" tIns="121900" rIns="121900" bIns="121900" anchor="ctr">
            <a:spAutoFit/>
          </a:bodyPr>
          <a:lstStyle/>
          <a:p>
            <a:r>
              <a:rPr lang="en-US" altLang="en-US" sz="900">
                <a:solidFill>
                  <a:srgbClr val="666666"/>
                </a:solidFill>
                <a:latin typeface="Helvetica" charset="0"/>
                <a:ea typeface="Helvetica" charset="0"/>
                <a:cs typeface="Helvetica" charset="0"/>
                <a:sym typeface="Helvetica" charset="0"/>
              </a:rPr>
              <a:t>32</a:t>
            </a:r>
          </a:p>
        </p:txBody>
      </p:sp>
      <p:sp>
        <p:nvSpPr>
          <p:cNvPr id="59484" name="Rectangle 92"/>
          <p:cNvSpPr>
            <a:spLocks/>
          </p:cNvSpPr>
          <p:nvPr/>
        </p:nvSpPr>
        <p:spPr bwMode="auto">
          <a:xfrm>
            <a:off x="11212513" y="4035570"/>
            <a:ext cx="497682" cy="3846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21900" tIns="121900" rIns="121900" bIns="121900" anchor="ctr">
            <a:spAutoFit/>
          </a:bodyPr>
          <a:lstStyle/>
          <a:p>
            <a:r>
              <a:rPr lang="en-US" altLang="en-US" sz="900">
                <a:solidFill>
                  <a:srgbClr val="666666"/>
                </a:solidFill>
                <a:latin typeface="Helvetica" charset="0"/>
                <a:ea typeface="Helvetica" charset="0"/>
                <a:cs typeface="Helvetica" charset="0"/>
                <a:sym typeface="Helvetica" charset="0"/>
              </a:rPr>
              <a:t>19</a:t>
            </a:r>
          </a:p>
        </p:txBody>
      </p:sp>
      <p:sp>
        <p:nvSpPr>
          <p:cNvPr id="59485" name="Rectangle 93"/>
          <p:cNvSpPr>
            <a:spLocks/>
          </p:cNvSpPr>
          <p:nvPr/>
        </p:nvSpPr>
        <p:spPr bwMode="auto">
          <a:xfrm>
            <a:off x="11212513" y="5153170"/>
            <a:ext cx="497682" cy="3846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21900" tIns="121900" rIns="121900" bIns="121900" anchor="ctr">
            <a:spAutoFit/>
          </a:bodyPr>
          <a:lstStyle/>
          <a:p>
            <a:r>
              <a:rPr lang="en-US" altLang="en-US" sz="900">
                <a:solidFill>
                  <a:srgbClr val="666666"/>
                </a:solidFill>
                <a:latin typeface="Helvetica" charset="0"/>
                <a:ea typeface="Helvetica" charset="0"/>
                <a:cs typeface="Helvetica" charset="0"/>
                <a:sym typeface="Helvetica" charset="0"/>
              </a:rPr>
              <a:t>0</a:t>
            </a:r>
          </a:p>
        </p:txBody>
      </p:sp>
      <p:sp>
        <p:nvSpPr>
          <p:cNvPr id="59486" name="Rectangle 94"/>
          <p:cNvSpPr>
            <a:spLocks/>
          </p:cNvSpPr>
          <p:nvPr/>
        </p:nvSpPr>
        <p:spPr bwMode="auto">
          <a:xfrm>
            <a:off x="11212513" y="4728117"/>
            <a:ext cx="497682" cy="3846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21900" tIns="121900" rIns="121900" bIns="121900" anchor="ctr">
            <a:spAutoFit/>
          </a:bodyPr>
          <a:lstStyle/>
          <a:p>
            <a:r>
              <a:rPr lang="en-US" altLang="en-US" sz="900">
                <a:solidFill>
                  <a:srgbClr val="666666"/>
                </a:solidFill>
                <a:latin typeface="Helvetica" charset="0"/>
                <a:ea typeface="Helvetica" charset="0"/>
                <a:cs typeface="Helvetica" charset="0"/>
                <a:sym typeface="Helvetica" charset="0"/>
              </a:rPr>
              <a:t>6</a:t>
            </a:r>
          </a:p>
        </p:txBody>
      </p:sp>
      <p:sp>
        <p:nvSpPr>
          <p:cNvPr id="59487" name="Rectangle 95"/>
          <p:cNvSpPr>
            <a:spLocks/>
          </p:cNvSpPr>
          <p:nvPr/>
        </p:nvSpPr>
        <p:spPr bwMode="auto">
          <a:xfrm rot="16200000">
            <a:off x="-195550" y="3414743"/>
            <a:ext cx="2501107" cy="49240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21900" tIns="121900" rIns="121900" bIns="121900" anchor="ctr">
            <a:spAutoFit/>
          </a:bodyPr>
          <a:lstStyle/>
          <a:p>
            <a:r>
              <a:rPr lang="en-US" altLang="en-US" sz="1600">
                <a:solidFill>
                  <a:srgbClr val="666666"/>
                </a:solidFill>
                <a:latin typeface="Helvetica" charset="0"/>
                <a:ea typeface="Helvetica" charset="0"/>
                <a:cs typeface="Helvetica" charset="0"/>
                <a:sym typeface="Source Sans Pro" charset="0"/>
              </a:rPr>
              <a:t>Sessions</a:t>
            </a:r>
          </a:p>
        </p:txBody>
      </p:sp>
      <p:sp>
        <p:nvSpPr>
          <p:cNvPr id="59488" name="Rectangle 96"/>
          <p:cNvSpPr>
            <a:spLocks/>
          </p:cNvSpPr>
          <p:nvPr/>
        </p:nvSpPr>
        <p:spPr bwMode="auto">
          <a:xfrm rot="16200000">
            <a:off x="10372820" y="3507550"/>
            <a:ext cx="2500313" cy="49240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21900" tIns="121900" rIns="121900" bIns="121900" anchor="ctr">
            <a:spAutoFit/>
          </a:bodyPr>
          <a:lstStyle/>
          <a:p>
            <a:r>
              <a:rPr lang="en-US" altLang="en-US" sz="1600">
                <a:solidFill>
                  <a:srgbClr val="666666"/>
                </a:solidFill>
                <a:latin typeface="Helvetica" charset="0"/>
                <a:ea typeface="Helvetica" charset="0"/>
                <a:cs typeface="Helvetica" charset="0"/>
                <a:sym typeface="Source Sans Pro" charset="0"/>
              </a:rPr>
              <a:t>Bounce</a:t>
            </a:r>
            <a:r>
              <a:rPr lang="en-US" altLang="en-US" sz="1600">
                <a:solidFill>
                  <a:srgbClr val="666666"/>
                </a:solidFill>
                <a:latin typeface="Source Sans Pro" charset="0"/>
                <a:ea typeface="Source Sans Pro" charset="0"/>
                <a:cs typeface="Source Sans Pro" charset="0"/>
                <a:sym typeface="Source Sans Pro" charset="0"/>
              </a:rPr>
              <a:t> rate (%)</a:t>
            </a:r>
          </a:p>
        </p:txBody>
      </p:sp>
      <p:sp>
        <p:nvSpPr>
          <p:cNvPr id="59489" name="Rectangle 97"/>
          <p:cNvSpPr>
            <a:spLocks/>
          </p:cNvSpPr>
          <p:nvPr/>
        </p:nvSpPr>
        <p:spPr bwMode="auto">
          <a:xfrm>
            <a:off x="6207125" y="2073275"/>
            <a:ext cx="126207" cy="180975"/>
          </a:xfrm>
          <a:prstGeom prst="rect">
            <a:avLst/>
          </a:prstGeom>
          <a:solidFill>
            <a:srgbClr val="BDBDBD"/>
          </a:solidFill>
          <a:ln>
            <a:noFill/>
          </a:ln>
          <a:effectLst/>
          <a:extLs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5052" tIns="15052" rIns="15052" bIns="15052" anchor="ctr"/>
          <a:lstStyle/>
          <a:p>
            <a:endParaRPr lang="en-US" altLang="en-US" sz="1700"/>
          </a:p>
        </p:txBody>
      </p:sp>
      <p:sp>
        <p:nvSpPr>
          <p:cNvPr id="59490" name="Rectangle 98"/>
          <p:cNvSpPr>
            <a:spLocks/>
          </p:cNvSpPr>
          <p:nvPr/>
        </p:nvSpPr>
        <p:spPr bwMode="auto">
          <a:xfrm>
            <a:off x="6262688" y="1781320"/>
            <a:ext cx="1105694" cy="3846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21900" tIns="121900" rIns="121900" bIns="121900" anchor="ctr">
            <a:spAutoFit/>
          </a:bodyPr>
          <a:lstStyle/>
          <a:p>
            <a:r>
              <a:rPr lang="en-US" altLang="en-US" sz="900">
                <a:solidFill>
                  <a:srgbClr val="666666"/>
                </a:solidFill>
                <a:latin typeface="Source Sans Pro" charset="0"/>
                <a:ea typeface="Source Sans Pro" charset="0"/>
                <a:cs typeface="Source Sans Pro" charset="0"/>
                <a:sym typeface="Source Sans Pro" charset="0"/>
              </a:rPr>
              <a:t>Sessions</a:t>
            </a:r>
          </a:p>
        </p:txBody>
      </p:sp>
      <p:sp>
        <p:nvSpPr>
          <p:cNvPr id="59491" name="Oval 99"/>
          <p:cNvSpPr>
            <a:spLocks/>
          </p:cNvSpPr>
          <p:nvPr/>
        </p:nvSpPr>
        <p:spPr bwMode="auto">
          <a:xfrm>
            <a:off x="7277100" y="2118519"/>
            <a:ext cx="91282" cy="90488"/>
          </a:xfrm>
          <a:prstGeom prst="ellipse">
            <a:avLst/>
          </a:prstGeom>
          <a:solidFill>
            <a:srgbClr val="EA4335"/>
          </a:solidFill>
          <a:ln w="25400" cap="flat" cmpd="sng">
            <a:solidFill>
              <a:srgbClr val="EA4335"/>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5052" tIns="15052" rIns="15052" bIns="15052" anchor="ctr"/>
          <a:lstStyle/>
          <a:p>
            <a:endParaRPr lang="en-US" altLang="en-US" sz="1700"/>
          </a:p>
        </p:txBody>
      </p:sp>
      <p:sp>
        <p:nvSpPr>
          <p:cNvPr id="59492" name="Rectangle 100"/>
          <p:cNvSpPr>
            <a:spLocks/>
          </p:cNvSpPr>
          <p:nvPr/>
        </p:nvSpPr>
        <p:spPr bwMode="auto">
          <a:xfrm>
            <a:off x="7329488" y="1781320"/>
            <a:ext cx="1104900" cy="3846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21900" tIns="121900" rIns="121900" bIns="121900" anchor="ctr">
            <a:spAutoFit/>
          </a:bodyPr>
          <a:lstStyle/>
          <a:p>
            <a:r>
              <a:rPr lang="en-US" altLang="en-US" sz="900">
                <a:solidFill>
                  <a:srgbClr val="666666"/>
                </a:solidFill>
                <a:latin typeface="Source Sans Pro" charset="0"/>
                <a:ea typeface="Source Sans Pro" charset="0"/>
                <a:cs typeface="Source Sans Pro" charset="0"/>
                <a:sym typeface="Source Sans Pro" charset="0"/>
              </a:rPr>
              <a:t>Bounce rate</a:t>
            </a:r>
          </a:p>
        </p:txBody>
      </p:sp>
      <p:sp>
        <p:nvSpPr>
          <p:cNvPr id="59493" name="Oval 101"/>
          <p:cNvSpPr>
            <a:spLocks/>
          </p:cNvSpPr>
          <p:nvPr/>
        </p:nvSpPr>
        <p:spPr bwMode="auto">
          <a:xfrm>
            <a:off x="1712119" y="4842669"/>
            <a:ext cx="91281" cy="90488"/>
          </a:xfrm>
          <a:prstGeom prst="ellipse">
            <a:avLst/>
          </a:prstGeom>
          <a:solidFill>
            <a:srgbClr val="EA4335"/>
          </a:solidFill>
          <a:ln w="25400"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5052" tIns="15052" rIns="15052" bIns="15052" anchor="ctr"/>
          <a:lstStyle/>
          <a:p>
            <a:endParaRPr lang="en-US" altLang="en-US" sz="1700"/>
          </a:p>
        </p:txBody>
      </p:sp>
      <p:sp>
        <p:nvSpPr>
          <p:cNvPr id="59494" name="Oval 102"/>
          <p:cNvSpPr>
            <a:spLocks/>
          </p:cNvSpPr>
          <p:nvPr/>
        </p:nvSpPr>
        <p:spPr bwMode="auto">
          <a:xfrm>
            <a:off x="2083594" y="4842669"/>
            <a:ext cx="91281" cy="90488"/>
          </a:xfrm>
          <a:prstGeom prst="ellipse">
            <a:avLst/>
          </a:prstGeom>
          <a:solidFill>
            <a:srgbClr val="EA4335"/>
          </a:solidFill>
          <a:ln w="25400"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5052" tIns="15052" rIns="15052" bIns="15052" anchor="ctr"/>
          <a:lstStyle/>
          <a:p>
            <a:endParaRPr lang="en-US" altLang="en-US" sz="1700"/>
          </a:p>
        </p:txBody>
      </p:sp>
      <p:sp>
        <p:nvSpPr>
          <p:cNvPr id="59495" name="Oval 103"/>
          <p:cNvSpPr>
            <a:spLocks/>
          </p:cNvSpPr>
          <p:nvPr/>
        </p:nvSpPr>
        <p:spPr bwMode="auto">
          <a:xfrm>
            <a:off x="2455069" y="4660900"/>
            <a:ext cx="90488" cy="90488"/>
          </a:xfrm>
          <a:prstGeom prst="ellipse">
            <a:avLst/>
          </a:prstGeom>
          <a:solidFill>
            <a:srgbClr val="EA4335"/>
          </a:solidFill>
          <a:ln w="25400"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5052" tIns="15052" rIns="15052" bIns="15052" anchor="ctr"/>
          <a:lstStyle/>
          <a:p>
            <a:endParaRPr lang="en-US" altLang="en-US" sz="1700"/>
          </a:p>
        </p:txBody>
      </p:sp>
      <p:sp>
        <p:nvSpPr>
          <p:cNvPr id="59496" name="Oval 104"/>
          <p:cNvSpPr>
            <a:spLocks/>
          </p:cNvSpPr>
          <p:nvPr/>
        </p:nvSpPr>
        <p:spPr bwMode="auto">
          <a:xfrm>
            <a:off x="2826544" y="4393407"/>
            <a:ext cx="90488" cy="91281"/>
          </a:xfrm>
          <a:prstGeom prst="ellipse">
            <a:avLst/>
          </a:prstGeom>
          <a:solidFill>
            <a:srgbClr val="EA4335"/>
          </a:solidFill>
          <a:ln w="25400"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5052" tIns="15052" rIns="15052" bIns="15052" anchor="ctr"/>
          <a:lstStyle/>
          <a:p>
            <a:endParaRPr lang="en-US" altLang="en-US" sz="1700"/>
          </a:p>
        </p:txBody>
      </p:sp>
      <p:sp>
        <p:nvSpPr>
          <p:cNvPr id="59497" name="Oval 105"/>
          <p:cNvSpPr>
            <a:spLocks/>
          </p:cNvSpPr>
          <p:nvPr/>
        </p:nvSpPr>
        <p:spPr bwMode="auto">
          <a:xfrm>
            <a:off x="3198019" y="4213225"/>
            <a:ext cx="90488" cy="90488"/>
          </a:xfrm>
          <a:prstGeom prst="ellipse">
            <a:avLst/>
          </a:prstGeom>
          <a:solidFill>
            <a:srgbClr val="EA4335"/>
          </a:solidFill>
          <a:ln w="25400"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5052" tIns="15052" rIns="15052" bIns="15052" anchor="ctr"/>
          <a:lstStyle/>
          <a:p>
            <a:endParaRPr lang="en-US" altLang="en-US" sz="1700"/>
          </a:p>
        </p:txBody>
      </p:sp>
      <p:sp>
        <p:nvSpPr>
          <p:cNvPr id="59498" name="Oval 106"/>
          <p:cNvSpPr>
            <a:spLocks/>
          </p:cNvSpPr>
          <p:nvPr/>
        </p:nvSpPr>
        <p:spPr bwMode="auto">
          <a:xfrm>
            <a:off x="3569494" y="3990975"/>
            <a:ext cx="90488" cy="91282"/>
          </a:xfrm>
          <a:prstGeom prst="ellipse">
            <a:avLst/>
          </a:prstGeom>
          <a:solidFill>
            <a:srgbClr val="EA4335"/>
          </a:solidFill>
          <a:ln w="25400"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5052" tIns="15052" rIns="15052" bIns="15052" anchor="ctr"/>
          <a:lstStyle/>
          <a:p>
            <a:endParaRPr lang="en-US" altLang="en-US" sz="1700"/>
          </a:p>
        </p:txBody>
      </p:sp>
      <p:sp>
        <p:nvSpPr>
          <p:cNvPr id="59499" name="Oval 107"/>
          <p:cNvSpPr>
            <a:spLocks/>
          </p:cNvSpPr>
          <p:nvPr/>
        </p:nvSpPr>
        <p:spPr bwMode="auto">
          <a:xfrm>
            <a:off x="3940175" y="3853657"/>
            <a:ext cx="91282" cy="91281"/>
          </a:xfrm>
          <a:prstGeom prst="ellipse">
            <a:avLst/>
          </a:prstGeom>
          <a:solidFill>
            <a:srgbClr val="EA4335"/>
          </a:solidFill>
          <a:ln w="25400"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5052" tIns="15052" rIns="15052" bIns="15052" anchor="ctr"/>
          <a:lstStyle/>
          <a:p>
            <a:endParaRPr lang="en-US" altLang="en-US" sz="1700"/>
          </a:p>
        </p:txBody>
      </p:sp>
      <p:sp>
        <p:nvSpPr>
          <p:cNvPr id="59500" name="Oval 108"/>
          <p:cNvSpPr>
            <a:spLocks/>
          </p:cNvSpPr>
          <p:nvPr/>
        </p:nvSpPr>
        <p:spPr bwMode="auto">
          <a:xfrm>
            <a:off x="4311650" y="3763169"/>
            <a:ext cx="91282" cy="90488"/>
          </a:xfrm>
          <a:prstGeom prst="ellipse">
            <a:avLst/>
          </a:prstGeom>
          <a:solidFill>
            <a:srgbClr val="EA4335"/>
          </a:solidFill>
          <a:ln w="25400"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5052" tIns="15052" rIns="15052" bIns="15052" anchor="ctr"/>
          <a:lstStyle/>
          <a:p>
            <a:endParaRPr lang="en-US" altLang="en-US" sz="1700"/>
          </a:p>
        </p:txBody>
      </p:sp>
      <p:sp>
        <p:nvSpPr>
          <p:cNvPr id="59501" name="Oval 109"/>
          <p:cNvSpPr>
            <a:spLocks/>
          </p:cNvSpPr>
          <p:nvPr/>
        </p:nvSpPr>
        <p:spPr bwMode="auto">
          <a:xfrm>
            <a:off x="4683125" y="3659982"/>
            <a:ext cx="91282" cy="90488"/>
          </a:xfrm>
          <a:prstGeom prst="ellipse">
            <a:avLst/>
          </a:prstGeom>
          <a:solidFill>
            <a:srgbClr val="EA4335"/>
          </a:solidFill>
          <a:ln w="25400"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5052" tIns="15052" rIns="15052" bIns="15052" anchor="ctr"/>
          <a:lstStyle/>
          <a:p>
            <a:endParaRPr lang="en-US" altLang="en-US" sz="1700"/>
          </a:p>
        </p:txBody>
      </p:sp>
      <p:sp>
        <p:nvSpPr>
          <p:cNvPr id="59502" name="Oval 110"/>
          <p:cNvSpPr>
            <a:spLocks/>
          </p:cNvSpPr>
          <p:nvPr/>
        </p:nvSpPr>
        <p:spPr bwMode="auto">
          <a:xfrm>
            <a:off x="5054600" y="3590132"/>
            <a:ext cx="90488" cy="91281"/>
          </a:xfrm>
          <a:prstGeom prst="ellipse">
            <a:avLst/>
          </a:prstGeom>
          <a:solidFill>
            <a:srgbClr val="EA4335"/>
          </a:solidFill>
          <a:ln w="25400"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5052" tIns="15052" rIns="15052" bIns="15052" anchor="ctr"/>
          <a:lstStyle/>
          <a:p>
            <a:endParaRPr lang="en-US" altLang="en-US" sz="1700"/>
          </a:p>
        </p:txBody>
      </p:sp>
      <p:sp>
        <p:nvSpPr>
          <p:cNvPr id="59503" name="Oval 111"/>
          <p:cNvSpPr>
            <a:spLocks/>
          </p:cNvSpPr>
          <p:nvPr/>
        </p:nvSpPr>
        <p:spPr bwMode="auto">
          <a:xfrm>
            <a:off x="5426075" y="3540919"/>
            <a:ext cx="90488" cy="90488"/>
          </a:xfrm>
          <a:prstGeom prst="ellipse">
            <a:avLst/>
          </a:prstGeom>
          <a:solidFill>
            <a:srgbClr val="EA4335"/>
          </a:solidFill>
          <a:ln w="25400"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5052" tIns="15052" rIns="15052" bIns="15052" anchor="ctr"/>
          <a:lstStyle/>
          <a:p>
            <a:endParaRPr lang="en-US" altLang="en-US" sz="1700"/>
          </a:p>
        </p:txBody>
      </p:sp>
      <p:sp>
        <p:nvSpPr>
          <p:cNvPr id="59504" name="Oval 112"/>
          <p:cNvSpPr>
            <a:spLocks/>
          </p:cNvSpPr>
          <p:nvPr/>
        </p:nvSpPr>
        <p:spPr bwMode="auto">
          <a:xfrm>
            <a:off x="5797550" y="3467894"/>
            <a:ext cx="90488" cy="90488"/>
          </a:xfrm>
          <a:prstGeom prst="ellipse">
            <a:avLst/>
          </a:prstGeom>
          <a:solidFill>
            <a:srgbClr val="EA4335"/>
          </a:solidFill>
          <a:ln w="25400"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5052" tIns="15052" rIns="15052" bIns="15052" anchor="ctr"/>
          <a:lstStyle/>
          <a:p>
            <a:endParaRPr lang="en-US" altLang="en-US" sz="1700"/>
          </a:p>
        </p:txBody>
      </p:sp>
      <p:sp>
        <p:nvSpPr>
          <p:cNvPr id="59505" name="Oval 113"/>
          <p:cNvSpPr>
            <a:spLocks/>
          </p:cNvSpPr>
          <p:nvPr/>
        </p:nvSpPr>
        <p:spPr bwMode="auto">
          <a:xfrm>
            <a:off x="6169025" y="3425825"/>
            <a:ext cx="90488" cy="90488"/>
          </a:xfrm>
          <a:prstGeom prst="ellipse">
            <a:avLst/>
          </a:prstGeom>
          <a:solidFill>
            <a:srgbClr val="EA4335"/>
          </a:solidFill>
          <a:ln w="25400"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5052" tIns="15052" rIns="15052" bIns="15052" anchor="ctr"/>
          <a:lstStyle/>
          <a:p>
            <a:endParaRPr lang="en-US" altLang="en-US" sz="1700"/>
          </a:p>
        </p:txBody>
      </p:sp>
      <p:sp>
        <p:nvSpPr>
          <p:cNvPr id="59506" name="Oval 114"/>
          <p:cNvSpPr>
            <a:spLocks/>
          </p:cNvSpPr>
          <p:nvPr/>
        </p:nvSpPr>
        <p:spPr bwMode="auto">
          <a:xfrm>
            <a:off x="6539707" y="3363913"/>
            <a:ext cx="91281" cy="90488"/>
          </a:xfrm>
          <a:prstGeom prst="ellipse">
            <a:avLst/>
          </a:prstGeom>
          <a:solidFill>
            <a:srgbClr val="EA4335"/>
          </a:solidFill>
          <a:ln w="25400"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5052" tIns="15052" rIns="15052" bIns="15052" anchor="ctr"/>
          <a:lstStyle/>
          <a:p>
            <a:endParaRPr lang="en-US" altLang="en-US" sz="1700"/>
          </a:p>
        </p:txBody>
      </p:sp>
      <p:sp>
        <p:nvSpPr>
          <p:cNvPr id="59507" name="Oval 115"/>
          <p:cNvSpPr>
            <a:spLocks/>
          </p:cNvSpPr>
          <p:nvPr/>
        </p:nvSpPr>
        <p:spPr bwMode="auto">
          <a:xfrm>
            <a:off x="6911182" y="3251200"/>
            <a:ext cx="91281" cy="90488"/>
          </a:xfrm>
          <a:prstGeom prst="ellipse">
            <a:avLst/>
          </a:prstGeom>
          <a:solidFill>
            <a:srgbClr val="EA4335"/>
          </a:solidFill>
          <a:ln w="25400"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5052" tIns="15052" rIns="15052" bIns="15052" anchor="ctr"/>
          <a:lstStyle/>
          <a:p>
            <a:endParaRPr lang="en-US" altLang="en-US" sz="1700"/>
          </a:p>
        </p:txBody>
      </p:sp>
      <p:sp>
        <p:nvSpPr>
          <p:cNvPr id="59508" name="Oval 116"/>
          <p:cNvSpPr>
            <a:spLocks/>
          </p:cNvSpPr>
          <p:nvPr/>
        </p:nvSpPr>
        <p:spPr bwMode="auto">
          <a:xfrm>
            <a:off x="7282657" y="3166269"/>
            <a:ext cx="90488" cy="90488"/>
          </a:xfrm>
          <a:prstGeom prst="ellipse">
            <a:avLst/>
          </a:prstGeom>
          <a:solidFill>
            <a:srgbClr val="EA4335"/>
          </a:solidFill>
          <a:ln w="25400"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5052" tIns="15052" rIns="15052" bIns="15052" anchor="ctr"/>
          <a:lstStyle/>
          <a:p>
            <a:endParaRPr lang="en-US" altLang="en-US" sz="1700"/>
          </a:p>
        </p:txBody>
      </p:sp>
      <p:sp>
        <p:nvSpPr>
          <p:cNvPr id="59509" name="Oval 117"/>
          <p:cNvSpPr>
            <a:spLocks/>
          </p:cNvSpPr>
          <p:nvPr/>
        </p:nvSpPr>
        <p:spPr bwMode="auto">
          <a:xfrm>
            <a:off x="7654132" y="3049588"/>
            <a:ext cx="90488" cy="90488"/>
          </a:xfrm>
          <a:prstGeom prst="ellipse">
            <a:avLst/>
          </a:prstGeom>
          <a:solidFill>
            <a:srgbClr val="EA4335"/>
          </a:solidFill>
          <a:ln w="25400"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5052" tIns="15052" rIns="15052" bIns="15052" anchor="ctr"/>
          <a:lstStyle/>
          <a:p>
            <a:endParaRPr lang="en-US" altLang="en-US" sz="1700"/>
          </a:p>
        </p:txBody>
      </p:sp>
      <p:sp>
        <p:nvSpPr>
          <p:cNvPr id="59510" name="Oval 118"/>
          <p:cNvSpPr>
            <a:spLocks/>
          </p:cNvSpPr>
          <p:nvPr/>
        </p:nvSpPr>
        <p:spPr bwMode="auto">
          <a:xfrm>
            <a:off x="8025607" y="2931319"/>
            <a:ext cx="90488" cy="90488"/>
          </a:xfrm>
          <a:prstGeom prst="ellipse">
            <a:avLst/>
          </a:prstGeom>
          <a:solidFill>
            <a:srgbClr val="EA4335"/>
          </a:solidFill>
          <a:ln w="25400"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5052" tIns="15052" rIns="15052" bIns="15052" anchor="ctr"/>
          <a:lstStyle/>
          <a:p>
            <a:endParaRPr lang="en-US" altLang="en-US" sz="1700"/>
          </a:p>
        </p:txBody>
      </p:sp>
      <p:sp>
        <p:nvSpPr>
          <p:cNvPr id="59511" name="Oval 119"/>
          <p:cNvSpPr>
            <a:spLocks/>
          </p:cNvSpPr>
          <p:nvPr/>
        </p:nvSpPr>
        <p:spPr bwMode="auto">
          <a:xfrm>
            <a:off x="8397082" y="2822575"/>
            <a:ext cx="90488" cy="90488"/>
          </a:xfrm>
          <a:prstGeom prst="ellipse">
            <a:avLst/>
          </a:prstGeom>
          <a:solidFill>
            <a:srgbClr val="EA4335"/>
          </a:solidFill>
          <a:ln w="25400"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5052" tIns="15052" rIns="15052" bIns="15052" anchor="ctr"/>
          <a:lstStyle/>
          <a:p>
            <a:endParaRPr lang="en-US" altLang="en-US" sz="1700"/>
          </a:p>
        </p:txBody>
      </p:sp>
      <p:sp>
        <p:nvSpPr>
          <p:cNvPr id="59512" name="Oval 120"/>
          <p:cNvSpPr>
            <a:spLocks/>
          </p:cNvSpPr>
          <p:nvPr/>
        </p:nvSpPr>
        <p:spPr bwMode="auto">
          <a:xfrm>
            <a:off x="8767763" y="2770982"/>
            <a:ext cx="91282" cy="91281"/>
          </a:xfrm>
          <a:prstGeom prst="ellipse">
            <a:avLst/>
          </a:prstGeom>
          <a:solidFill>
            <a:srgbClr val="EA4335"/>
          </a:solidFill>
          <a:ln w="25400"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5052" tIns="15052" rIns="15052" bIns="15052" anchor="ctr"/>
          <a:lstStyle/>
          <a:p>
            <a:endParaRPr lang="en-US" altLang="en-US" sz="1700"/>
          </a:p>
        </p:txBody>
      </p:sp>
      <p:sp>
        <p:nvSpPr>
          <p:cNvPr id="59513" name="Oval 121"/>
          <p:cNvSpPr>
            <a:spLocks/>
          </p:cNvSpPr>
          <p:nvPr/>
        </p:nvSpPr>
        <p:spPr bwMode="auto">
          <a:xfrm>
            <a:off x="9139238" y="2680494"/>
            <a:ext cx="91282" cy="90488"/>
          </a:xfrm>
          <a:prstGeom prst="ellipse">
            <a:avLst/>
          </a:prstGeom>
          <a:solidFill>
            <a:srgbClr val="EA4335"/>
          </a:solidFill>
          <a:ln w="25400"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5052" tIns="15052" rIns="15052" bIns="15052" anchor="ctr"/>
          <a:lstStyle/>
          <a:p>
            <a:endParaRPr lang="en-US" altLang="en-US" sz="1700"/>
          </a:p>
        </p:txBody>
      </p:sp>
      <p:sp>
        <p:nvSpPr>
          <p:cNvPr id="59514" name="Oval 122"/>
          <p:cNvSpPr>
            <a:spLocks/>
          </p:cNvSpPr>
          <p:nvPr/>
        </p:nvSpPr>
        <p:spPr bwMode="auto">
          <a:xfrm>
            <a:off x="9510713" y="2597944"/>
            <a:ext cx="91282" cy="90488"/>
          </a:xfrm>
          <a:prstGeom prst="ellipse">
            <a:avLst/>
          </a:prstGeom>
          <a:solidFill>
            <a:srgbClr val="EA4335"/>
          </a:solidFill>
          <a:ln w="25400"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5052" tIns="15052" rIns="15052" bIns="15052" anchor="ctr"/>
          <a:lstStyle/>
          <a:p>
            <a:endParaRPr lang="en-US" altLang="en-US" sz="1700"/>
          </a:p>
        </p:txBody>
      </p:sp>
      <p:sp>
        <p:nvSpPr>
          <p:cNvPr id="59515" name="Oval 123"/>
          <p:cNvSpPr>
            <a:spLocks/>
          </p:cNvSpPr>
          <p:nvPr/>
        </p:nvSpPr>
        <p:spPr bwMode="auto">
          <a:xfrm>
            <a:off x="9882188" y="2520157"/>
            <a:ext cx="90488" cy="91281"/>
          </a:xfrm>
          <a:prstGeom prst="ellipse">
            <a:avLst/>
          </a:prstGeom>
          <a:solidFill>
            <a:srgbClr val="EA4335"/>
          </a:solidFill>
          <a:ln w="25400"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5052" tIns="15052" rIns="15052" bIns="15052" anchor="ctr"/>
          <a:lstStyle/>
          <a:p>
            <a:endParaRPr lang="en-US" altLang="en-US" sz="1700"/>
          </a:p>
        </p:txBody>
      </p:sp>
      <p:sp>
        <p:nvSpPr>
          <p:cNvPr id="59516" name="Oval 124"/>
          <p:cNvSpPr>
            <a:spLocks/>
          </p:cNvSpPr>
          <p:nvPr/>
        </p:nvSpPr>
        <p:spPr bwMode="auto">
          <a:xfrm>
            <a:off x="10253663" y="2489994"/>
            <a:ext cx="90488" cy="91281"/>
          </a:xfrm>
          <a:prstGeom prst="ellipse">
            <a:avLst/>
          </a:prstGeom>
          <a:solidFill>
            <a:srgbClr val="EA4335"/>
          </a:solidFill>
          <a:ln w="25400"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5052" tIns="15052" rIns="15052" bIns="15052" anchor="ctr"/>
          <a:lstStyle/>
          <a:p>
            <a:endParaRPr lang="en-US" altLang="en-US" sz="1700"/>
          </a:p>
        </p:txBody>
      </p:sp>
      <p:grpSp>
        <p:nvGrpSpPr>
          <p:cNvPr id="59517" name="Group 125"/>
          <p:cNvGrpSpPr>
            <a:grpSpLocks/>
          </p:cNvGrpSpPr>
          <p:nvPr/>
        </p:nvGrpSpPr>
        <p:grpSpPr bwMode="auto">
          <a:xfrm>
            <a:off x="1422400" y="4926506"/>
            <a:ext cx="690563" cy="734367"/>
            <a:chOff x="0" y="-10127"/>
            <a:chExt cx="1381601" cy="1469127"/>
          </a:xfrm>
        </p:grpSpPr>
        <p:sp>
          <p:nvSpPr>
            <p:cNvPr id="59518" name="AutoShape 126"/>
            <p:cNvSpPr>
              <a:spLocks/>
            </p:cNvSpPr>
            <p:nvPr/>
          </p:nvSpPr>
          <p:spPr bwMode="auto">
            <a:xfrm>
              <a:off x="508533" y="55230"/>
              <a:ext cx="364001" cy="274401"/>
            </a:xfrm>
            <a:prstGeom prst="triangle">
              <a:avLst>
                <a:gd name="adj" fmla="val 50000"/>
              </a:avLst>
            </a:prstGeom>
            <a:solidFill>
              <a:srgbClr val="EA4335"/>
            </a:solidFill>
            <a:ln>
              <a:noFill/>
            </a:ln>
            <a:effectLst/>
            <a:extLs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5052" tIns="15052" rIns="15052" bIns="15052" anchor="ctr"/>
            <a:lstStyle/>
            <a:p>
              <a:endParaRPr lang="en-US" altLang="en-US" sz="1700"/>
            </a:p>
          </p:txBody>
        </p:sp>
        <p:sp>
          <p:nvSpPr>
            <p:cNvPr id="59519" name="Rectangle 127"/>
            <p:cNvSpPr>
              <a:spLocks/>
            </p:cNvSpPr>
            <p:nvPr/>
          </p:nvSpPr>
          <p:spPr bwMode="auto">
            <a:xfrm>
              <a:off x="55730" y="219350"/>
              <a:ext cx="1270401" cy="1021598"/>
            </a:xfrm>
            <a:prstGeom prst="rect">
              <a:avLst/>
            </a:prstGeom>
            <a:solidFill>
              <a:srgbClr val="EA4335"/>
            </a:solidFill>
            <a:ln>
              <a:noFill/>
            </a:ln>
            <a:effectLst/>
            <a:extLs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5052" tIns="15052" rIns="15052" bIns="15052" anchor="ctr"/>
            <a:lstStyle/>
            <a:p>
              <a:endParaRPr lang="en-US" altLang="en-US" sz="1700"/>
            </a:p>
          </p:txBody>
        </p:sp>
        <p:grpSp>
          <p:nvGrpSpPr>
            <p:cNvPr id="59520" name="Group 128"/>
            <p:cNvGrpSpPr>
              <a:grpSpLocks/>
            </p:cNvGrpSpPr>
            <p:nvPr/>
          </p:nvGrpSpPr>
          <p:grpSpPr bwMode="auto">
            <a:xfrm>
              <a:off x="0" y="-10127"/>
              <a:ext cx="1381601" cy="1239460"/>
              <a:chOff x="0" y="-10127"/>
              <a:chExt cx="1381601" cy="1239460"/>
            </a:xfrm>
          </p:grpSpPr>
          <p:sp>
            <p:nvSpPr>
              <p:cNvPr id="59521" name="Rectangle 129"/>
              <p:cNvSpPr>
                <a:spLocks/>
              </p:cNvSpPr>
              <p:nvPr/>
            </p:nvSpPr>
            <p:spPr bwMode="auto">
              <a:xfrm>
                <a:off x="0" y="-10127"/>
                <a:ext cx="1381601" cy="101585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21900" tIns="121900" rIns="121900" bIns="121900" anchor="ctr">
                <a:spAutoFit/>
              </a:bodyPr>
              <a:lstStyle/>
              <a:p>
                <a:r>
                  <a:rPr lang="en-US" altLang="en-US" sz="1700" b="1">
                    <a:latin typeface="Helvetica" charset="0"/>
                    <a:ea typeface="Helvetica" charset="0"/>
                    <a:cs typeface="Helvetica" charset="0"/>
                    <a:sym typeface="Helvetica" charset="0"/>
                  </a:rPr>
                  <a:t>13%</a:t>
                </a:r>
              </a:p>
            </p:txBody>
          </p:sp>
          <p:sp>
            <p:nvSpPr>
              <p:cNvPr id="59522" name="Rectangle 130"/>
              <p:cNvSpPr>
                <a:spLocks/>
              </p:cNvSpPr>
              <p:nvPr/>
            </p:nvSpPr>
            <p:spPr bwMode="auto">
              <a:xfrm>
                <a:off x="20067" y="459768"/>
                <a:ext cx="1340801" cy="7695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21900" tIns="121900" rIns="121900" bIns="121900" anchor="ctr">
                <a:spAutoFit/>
              </a:bodyPr>
              <a:lstStyle/>
              <a:p>
                <a:r>
                  <a:rPr lang="en-US" altLang="en-US" sz="900">
                    <a:latin typeface="Helvetica" charset="0"/>
                    <a:ea typeface="Helvetica" charset="0"/>
                    <a:cs typeface="Helvetica" charset="0"/>
                    <a:sym typeface="Helvetica" charset="0"/>
                  </a:rPr>
                  <a:t>bounce</a:t>
                </a:r>
              </a:p>
            </p:txBody>
          </p:sp>
        </p:grpSp>
        <p:sp>
          <p:nvSpPr>
            <p:cNvPr id="59523" name="Rectangle 131"/>
            <p:cNvSpPr>
              <a:spLocks/>
            </p:cNvSpPr>
            <p:nvPr/>
          </p:nvSpPr>
          <p:spPr bwMode="auto">
            <a:xfrm>
              <a:off x="95867" y="689434"/>
              <a:ext cx="1189601" cy="76956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21900" tIns="121900" rIns="121900" bIns="121900" anchor="ctr">
              <a:spAutoFit/>
            </a:bodyPr>
            <a:lstStyle/>
            <a:p>
              <a:r>
                <a:rPr lang="en-US" altLang="en-US" sz="900">
                  <a:latin typeface="Helvetica" charset="0"/>
                  <a:ea typeface="Helvetica" charset="0"/>
                  <a:cs typeface="Helvetica" charset="0"/>
                  <a:sym typeface="Helvetica" charset="0"/>
                </a:rPr>
                <a:t>rate</a:t>
              </a:r>
            </a:p>
          </p:txBody>
        </p:sp>
      </p:grpSp>
      <p:grpSp>
        <p:nvGrpSpPr>
          <p:cNvPr id="59524" name="Group 132"/>
          <p:cNvGrpSpPr>
            <a:grpSpLocks/>
          </p:cNvGrpSpPr>
          <p:nvPr/>
        </p:nvGrpSpPr>
        <p:grpSpPr bwMode="auto">
          <a:xfrm>
            <a:off x="2526507" y="4527550"/>
            <a:ext cx="690563" cy="861038"/>
            <a:chOff x="0" y="0"/>
            <a:chExt cx="1381601" cy="1722280"/>
          </a:xfrm>
        </p:grpSpPr>
        <p:sp>
          <p:nvSpPr>
            <p:cNvPr id="59525" name="AutoShape 133"/>
            <p:cNvSpPr>
              <a:spLocks/>
            </p:cNvSpPr>
            <p:nvPr/>
          </p:nvSpPr>
          <p:spPr bwMode="auto">
            <a:xfrm>
              <a:off x="508565" y="0"/>
              <a:ext cx="364001" cy="706401"/>
            </a:xfrm>
            <a:prstGeom prst="triangle">
              <a:avLst>
                <a:gd name="adj" fmla="val 50000"/>
              </a:avLst>
            </a:prstGeom>
            <a:solidFill>
              <a:srgbClr val="EA4335"/>
            </a:solidFill>
            <a:ln>
              <a:noFill/>
            </a:ln>
            <a:effectLst/>
            <a:extLs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5052" tIns="15052" rIns="15052" bIns="15052" anchor="ctr"/>
            <a:lstStyle/>
            <a:p>
              <a:endParaRPr lang="en-US" altLang="en-US" sz="1700"/>
            </a:p>
          </p:txBody>
        </p:sp>
        <p:sp>
          <p:nvSpPr>
            <p:cNvPr id="59526" name="Rectangle 134"/>
            <p:cNvSpPr>
              <a:spLocks/>
            </p:cNvSpPr>
            <p:nvPr/>
          </p:nvSpPr>
          <p:spPr bwMode="auto">
            <a:xfrm>
              <a:off x="55730" y="482688"/>
              <a:ext cx="1270401" cy="1021600"/>
            </a:xfrm>
            <a:prstGeom prst="rect">
              <a:avLst/>
            </a:prstGeom>
            <a:solidFill>
              <a:srgbClr val="EA4335"/>
            </a:solidFill>
            <a:ln>
              <a:noFill/>
            </a:ln>
            <a:effectLst/>
            <a:extLs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5052" tIns="15052" rIns="15052" bIns="15052" anchor="ctr"/>
            <a:lstStyle/>
            <a:p>
              <a:endParaRPr lang="en-US" altLang="en-US" sz="1700"/>
            </a:p>
          </p:txBody>
        </p:sp>
        <p:grpSp>
          <p:nvGrpSpPr>
            <p:cNvPr id="59527" name="Group 135"/>
            <p:cNvGrpSpPr>
              <a:grpSpLocks/>
            </p:cNvGrpSpPr>
            <p:nvPr/>
          </p:nvGrpSpPr>
          <p:grpSpPr bwMode="auto">
            <a:xfrm>
              <a:off x="0" y="253287"/>
              <a:ext cx="1381601" cy="1239326"/>
              <a:chOff x="0" y="-10051"/>
              <a:chExt cx="1381601" cy="1239326"/>
            </a:xfrm>
          </p:grpSpPr>
          <p:sp>
            <p:nvSpPr>
              <p:cNvPr id="59528" name="Rectangle 136"/>
              <p:cNvSpPr>
                <a:spLocks/>
              </p:cNvSpPr>
              <p:nvPr/>
            </p:nvSpPr>
            <p:spPr bwMode="auto">
              <a:xfrm>
                <a:off x="0" y="-10051"/>
                <a:ext cx="1381601" cy="101570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21900" tIns="121900" rIns="121900" bIns="121900" anchor="ctr">
                <a:spAutoFit/>
              </a:bodyPr>
              <a:lstStyle/>
              <a:p>
                <a:r>
                  <a:rPr lang="en-US" altLang="en-US" sz="1700" b="1">
                    <a:latin typeface="Helvetica" charset="0"/>
                    <a:ea typeface="Helvetica" charset="0"/>
                    <a:cs typeface="Helvetica" charset="0"/>
                    <a:sym typeface="Helvetica" charset="0"/>
                  </a:rPr>
                  <a:t>20%</a:t>
                </a:r>
              </a:p>
            </p:txBody>
          </p:sp>
          <p:sp>
            <p:nvSpPr>
              <p:cNvPr id="59529" name="Rectangle 137"/>
              <p:cNvSpPr>
                <a:spLocks/>
              </p:cNvSpPr>
              <p:nvPr/>
            </p:nvSpPr>
            <p:spPr bwMode="auto">
              <a:xfrm>
                <a:off x="20067" y="459824"/>
                <a:ext cx="1340801" cy="76945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21900" tIns="121900" rIns="121900" bIns="121900" anchor="ctr">
                <a:spAutoFit/>
              </a:bodyPr>
              <a:lstStyle/>
              <a:p>
                <a:r>
                  <a:rPr lang="en-US" altLang="en-US" sz="900">
                    <a:latin typeface="Helvetica" charset="0"/>
                    <a:ea typeface="Helvetica" charset="0"/>
                    <a:cs typeface="Helvetica" charset="0"/>
                    <a:sym typeface="Helvetica" charset="0"/>
                  </a:rPr>
                  <a:t>bounce</a:t>
                </a:r>
              </a:p>
            </p:txBody>
          </p:sp>
        </p:grpSp>
        <p:sp>
          <p:nvSpPr>
            <p:cNvPr id="59530" name="Rectangle 138"/>
            <p:cNvSpPr>
              <a:spLocks/>
            </p:cNvSpPr>
            <p:nvPr/>
          </p:nvSpPr>
          <p:spPr bwMode="auto">
            <a:xfrm>
              <a:off x="95867" y="952829"/>
              <a:ext cx="1189601" cy="76945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21900" tIns="121900" rIns="121900" bIns="121900" anchor="ctr">
              <a:spAutoFit/>
            </a:bodyPr>
            <a:lstStyle/>
            <a:p>
              <a:r>
                <a:rPr lang="en-US" altLang="en-US" sz="900">
                  <a:latin typeface="Helvetica" charset="0"/>
                  <a:ea typeface="Helvetica" charset="0"/>
                  <a:cs typeface="Helvetica" charset="0"/>
                  <a:sym typeface="Helvetica" charset="0"/>
                </a:rPr>
                <a:t>rate</a:t>
              </a:r>
            </a:p>
          </p:txBody>
        </p:sp>
      </p:grpSp>
      <p:grpSp>
        <p:nvGrpSpPr>
          <p:cNvPr id="59531" name="Group 139"/>
          <p:cNvGrpSpPr>
            <a:grpSpLocks/>
          </p:cNvGrpSpPr>
          <p:nvPr/>
        </p:nvGrpSpPr>
        <p:grpSpPr bwMode="auto">
          <a:xfrm>
            <a:off x="10696575" y="1516737"/>
            <a:ext cx="690563" cy="743863"/>
            <a:chOff x="0" y="-9762"/>
            <a:chExt cx="1381601" cy="1487059"/>
          </a:xfrm>
        </p:grpSpPr>
        <p:sp>
          <p:nvSpPr>
            <p:cNvPr id="59532" name="AutoShape 140"/>
            <p:cNvSpPr>
              <a:spLocks/>
            </p:cNvSpPr>
            <p:nvPr/>
          </p:nvSpPr>
          <p:spPr bwMode="auto">
            <a:xfrm rot="10800000">
              <a:off x="508533" y="1202895"/>
              <a:ext cx="364001" cy="274402"/>
            </a:xfrm>
            <a:prstGeom prst="triangle">
              <a:avLst>
                <a:gd name="adj" fmla="val 50000"/>
              </a:avLst>
            </a:prstGeom>
            <a:solidFill>
              <a:srgbClr val="EA4335"/>
            </a:solidFill>
            <a:ln>
              <a:noFill/>
            </a:ln>
            <a:effectLst/>
            <a:extLs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5052" tIns="15052" rIns="15052" bIns="15052" anchor="ctr"/>
            <a:lstStyle/>
            <a:p>
              <a:endParaRPr lang="en-US" altLang="en-US" sz="1700"/>
            </a:p>
          </p:txBody>
        </p:sp>
        <p:sp>
          <p:nvSpPr>
            <p:cNvPr id="59533" name="Rectangle 141"/>
            <p:cNvSpPr>
              <a:spLocks/>
            </p:cNvSpPr>
            <p:nvPr/>
          </p:nvSpPr>
          <p:spPr bwMode="auto">
            <a:xfrm>
              <a:off x="55730" y="219349"/>
              <a:ext cx="1270401" cy="1021601"/>
            </a:xfrm>
            <a:prstGeom prst="rect">
              <a:avLst/>
            </a:prstGeom>
            <a:solidFill>
              <a:srgbClr val="EA4335"/>
            </a:solidFill>
            <a:ln>
              <a:noFill/>
            </a:ln>
            <a:effectLst/>
            <a:extLs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5052" tIns="15052" rIns="15052" bIns="15052" anchor="ctr"/>
            <a:lstStyle/>
            <a:p>
              <a:endParaRPr lang="en-US" altLang="en-US" sz="1700"/>
            </a:p>
          </p:txBody>
        </p:sp>
        <p:grpSp>
          <p:nvGrpSpPr>
            <p:cNvPr id="59534" name="Group 142"/>
            <p:cNvGrpSpPr>
              <a:grpSpLocks/>
            </p:cNvGrpSpPr>
            <p:nvPr/>
          </p:nvGrpSpPr>
          <p:grpSpPr bwMode="auto">
            <a:xfrm>
              <a:off x="0" y="-9762"/>
              <a:ext cx="1381601" cy="1238819"/>
              <a:chOff x="0" y="-9762"/>
              <a:chExt cx="1381601" cy="1238819"/>
            </a:xfrm>
          </p:grpSpPr>
          <p:sp>
            <p:nvSpPr>
              <p:cNvPr id="59535" name="Rectangle 143"/>
              <p:cNvSpPr>
                <a:spLocks/>
              </p:cNvSpPr>
              <p:nvPr/>
            </p:nvSpPr>
            <p:spPr bwMode="auto">
              <a:xfrm>
                <a:off x="0" y="-9762"/>
                <a:ext cx="1381601" cy="101512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21900" tIns="121900" rIns="121900" bIns="121900" anchor="ctr">
                <a:spAutoFit/>
              </a:bodyPr>
              <a:lstStyle/>
              <a:p>
                <a:r>
                  <a:rPr lang="en-US" altLang="en-US" sz="1700" b="1">
                    <a:latin typeface="Helvetica" charset="0"/>
                    <a:ea typeface="Helvetica" charset="0"/>
                    <a:cs typeface="Helvetica" charset="0"/>
                    <a:sym typeface="Helvetica" charset="0"/>
                  </a:rPr>
                  <a:t>58%</a:t>
                </a:r>
              </a:p>
            </p:txBody>
          </p:sp>
          <p:sp>
            <p:nvSpPr>
              <p:cNvPr id="59536" name="Rectangle 144"/>
              <p:cNvSpPr>
                <a:spLocks/>
              </p:cNvSpPr>
              <p:nvPr/>
            </p:nvSpPr>
            <p:spPr bwMode="auto">
              <a:xfrm>
                <a:off x="20067" y="460042"/>
                <a:ext cx="1340801" cy="76901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21900" tIns="121900" rIns="121900" bIns="121900" anchor="ctr">
                <a:spAutoFit/>
              </a:bodyPr>
              <a:lstStyle/>
              <a:p>
                <a:r>
                  <a:rPr lang="en-US" altLang="en-US" sz="900">
                    <a:latin typeface="Helvetica" charset="0"/>
                    <a:ea typeface="Helvetica" charset="0"/>
                    <a:cs typeface="Helvetica" charset="0"/>
                    <a:sym typeface="Helvetica" charset="0"/>
                  </a:rPr>
                  <a:t>bounce</a:t>
                </a:r>
              </a:p>
            </p:txBody>
          </p:sp>
        </p:grpSp>
        <p:sp>
          <p:nvSpPr>
            <p:cNvPr id="59537" name="Rectangle 145"/>
            <p:cNvSpPr>
              <a:spLocks/>
            </p:cNvSpPr>
            <p:nvPr/>
          </p:nvSpPr>
          <p:spPr bwMode="auto">
            <a:xfrm>
              <a:off x="95867" y="689708"/>
              <a:ext cx="1189601" cy="76901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21900" tIns="121900" rIns="121900" bIns="121900" anchor="ctr">
              <a:spAutoFit/>
            </a:bodyPr>
            <a:lstStyle/>
            <a:p>
              <a:r>
                <a:rPr lang="en-US" altLang="en-US" sz="900">
                  <a:latin typeface="Helvetica" charset="0"/>
                  <a:ea typeface="Helvetica" charset="0"/>
                  <a:cs typeface="Helvetica" charset="0"/>
                  <a:sym typeface="Helvetica" charset="0"/>
                </a:rPr>
                <a:t>rate</a:t>
              </a:r>
            </a:p>
          </p:txBody>
        </p:sp>
      </p:grpSp>
    </p:spTree>
    <p:extLst>
      <p:ext uri="{BB962C8B-B14F-4D97-AF65-F5344CB8AC3E}">
        <p14:creationId xmlns:p14="http://schemas.microsoft.com/office/powerpoint/2010/main" val="277869534"/>
      </p:ext>
    </p:extLst>
  </p:cSld>
  <p:clrMapOvr>
    <a:masterClrMapping/>
  </p:clrMapOvr>
  <p:transition spd="med"/>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Rectangle 1"/>
          <p:cNvSpPr>
            <a:spLocks noGrp="1" noChangeArrowheads="1"/>
          </p:cNvSpPr>
          <p:nvPr>
            <p:ph type="title"/>
          </p:nvPr>
        </p:nvSpPr>
        <p:spPr/>
        <p:txBody>
          <a:bodyPr/>
          <a:lstStyle/>
          <a:p>
            <a:endParaRPr lang="en-US" altLang="en-US" sz="4000">
              <a:solidFill>
                <a:srgbClr val="DCDEE0"/>
              </a:solidFill>
            </a:endParaRPr>
          </a:p>
        </p:txBody>
      </p:sp>
      <p:sp>
        <p:nvSpPr>
          <p:cNvPr id="61442" name="Rectangle 2"/>
          <p:cNvSpPr>
            <a:spLocks noGrp="1" noChangeArrowheads="1"/>
          </p:cNvSpPr>
          <p:nvPr>
            <p:ph type="body" idx="1"/>
          </p:nvPr>
        </p:nvSpPr>
        <p:spPr/>
        <p:txBody>
          <a:bodyPr/>
          <a:lstStyle/>
          <a:p>
            <a:pPr marL="0" indent="0">
              <a:spcBef>
                <a:spcPts val="1700"/>
              </a:spcBef>
              <a:buNone/>
            </a:pPr>
            <a:endParaRPr lang="en-US" altLang="en-US" sz="2000"/>
          </a:p>
        </p:txBody>
      </p:sp>
      <p:pic>
        <p:nvPicPr>
          <p:cNvPr id="61443" name="Picture 3" descr="image15.png"/>
          <p:cNvPicPr>
            <a:picLocks noChangeAspect="1"/>
          </p:cNvPicPr>
          <p:nvPr/>
        </p:nvPicPr>
        <p:blipFill>
          <a:blip r:embed="rId3">
            <a:extLst>
              <a:ext uri="{28A0092B-C50C-407E-A947-70E740481C1C}">
                <a14:useLocalDpi xmlns:a14="http://schemas.microsoft.com/office/drawing/2010/main" val="0"/>
              </a:ext>
            </a:extLst>
          </a:blip>
          <a:srcRect l="635" t="12192" b="4012"/>
          <a:stretch>
            <a:fillRect/>
          </a:stretch>
        </p:blipFill>
        <p:spPr bwMode="auto">
          <a:xfrm>
            <a:off x="0" y="0"/>
            <a:ext cx="12191207" cy="685720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61444" name="Oval 4"/>
          <p:cNvSpPr>
            <a:spLocks/>
          </p:cNvSpPr>
          <p:nvPr/>
        </p:nvSpPr>
        <p:spPr bwMode="auto">
          <a:xfrm>
            <a:off x="261144" y="725488"/>
            <a:ext cx="5378450" cy="5378450"/>
          </a:xfrm>
          <a:prstGeom prst="ellipse">
            <a:avLst/>
          </a:prstGeom>
          <a:solidFill>
            <a:srgbClr val="FFFFFF">
              <a:alpha val="75069"/>
            </a:srgbClr>
          </a:solidFill>
          <a:ln>
            <a:noFill/>
          </a:ln>
          <a:effectLst/>
          <a:extLs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5052" tIns="15052" rIns="15052" bIns="15052" anchor="ctr"/>
          <a:lstStyle/>
          <a:p>
            <a:endParaRPr lang="en-US" altLang="en-US" sz="1700"/>
          </a:p>
        </p:txBody>
      </p:sp>
      <p:sp>
        <p:nvSpPr>
          <p:cNvPr id="61445" name="Rectangle 5"/>
          <p:cNvSpPr>
            <a:spLocks/>
          </p:cNvSpPr>
          <p:nvPr/>
        </p:nvSpPr>
        <p:spPr bwMode="auto">
          <a:xfrm>
            <a:off x="0" y="2459038"/>
            <a:ext cx="12191207" cy="1911350"/>
          </a:xfrm>
          <a:prstGeom prst="rect">
            <a:avLst/>
          </a:prstGeom>
          <a:solidFill>
            <a:srgbClr val="FFFFFF">
              <a:alpha val="90999"/>
            </a:srgbClr>
          </a:solidFill>
          <a:ln>
            <a:noFill/>
          </a:ln>
          <a:effectLst/>
          <a:extLs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5052" tIns="15052" rIns="15052" bIns="15052" anchor="ctr"/>
          <a:lstStyle/>
          <a:p>
            <a:endParaRPr lang="en-US" altLang="en-US" sz="1700">
              <a:solidFill>
                <a:srgbClr val="595959"/>
              </a:solidFill>
            </a:endParaRPr>
          </a:p>
        </p:txBody>
      </p:sp>
      <p:sp>
        <p:nvSpPr>
          <p:cNvPr id="61446" name="Rectangle 6"/>
          <p:cNvSpPr>
            <a:spLocks/>
          </p:cNvSpPr>
          <p:nvPr/>
        </p:nvSpPr>
        <p:spPr bwMode="auto">
          <a:xfrm>
            <a:off x="5552282" y="2799577"/>
            <a:ext cx="6639719" cy="123106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21900" tIns="121900" rIns="121900" bIns="121900" anchor="ctr">
            <a:spAutoFit/>
          </a:bodyPr>
          <a:lstStyle/>
          <a:p>
            <a:r>
              <a:rPr lang="en-US" altLang="en-US" sz="3200">
                <a:solidFill>
                  <a:srgbClr val="595959"/>
                </a:solidFill>
                <a:latin typeface="Helvetica" charset="0"/>
                <a:ea typeface="Helvetica" charset="0"/>
                <a:cs typeface="Helvetica" charset="0"/>
                <a:sym typeface="Helvetica" charset="0"/>
              </a:rPr>
              <a:t>of users abandon sites that take longer than </a:t>
            </a:r>
            <a:r>
              <a:rPr lang="en-US" altLang="en-US" sz="3200" b="1">
                <a:solidFill>
                  <a:srgbClr val="595959"/>
                </a:solidFill>
                <a:latin typeface="Helvetica" charset="0"/>
                <a:ea typeface="Helvetica" charset="0"/>
                <a:cs typeface="Helvetica" charset="0"/>
                <a:sym typeface="Helvetica" charset="0"/>
              </a:rPr>
              <a:t>3 seconds</a:t>
            </a:r>
            <a:r>
              <a:rPr lang="en-US" altLang="en-US" sz="3200">
                <a:solidFill>
                  <a:srgbClr val="595959"/>
                </a:solidFill>
                <a:latin typeface="Helvetica" charset="0"/>
                <a:ea typeface="Helvetica" charset="0"/>
                <a:cs typeface="Helvetica" charset="0"/>
                <a:sym typeface="Helvetica" charset="0"/>
              </a:rPr>
              <a:t> to load</a:t>
            </a:r>
          </a:p>
        </p:txBody>
      </p:sp>
      <p:sp>
        <p:nvSpPr>
          <p:cNvPr id="61447" name="Oval 7"/>
          <p:cNvSpPr>
            <a:spLocks/>
          </p:cNvSpPr>
          <p:nvPr/>
        </p:nvSpPr>
        <p:spPr bwMode="auto">
          <a:xfrm>
            <a:off x="537369" y="964407"/>
            <a:ext cx="4826000" cy="4826000"/>
          </a:xfrm>
          <a:prstGeom prst="ellipse">
            <a:avLst/>
          </a:prstGeom>
          <a:solidFill>
            <a:srgbClr val="EFEFEF"/>
          </a:solidFill>
          <a:ln>
            <a:noFill/>
          </a:ln>
          <a:effectLst/>
          <a:extLs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5052" tIns="15052" rIns="15052" bIns="15052" anchor="ctr"/>
          <a:lstStyle/>
          <a:p>
            <a:endParaRPr lang="en-US" altLang="en-US" sz="1700"/>
          </a:p>
        </p:txBody>
      </p:sp>
      <p:sp>
        <p:nvSpPr>
          <p:cNvPr id="61448" name="AutoShape 8"/>
          <p:cNvSpPr>
            <a:spLocks/>
          </p:cNvSpPr>
          <p:nvPr/>
        </p:nvSpPr>
        <p:spPr bwMode="auto">
          <a:xfrm>
            <a:off x="2950369" y="964407"/>
            <a:ext cx="2433638" cy="42624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3" y="0"/>
                </a:moveTo>
                <a:cubicBezTo>
                  <a:pt x="12011" y="0"/>
                  <a:pt x="21600" y="5475"/>
                  <a:pt x="21600" y="12230"/>
                </a:cubicBezTo>
                <a:cubicBezTo>
                  <a:pt x="21600" y="15846"/>
                  <a:pt x="18798" y="19276"/>
                  <a:pt x="13946" y="21600"/>
                </a:cubicBezTo>
                <a:lnTo>
                  <a:pt x="0" y="12229"/>
                </a:lnTo>
                <a:close/>
              </a:path>
            </a:pathLst>
          </a:custGeom>
          <a:solidFill>
            <a:srgbClr val="DD311F"/>
          </a:solidFill>
          <a:ln>
            <a:noFill/>
          </a:ln>
          <a:effectLst/>
          <a:extLs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5052" tIns="15052" rIns="15052" bIns="15052" anchor="ctr"/>
          <a:lstStyle/>
          <a:p>
            <a:endParaRPr lang="en-US" altLang="en-US" sz="1700"/>
          </a:p>
        </p:txBody>
      </p:sp>
      <p:sp>
        <p:nvSpPr>
          <p:cNvPr id="61449" name="Oval 9" descr="texture4.jpeg"/>
          <p:cNvSpPr>
            <a:spLocks/>
          </p:cNvSpPr>
          <p:nvPr/>
        </p:nvSpPr>
        <p:spPr bwMode="auto">
          <a:xfrm>
            <a:off x="1187450" y="1614488"/>
            <a:ext cx="3525838" cy="3525044"/>
          </a:xfrm>
          <a:prstGeom prst="ellipse">
            <a:avLst/>
          </a:prstGeom>
          <a:blipFill dpi="0" rotWithShape="0">
            <a:blip r:embed="rId4"/>
            <a:srcRect/>
            <a:tile tx="0" ty="0" sx="100000" sy="100000" flip="none" algn="tl"/>
          </a:blipFill>
          <a:ln>
            <a:noFill/>
          </a:ln>
          <a:effectLst/>
          <a:extLs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5052" tIns="15052" rIns="15052" bIns="15052" anchor="ctr"/>
          <a:lstStyle/>
          <a:p>
            <a:endParaRPr lang="en-US" altLang="en-US" sz="1700"/>
          </a:p>
        </p:txBody>
      </p:sp>
      <p:sp>
        <p:nvSpPr>
          <p:cNvPr id="61450" name="Rectangle 10"/>
          <p:cNvSpPr>
            <a:spLocks/>
          </p:cNvSpPr>
          <p:nvPr/>
        </p:nvSpPr>
        <p:spPr bwMode="auto">
          <a:xfrm>
            <a:off x="1704182" y="2638367"/>
            <a:ext cx="2492375" cy="14772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21900" tIns="121900" rIns="121900" bIns="121900" anchor="ctr">
            <a:spAutoFit/>
          </a:bodyPr>
          <a:lstStyle/>
          <a:p>
            <a:r>
              <a:rPr lang="en-US" altLang="en-US" sz="8000" b="1">
                <a:solidFill>
                  <a:schemeClr val="bg1"/>
                </a:solidFill>
                <a:latin typeface="Helvetica" charset="0"/>
                <a:ea typeface="Helvetica" charset="0"/>
                <a:cs typeface="Helvetica" charset="0"/>
                <a:sym typeface="Helvetica" charset="0"/>
              </a:rPr>
              <a:t>40%</a:t>
            </a:r>
          </a:p>
        </p:txBody>
      </p:sp>
    </p:spTree>
    <p:extLst>
      <p:ext uri="{BB962C8B-B14F-4D97-AF65-F5344CB8AC3E}">
        <p14:creationId xmlns:p14="http://schemas.microsoft.com/office/powerpoint/2010/main" val="150335959"/>
      </p:ext>
    </p:extLst>
  </p:cSld>
  <p:clrMapOvr>
    <a:masterClrMapping/>
  </p:clrMapOvr>
  <p:transition spd="med"/>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 name="Shape 308"/>
          <p:cNvSpPr>
            <a:spLocks noGrp="1"/>
          </p:cNvSpPr>
          <p:nvPr>
            <p:ph type="title"/>
          </p:nvPr>
        </p:nvSpPr>
        <p:spPr>
          <a:xfrm>
            <a:off x="-1012" y="576688"/>
            <a:ext cx="12194024" cy="2869797"/>
          </a:xfrm>
          <a:prstGeom prst="rect">
            <a:avLst/>
          </a:prstGeom>
        </p:spPr>
        <p:txBody>
          <a:bodyPr/>
          <a:lstStyle/>
          <a:p>
            <a:r>
              <a:rPr/>
              <a:t>60%</a:t>
            </a:r>
          </a:p>
        </p:txBody>
      </p:sp>
      <p:sp>
        <p:nvSpPr>
          <p:cNvPr id="309" name="Shape 309"/>
          <p:cNvSpPr>
            <a:spLocks noGrp="1"/>
          </p:cNvSpPr>
          <p:nvPr>
            <p:ph type="body" sz="half" idx="1"/>
          </p:nvPr>
        </p:nvSpPr>
        <p:spPr>
          <a:prstGeom prst="rect">
            <a:avLst/>
          </a:prstGeom>
        </p:spPr>
        <p:txBody>
          <a:bodyPr>
            <a:normAutofit fontScale="55000" lnSpcReduction="20000"/>
          </a:bodyPr>
          <a:lstStyle/>
          <a:p>
            <a:pPr>
              <a:defRPr sz="12000" cap="none"/>
            </a:pPr>
            <a:r>
              <a:rPr/>
              <a:t>of world-wide mobile connections are 2G</a:t>
            </a:r>
          </a:p>
        </p:txBody>
      </p:sp>
      <p:sp>
        <p:nvSpPr>
          <p:cNvPr id="310" name="Shape 310"/>
          <p:cNvSpPr>
            <a:spLocks noGrp="1"/>
          </p:cNvSpPr>
          <p:nvPr>
            <p:ph type="body" idx="13"/>
          </p:nvPr>
        </p:nvSpPr>
        <p:spPr>
          <a:prstGeom prst="rect">
            <a:avLst/>
          </a:prstGeom>
        </p:spPr>
        <p:txBody>
          <a:bodyPr/>
          <a:lstStyle/>
          <a:p>
            <a:pPr>
              <a:defRPr sz="2400" i="1" spc="0">
                <a:solidFill>
                  <a:srgbClr val="A6AAA8"/>
                </a:solidFill>
                <a:latin typeface="+mn-lt"/>
                <a:ea typeface="+mn-ea"/>
                <a:cs typeface="+mn-cs"/>
                <a:sym typeface="Helvetica Light"/>
              </a:defRPr>
            </a:pPr>
            <a:endParaRPr/>
          </a:p>
        </p:txBody>
      </p:sp>
    </p:spTree>
    <p:extLst>
      <p:ext uri="{BB962C8B-B14F-4D97-AF65-F5344CB8AC3E}">
        <p14:creationId xmlns:p14="http://schemas.microsoft.com/office/powerpoint/2010/main" val="2029335505"/>
      </p:ext>
    </p:extLst>
  </p:cSld>
  <p:clrMapOvr>
    <a:masterClrMapping/>
  </p:clrMapOvr>
  <p:transition spd="med"/>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el 1"/>
          <p:cNvSpPr txBox="1">
            <a:spLocks/>
          </p:cNvSpPr>
          <p:nvPr/>
        </p:nvSpPr>
        <p:spPr>
          <a:xfrm>
            <a:off x="390855" y="460906"/>
            <a:ext cx="7937481" cy="1286195"/>
          </a:xfrm>
          <a:prstGeom prst="rect">
            <a:avLst/>
          </a:prstGeom>
        </p:spPr>
        <p:txBody>
          <a:bodyPr vert="horz" lIns="0" tIns="60960" rIns="121920" bIns="60960" rtlCol="0" anchor="t" anchorCtr="0">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lnSpc>
                <a:spcPts val="4000"/>
              </a:lnSpc>
              <a:tabLst>
                <a:tab pos="1710224" algn="l"/>
              </a:tabLst>
            </a:pPr>
            <a:endParaRPr lang="nl-NL" sz="4000" dirty="0">
              <a:solidFill>
                <a:srgbClr val="6F6F6F"/>
              </a:solidFill>
              <a:latin typeface="Helvetica" charset="0"/>
              <a:ea typeface="Helvetica" charset="0"/>
              <a:cs typeface="Helvetica" charset="0"/>
            </a:endParaRPr>
          </a:p>
        </p:txBody>
      </p:sp>
      <p:sp>
        <p:nvSpPr>
          <p:cNvPr id="2" name="Rechthoek 1"/>
          <p:cNvSpPr/>
          <p:nvPr/>
        </p:nvSpPr>
        <p:spPr>
          <a:xfrm>
            <a:off x="678908" y="1753099"/>
            <a:ext cx="10790324" cy="3189020"/>
          </a:xfrm>
          <a:prstGeom prst="rect">
            <a:avLst/>
          </a:prstGeom>
        </p:spPr>
        <p:txBody>
          <a:bodyPr wrap="square" lIns="0">
            <a:noAutofit/>
          </a:bodyPr>
          <a:lstStyle/>
          <a:p>
            <a:pPr>
              <a:lnSpc>
                <a:spcPct val="150000"/>
              </a:lnSpc>
            </a:pPr>
            <a:endParaRPr lang="nl-NL" sz="4800" dirty="0">
              <a:solidFill>
                <a:schemeClr val="accent6"/>
              </a:solidFill>
              <a:latin typeface="Raleway" charset="0"/>
              <a:ea typeface="Raleway" charset="0"/>
              <a:cs typeface="Raleway" charset="0"/>
            </a:endParaRPr>
          </a:p>
        </p:txBody>
      </p:sp>
      <p:sp>
        <p:nvSpPr>
          <p:cNvPr id="18" name="Rechthoek 17"/>
          <p:cNvSpPr/>
          <p:nvPr/>
        </p:nvSpPr>
        <p:spPr>
          <a:xfrm>
            <a:off x="678908" y="6248427"/>
            <a:ext cx="92398" cy="338554"/>
          </a:xfrm>
          <a:prstGeom prst="rect">
            <a:avLst/>
          </a:prstGeom>
        </p:spPr>
        <p:txBody>
          <a:bodyPr wrap="none" lIns="0">
            <a:spAutoFit/>
          </a:bodyPr>
          <a:lstStyle/>
          <a:p>
            <a:endParaRPr lang="nl-NL" sz="1600" dirty="0">
              <a:solidFill>
                <a:schemeClr val="bg1">
                  <a:lumMod val="50000"/>
                </a:schemeClr>
              </a:solidFill>
            </a:endParaRPr>
          </a:p>
        </p:txBody>
      </p:sp>
      <p:sp>
        <p:nvSpPr>
          <p:cNvPr id="8" name="Titel 1"/>
          <p:cNvSpPr txBox="1">
            <a:spLocks/>
          </p:cNvSpPr>
          <p:nvPr/>
        </p:nvSpPr>
        <p:spPr>
          <a:xfrm>
            <a:off x="1319557" y="4548907"/>
            <a:ext cx="7008779" cy="1194209"/>
          </a:xfrm>
          <a:prstGeom prst="rect">
            <a:avLst/>
          </a:prstGeom>
        </p:spPr>
        <p:txBody>
          <a:bodyPr vert="horz" lIns="0" tIns="60960" rIns="121920" bIns="60960" rtlCol="0" anchor="t" anchorCtr="0">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lnSpc>
                <a:spcPts val="4000"/>
              </a:lnSpc>
            </a:pPr>
            <a:r>
              <a:rPr lang="nl-NL" sz="3200" b="1" dirty="0">
                <a:solidFill>
                  <a:srgbClr val="6F6F6F"/>
                </a:solidFill>
                <a:latin typeface="Helvetica" charset="0"/>
                <a:ea typeface="Helvetica" charset="0"/>
                <a:cs typeface="Helvetica" charset="0"/>
              </a:rPr>
              <a:t>GitHub, Twitter: </a:t>
            </a:r>
            <a:r>
              <a:rPr lang="nl-NL" sz="3200" b="1" dirty="0" err="1" smtClean="0">
                <a:solidFill>
                  <a:srgbClr val="6F6F6F"/>
                </a:solidFill>
                <a:latin typeface="Helvetica" charset="0"/>
                <a:ea typeface="Helvetica" charset="0"/>
                <a:cs typeface="Helvetica" charset="0"/>
              </a:rPr>
              <a:t>adben</a:t>
            </a:r>
            <a:endParaRPr lang="nl-NL" sz="3200" b="1">
              <a:solidFill>
                <a:srgbClr val="6F6F6F"/>
              </a:solidFill>
              <a:latin typeface="Helvetica" charset="0"/>
              <a:ea typeface="Helvetica" charset="0"/>
              <a:cs typeface="Helvetica" charset="0"/>
            </a:endParaRPr>
          </a:p>
          <a:p>
            <a:pPr algn="l">
              <a:lnSpc>
                <a:spcPts val="4000"/>
              </a:lnSpc>
            </a:pPr>
            <a:r>
              <a:rPr lang="nl-NL" sz="3200" b="1" err="1">
                <a:solidFill>
                  <a:srgbClr val="6F6F6F"/>
                </a:solidFill>
                <a:latin typeface="Helvetica" charset="0"/>
                <a:ea typeface="Helvetica" charset="0"/>
                <a:cs typeface="Helvetica" charset="0"/>
              </a:rPr>
              <a:t>adolfo.benedetti@gmail.com</a:t>
            </a:r>
            <a:endParaRPr lang="nl-NL" sz="3200" b="1">
              <a:solidFill>
                <a:srgbClr val="6F6F6F"/>
              </a:solidFill>
              <a:latin typeface="Helvetica" charset="0"/>
              <a:ea typeface="Helvetica" charset="0"/>
              <a:cs typeface="Helvetica" charset="0"/>
            </a:endParaRPr>
          </a:p>
        </p:txBody>
      </p:sp>
      <p:grpSp>
        <p:nvGrpSpPr>
          <p:cNvPr id="22" name="Group 21"/>
          <p:cNvGrpSpPr/>
          <p:nvPr/>
        </p:nvGrpSpPr>
        <p:grpSpPr>
          <a:xfrm>
            <a:off x="8112224" y="-686441"/>
            <a:ext cx="3231213" cy="8250023"/>
            <a:chOff x="6084168" y="-514831"/>
            <a:chExt cx="2423410" cy="6187517"/>
          </a:xfrm>
        </p:grpSpPr>
        <p:grpSp>
          <p:nvGrpSpPr>
            <p:cNvPr id="23" name="Group 22"/>
            <p:cNvGrpSpPr/>
            <p:nvPr/>
          </p:nvGrpSpPr>
          <p:grpSpPr>
            <a:xfrm>
              <a:off x="6084168" y="-514831"/>
              <a:ext cx="2423410" cy="1243181"/>
              <a:chOff x="6084168" y="-514831"/>
              <a:chExt cx="2423410" cy="1243181"/>
            </a:xfrm>
          </p:grpSpPr>
          <p:grpSp>
            <p:nvGrpSpPr>
              <p:cNvPr id="27" name="Group 26"/>
              <p:cNvGrpSpPr/>
              <p:nvPr/>
            </p:nvGrpSpPr>
            <p:grpSpPr>
              <a:xfrm>
                <a:off x="6084168" y="225208"/>
                <a:ext cx="2232248" cy="330318"/>
                <a:chOff x="6300192" y="225208"/>
                <a:chExt cx="2232248" cy="330318"/>
              </a:xfrm>
            </p:grpSpPr>
            <p:sp>
              <p:nvSpPr>
                <p:cNvPr id="29" name="Rectangle 28"/>
                <p:cNvSpPr/>
                <p:nvPr/>
              </p:nvSpPr>
              <p:spPr>
                <a:xfrm>
                  <a:off x="6300192" y="225208"/>
                  <a:ext cx="1872208" cy="3303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n>
                      <a:solidFill>
                        <a:schemeClr val="bg1"/>
                      </a:solidFill>
                    </a:ln>
                    <a:solidFill>
                      <a:schemeClr val="bg1"/>
                    </a:solidFill>
                  </a:endParaRPr>
                </a:p>
              </p:txBody>
            </p:sp>
            <p:pic>
              <p:nvPicPr>
                <p:cNvPr id="30" name="Picture 2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36296" y="225208"/>
                  <a:ext cx="1296144" cy="293793"/>
                </a:xfrm>
                <a:prstGeom prst="rect">
                  <a:avLst/>
                </a:prstGeom>
              </p:spPr>
            </p:pic>
          </p:grpSp>
          <p:cxnSp>
            <p:nvCxnSpPr>
              <p:cNvPr id="28" name="Straight Connector 27"/>
              <p:cNvCxnSpPr/>
              <p:nvPr/>
            </p:nvCxnSpPr>
            <p:spPr>
              <a:xfrm rot="1020000">
                <a:off x="8507578" y="-514831"/>
                <a:ext cx="0" cy="1243181"/>
              </a:xfrm>
              <a:prstGeom prst="line">
                <a:avLst/>
              </a:prstGeom>
              <a:ln w="3175">
                <a:solidFill>
                  <a:srgbClr val="5C5C5C"/>
                </a:solidFill>
              </a:ln>
            </p:spPr>
            <p:style>
              <a:lnRef idx="1">
                <a:schemeClr val="accent1"/>
              </a:lnRef>
              <a:fillRef idx="0">
                <a:schemeClr val="accent1"/>
              </a:fillRef>
              <a:effectRef idx="0">
                <a:schemeClr val="accent1"/>
              </a:effectRef>
              <a:fontRef idx="minor">
                <a:schemeClr val="tx1"/>
              </a:fontRef>
            </p:style>
          </p:cxnSp>
        </p:grpSp>
        <p:cxnSp>
          <p:nvCxnSpPr>
            <p:cNvPr id="26" name="Straight Connector 25"/>
            <p:cNvCxnSpPr/>
            <p:nvPr/>
          </p:nvCxnSpPr>
          <p:spPr>
            <a:xfrm rot="1020000">
              <a:off x="6980330" y="4429505"/>
              <a:ext cx="0" cy="1243181"/>
            </a:xfrm>
            <a:prstGeom prst="line">
              <a:avLst/>
            </a:prstGeom>
            <a:ln w="3175">
              <a:solidFill>
                <a:srgbClr val="5C5C5C"/>
              </a:solidFill>
            </a:ln>
          </p:spPr>
          <p:style>
            <a:lnRef idx="1">
              <a:schemeClr val="accent1"/>
            </a:lnRef>
            <a:fillRef idx="0">
              <a:schemeClr val="accent1"/>
            </a:fillRef>
            <a:effectRef idx="0">
              <a:schemeClr val="accent1"/>
            </a:effectRef>
            <a:fontRef idx="minor">
              <a:schemeClr val="tx1"/>
            </a:fontRef>
          </p:style>
        </p:cxnSp>
      </p:grpSp>
      <p:sp>
        <p:nvSpPr>
          <p:cNvPr id="17" name="Titel 1"/>
          <p:cNvSpPr txBox="1">
            <a:spLocks/>
          </p:cNvSpPr>
          <p:nvPr/>
        </p:nvSpPr>
        <p:spPr>
          <a:xfrm>
            <a:off x="1317408" y="3915688"/>
            <a:ext cx="6819318" cy="716470"/>
          </a:xfrm>
          <a:prstGeom prst="rect">
            <a:avLst/>
          </a:prstGeom>
        </p:spPr>
        <p:txBody>
          <a:bodyPr vert="horz" lIns="0" tIns="60960" rIns="121920" bIns="60960" rtlCol="0" anchor="t" anchorCtr="0">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nl-NL" sz="3600" b="1" err="1">
                <a:solidFill>
                  <a:srgbClr val="6F6F6F"/>
                </a:solidFill>
                <a:latin typeface="Helvetica" charset="0"/>
                <a:ea typeface="Helvetica" charset="0"/>
                <a:cs typeface="Helvetica" charset="0"/>
              </a:rPr>
              <a:t>Adolfo</a:t>
            </a:r>
            <a:r>
              <a:rPr lang="nl-NL" sz="3600" b="1">
                <a:solidFill>
                  <a:srgbClr val="6F6F6F"/>
                </a:solidFill>
                <a:latin typeface="Helvetica" charset="0"/>
                <a:ea typeface="Helvetica" charset="0"/>
                <a:cs typeface="Helvetica" charset="0"/>
              </a:rPr>
              <a:t> </a:t>
            </a:r>
            <a:r>
              <a:rPr lang="nl-NL" sz="3600" b="1" err="1" smtClean="0">
                <a:solidFill>
                  <a:srgbClr val="6F6F6F"/>
                </a:solidFill>
                <a:latin typeface="Helvetica" charset="0"/>
                <a:ea typeface="Helvetica" charset="0"/>
                <a:cs typeface="Helvetica" charset="0"/>
              </a:rPr>
              <a:t>Benedetti</a:t>
            </a:r>
            <a:endParaRPr lang="nl-NL" sz="3600" b="1">
              <a:solidFill>
                <a:srgbClr val="6F6F6F"/>
              </a:solidFill>
              <a:latin typeface="Helvetica" charset="0"/>
              <a:ea typeface="Helvetica" charset="0"/>
              <a:cs typeface="Helvetica" charset="0"/>
            </a:endParaRPr>
          </a:p>
        </p:txBody>
      </p:sp>
      <p:pic>
        <p:nvPicPr>
          <p:cNvPr id="31" name="Picture 2" descr="C:\Users\byildirim\Desktop\Finalist Favicon (1).png"/>
          <p:cNvPicPr>
            <a:picLocks noChangeAspect="1" noChangeArrowheads="1"/>
          </p:cNvPicPr>
          <p:nvPr/>
        </p:nvPicPr>
        <p:blipFill rotWithShape="1">
          <a:blip r:embed="rId4">
            <a:extLst>
              <a:ext uri="{28A0092B-C50C-407E-A947-70E740481C1C}">
                <a14:useLocalDpi xmlns:a14="http://schemas.microsoft.com/office/drawing/2010/main" val="0"/>
              </a:ext>
            </a:extLst>
          </a:blip>
          <a:srcRect l="9117" t="7598" r="8524" b="17117"/>
          <a:stretch/>
        </p:blipFill>
        <p:spPr bwMode="auto">
          <a:xfrm>
            <a:off x="7905866" y="1609111"/>
            <a:ext cx="3849365" cy="3663143"/>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17408" y="1747101"/>
            <a:ext cx="2086554" cy="2086554"/>
          </a:xfrm>
          <a:prstGeom prst="rect">
            <a:avLst/>
          </a:prstGeom>
        </p:spPr>
      </p:pic>
    </p:spTree>
    <p:extLst>
      <p:ext uri="{BB962C8B-B14F-4D97-AF65-F5344CB8AC3E}">
        <p14:creationId xmlns:p14="http://schemas.microsoft.com/office/powerpoint/2010/main" val="678060732"/>
      </p:ext>
    </p:extLst>
  </p:cSld>
  <p:clrMapOvr>
    <a:masterClrMapping/>
  </p:clrMapOvr>
  <mc:AlternateContent xmlns:mc="http://schemas.openxmlformats.org/markup-compatibility/2006" xmlns:p14="http://schemas.microsoft.com/office/powerpoint/2010/main">
    <mc:Choice Requires="p14">
      <p:transition spd="med" p14:dur="700" advTm="5000">
        <p:fade/>
      </p:transition>
    </mc:Choice>
    <mc:Fallback xmlns="">
      <p:transition spd="med" advTm="5000">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 name="Shape 314"/>
          <p:cNvSpPr>
            <a:spLocks noGrp="1"/>
          </p:cNvSpPr>
          <p:nvPr>
            <p:ph type="body" idx="13"/>
          </p:nvPr>
        </p:nvSpPr>
        <p:spPr>
          <a:prstGeom prst="rect">
            <a:avLst/>
          </a:prstGeom>
        </p:spPr>
        <p:txBody>
          <a:bodyPr/>
          <a:lstStyle/>
          <a:p>
            <a:r>
              <a:rPr/>
              <a:t>Service Worker</a:t>
            </a:r>
          </a:p>
        </p:txBody>
      </p:sp>
      <p:pic>
        <p:nvPicPr>
          <p:cNvPr id="315" name="Screen Shot 2016-08-02 at 1.29.40 AM.png"/>
          <p:cNvPicPr>
            <a:picLocks noChangeAspect="1"/>
          </p:cNvPicPr>
          <p:nvPr/>
        </p:nvPicPr>
        <p:blipFill>
          <a:blip r:embed="rId3">
            <a:extLst/>
          </a:blip>
          <a:stretch>
            <a:fillRect/>
          </a:stretch>
        </p:blipFill>
        <p:spPr>
          <a:xfrm>
            <a:off x="945235" y="1414003"/>
            <a:ext cx="10301530" cy="6858001"/>
          </a:xfrm>
          <a:prstGeom prst="rect">
            <a:avLst/>
          </a:prstGeom>
          <a:ln w="3175">
            <a:miter lim="400000"/>
          </a:ln>
        </p:spPr>
      </p:pic>
    </p:spTree>
    <p:extLst>
      <p:ext uri="{BB962C8B-B14F-4D97-AF65-F5344CB8AC3E}">
        <p14:creationId xmlns:p14="http://schemas.microsoft.com/office/powerpoint/2010/main" val="209047789"/>
      </p:ext>
    </p:extLst>
  </p:cSld>
  <p:clrMapOvr>
    <a:masterClrMapping/>
  </p:clrMapOvr>
  <p:transition spd="med"/>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half" idx="1"/>
          </p:nvPr>
        </p:nvSpPr>
        <p:spPr>
          <a:xfrm>
            <a:off x="604434" y="3492971"/>
            <a:ext cx="10507851" cy="2504804"/>
          </a:xfrm>
        </p:spPr>
        <p:txBody>
          <a:bodyPr>
            <a:normAutofit fontScale="85000" lnSpcReduction="10000"/>
          </a:bodyPr>
          <a:lstStyle/>
          <a:p>
            <a:r>
              <a:rPr lang="en-US" i="1" cap="none">
                <a:latin typeface="Helvetica" charset="0"/>
                <a:ea typeface="Helvetica" charset="0"/>
                <a:cs typeface="Helvetica" charset="0"/>
              </a:rPr>
              <a:t>"Service Workers is to Progressive Web Apps what </a:t>
            </a:r>
            <a:r>
              <a:rPr lang="en-US" i="1" cap="none" err="1">
                <a:latin typeface="Helvetica" charset="0"/>
                <a:ea typeface="Helvetica" charset="0"/>
                <a:cs typeface="Helvetica" charset="0"/>
              </a:rPr>
              <a:t>XMLHttpRequest</a:t>
            </a:r>
            <a:r>
              <a:rPr lang="en-US" i="1" cap="none">
                <a:latin typeface="Helvetica" charset="0"/>
                <a:ea typeface="Helvetica" charset="0"/>
                <a:cs typeface="Helvetica" charset="0"/>
              </a:rPr>
              <a:t> is to AJAX"</a:t>
            </a:r>
          </a:p>
        </p:txBody>
      </p:sp>
      <p:sp>
        <p:nvSpPr>
          <p:cNvPr id="4" name="Text Placeholder 3"/>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1064390305"/>
      </p:ext>
    </p:extLst>
  </p:cSld>
  <p:clrMapOvr>
    <a:masterClrMapping/>
  </p:clrMapOvr>
  <p:transition spd="med"/>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3" name="Group 333"/>
          <p:cNvGrpSpPr/>
          <p:nvPr/>
        </p:nvGrpSpPr>
        <p:grpSpPr>
          <a:xfrm>
            <a:off x="4070145" y="856262"/>
            <a:ext cx="4811926" cy="5252172"/>
            <a:chOff x="0" y="-1512995"/>
            <a:chExt cx="9623849" cy="10504341"/>
          </a:xfrm>
        </p:grpSpPr>
        <p:sp>
          <p:nvSpPr>
            <p:cNvPr id="319" name="Shape 319"/>
            <p:cNvSpPr/>
            <p:nvPr/>
          </p:nvSpPr>
          <p:spPr>
            <a:xfrm>
              <a:off x="6675851" y="2745196"/>
              <a:ext cx="2947998" cy="756001"/>
            </a:xfrm>
            <a:prstGeom prst="leftRightArrow">
              <a:avLst>
                <a:gd name="adj1" fmla="val 50000"/>
                <a:gd name="adj2" fmla="val 50000"/>
              </a:avLst>
            </a:prstGeom>
            <a:solidFill>
              <a:srgbClr val="445963">
                <a:alpha val="73850"/>
              </a:srgbClr>
            </a:solidFill>
            <a:ln w="3175" cap="flat">
              <a:noFill/>
              <a:miter lim="400000"/>
            </a:ln>
            <a:effectLst/>
          </p:spPr>
          <p:txBody>
            <a:bodyPr wrap="square" lIns="15052" tIns="15052" rIns="15052" bIns="15052" numCol="1" anchor="ctr">
              <a:noAutofit/>
            </a:bodyPr>
            <a:lstStyle/>
            <a:p>
              <a:pPr>
                <a:defRPr sz="3400"/>
              </a:pPr>
              <a:endParaRPr sz="1700"/>
            </a:p>
          </p:txBody>
        </p:sp>
        <p:sp>
          <p:nvSpPr>
            <p:cNvPr id="320" name="Shape 320"/>
            <p:cNvSpPr/>
            <p:nvPr/>
          </p:nvSpPr>
          <p:spPr>
            <a:xfrm>
              <a:off x="2110511" y="3855"/>
              <a:ext cx="5190400" cy="954026"/>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45700" tIns="45700" rIns="45700" bIns="45700" numCol="1" anchor="ctr">
              <a:spAutoFit/>
            </a:bodyPr>
            <a:lstStyle>
              <a:lvl1pPr>
                <a:defRPr sz="5000" b="1">
                  <a:solidFill>
                    <a:schemeClr val="accent6"/>
                  </a:solidFill>
                  <a:latin typeface="+mj-lt"/>
                  <a:ea typeface="+mj-ea"/>
                  <a:cs typeface="+mj-cs"/>
                  <a:sym typeface="Helvetica"/>
                </a:defRPr>
              </a:lvl1pPr>
            </a:lstStyle>
            <a:p>
              <a:r>
                <a:rPr sz="2500"/>
                <a:t>Service worker</a:t>
              </a:r>
            </a:p>
          </p:txBody>
        </p:sp>
        <p:sp>
          <p:nvSpPr>
            <p:cNvPr id="321" name="Shape 321"/>
            <p:cNvSpPr/>
            <p:nvPr/>
          </p:nvSpPr>
          <p:spPr>
            <a:xfrm>
              <a:off x="649054" y="-1512995"/>
              <a:ext cx="8323475" cy="1600358"/>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45700" tIns="45700" rIns="45700" bIns="45700" numCol="1" anchor="ctr">
              <a:spAutoFit/>
            </a:bodyPr>
            <a:lstStyle/>
            <a:p>
              <a:pPr>
                <a:spcBef>
                  <a:spcPts val="250"/>
                </a:spcBef>
                <a:defRPr sz="2800">
                  <a:solidFill>
                    <a:srgbClr val="445863"/>
                  </a:solidFill>
                  <a:latin typeface="+mj-lt"/>
                  <a:ea typeface="+mj-ea"/>
                  <a:cs typeface="+mj-cs"/>
                  <a:sym typeface="Helvetica"/>
                </a:defRPr>
              </a:pPr>
              <a:r>
                <a:rPr sz="3200">
                  <a:solidFill>
                    <a:schemeClr val="accent1"/>
                  </a:solidFill>
                </a:rPr>
                <a:t>Client side proxy </a:t>
              </a:r>
              <a:r>
                <a:rPr sz="1400"/>
                <a:t/>
              </a:r>
              <a:br>
                <a:rPr sz="1400"/>
              </a:br>
              <a:r>
                <a:rPr sz="1400"/>
                <a:t>(written in JavaScript)</a:t>
              </a:r>
            </a:p>
          </p:txBody>
        </p:sp>
        <p:grpSp>
          <p:nvGrpSpPr>
            <p:cNvPr id="326" name="Group 326"/>
            <p:cNvGrpSpPr/>
            <p:nvPr/>
          </p:nvGrpSpPr>
          <p:grpSpPr>
            <a:xfrm>
              <a:off x="3676584" y="1997734"/>
              <a:ext cx="2268417" cy="2268417"/>
              <a:chOff x="0" y="0"/>
              <a:chExt cx="2268416" cy="2268416"/>
            </a:xfrm>
          </p:grpSpPr>
          <p:sp>
            <p:nvSpPr>
              <p:cNvPr id="322" name="Shape 322"/>
              <p:cNvSpPr/>
              <p:nvPr/>
            </p:nvSpPr>
            <p:spPr>
              <a:xfrm>
                <a:off x="-1" y="-1"/>
                <a:ext cx="2268418" cy="2268418"/>
              </a:xfrm>
              <a:prstGeom prst="ellipse">
                <a:avLst/>
              </a:prstGeom>
              <a:solidFill>
                <a:srgbClr val="4285F4"/>
              </a:solidFill>
              <a:ln w="3175" cap="flat">
                <a:noFill/>
                <a:miter lim="400000"/>
              </a:ln>
              <a:effectLst/>
            </p:spPr>
            <p:txBody>
              <a:bodyPr wrap="square" lIns="15052" tIns="15052" rIns="15052" bIns="15052" numCol="1" anchor="ctr">
                <a:noAutofit/>
              </a:bodyPr>
              <a:lstStyle/>
              <a:p>
                <a:pPr>
                  <a:defRPr sz="3400"/>
                </a:pPr>
                <a:endParaRPr sz="1700"/>
              </a:p>
            </p:txBody>
          </p:sp>
          <p:grpSp>
            <p:nvGrpSpPr>
              <p:cNvPr id="325" name="Group 325"/>
              <p:cNvGrpSpPr/>
              <p:nvPr/>
            </p:nvGrpSpPr>
            <p:grpSpPr>
              <a:xfrm>
                <a:off x="415933" y="441471"/>
                <a:ext cx="1384971" cy="1381106"/>
                <a:chOff x="0" y="0"/>
                <a:chExt cx="1384970" cy="1381104"/>
              </a:xfrm>
            </p:grpSpPr>
            <p:sp>
              <p:nvSpPr>
                <p:cNvPr id="323" name="Shape 323"/>
                <p:cNvSpPr/>
                <p:nvPr/>
              </p:nvSpPr>
              <p:spPr>
                <a:xfrm>
                  <a:off x="0" y="389291"/>
                  <a:ext cx="991750" cy="991814"/>
                </a:xfrm>
                <a:custGeom>
                  <a:avLst/>
                  <a:gdLst/>
                  <a:ahLst/>
                  <a:cxnLst>
                    <a:cxn ang="0">
                      <a:pos x="wd2" y="hd2"/>
                    </a:cxn>
                    <a:cxn ang="5400000">
                      <a:pos x="wd2" y="hd2"/>
                    </a:cxn>
                    <a:cxn ang="10800000">
                      <a:pos x="wd2" y="hd2"/>
                    </a:cxn>
                    <a:cxn ang="16200000">
                      <a:pos x="wd2" y="hd2"/>
                    </a:cxn>
                  </a:cxnLst>
                  <a:rect l="0" t="0" r="r" b="b"/>
                  <a:pathLst>
                    <a:path w="21412" h="21412" extrusionOk="0">
                      <a:moveTo>
                        <a:pt x="19678" y="10469"/>
                      </a:moveTo>
                      <a:cubicBezTo>
                        <a:pt x="19678" y="9995"/>
                        <a:pt x="20016" y="9453"/>
                        <a:pt x="20490" y="9318"/>
                      </a:cubicBezTo>
                      <a:cubicBezTo>
                        <a:pt x="20829" y="9182"/>
                        <a:pt x="20829" y="9182"/>
                        <a:pt x="20829" y="9182"/>
                      </a:cubicBezTo>
                      <a:cubicBezTo>
                        <a:pt x="21303" y="9047"/>
                        <a:pt x="21506" y="8573"/>
                        <a:pt x="21371" y="8167"/>
                      </a:cubicBezTo>
                      <a:cubicBezTo>
                        <a:pt x="20761" y="6339"/>
                        <a:pt x="20761" y="6339"/>
                        <a:pt x="20761" y="6339"/>
                      </a:cubicBezTo>
                      <a:cubicBezTo>
                        <a:pt x="20626" y="5932"/>
                        <a:pt x="20152" y="5661"/>
                        <a:pt x="19745" y="5797"/>
                      </a:cubicBezTo>
                      <a:cubicBezTo>
                        <a:pt x="19339" y="5932"/>
                        <a:pt x="19339" y="5932"/>
                        <a:pt x="19339" y="5932"/>
                      </a:cubicBezTo>
                      <a:cubicBezTo>
                        <a:pt x="18933" y="6068"/>
                        <a:pt x="18324" y="5932"/>
                        <a:pt x="18053" y="5526"/>
                      </a:cubicBezTo>
                      <a:cubicBezTo>
                        <a:pt x="16902" y="4172"/>
                        <a:pt x="16902" y="4172"/>
                        <a:pt x="16902" y="4172"/>
                      </a:cubicBezTo>
                      <a:cubicBezTo>
                        <a:pt x="16563" y="3833"/>
                        <a:pt x="16428" y="3224"/>
                        <a:pt x="16631" y="2818"/>
                      </a:cubicBezTo>
                      <a:cubicBezTo>
                        <a:pt x="16834" y="2479"/>
                        <a:pt x="16834" y="2479"/>
                        <a:pt x="16834" y="2479"/>
                      </a:cubicBezTo>
                      <a:cubicBezTo>
                        <a:pt x="17037" y="2073"/>
                        <a:pt x="16834" y="1531"/>
                        <a:pt x="16428" y="1328"/>
                      </a:cubicBezTo>
                      <a:cubicBezTo>
                        <a:pt x="14735" y="515"/>
                        <a:pt x="14735" y="515"/>
                        <a:pt x="14735" y="515"/>
                      </a:cubicBezTo>
                      <a:cubicBezTo>
                        <a:pt x="14329" y="312"/>
                        <a:pt x="13855" y="448"/>
                        <a:pt x="13651" y="854"/>
                      </a:cubicBezTo>
                      <a:cubicBezTo>
                        <a:pt x="13448" y="1193"/>
                        <a:pt x="13448" y="1193"/>
                        <a:pt x="13448" y="1193"/>
                      </a:cubicBezTo>
                      <a:cubicBezTo>
                        <a:pt x="13245" y="1667"/>
                        <a:pt x="12703" y="1937"/>
                        <a:pt x="12230" y="1870"/>
                      </a:cubicBezTo>
                      <a:cubicBezTo>
                        <a:pt x="10469" y="1734"/>
                        <a:pt x="10469" y="1734"/>
                        <a:pt x="10469" y="1734"/>
                      </a:cubicBezTo>
                      <a:cubicBezTo>
                        <a:pt x="9995" y="1734"/>
                        <a:pt x="9453" y="1396"/>
                        <a:pt x="9318" y="922"/>
                      </a:cubicBezTo>
                      <a:cubicBezTo>
                        <a:pt x="9182" y="583"/>
                        <a:pt x="9182" y="583"/>
                        <a:pt x="9182" y="583"/>
                      </a:cubicBezTo>
                      <a:cubicBezTo>
                        <a:pt x="9047" y="109"/>
                        <a:pt x="8573" y="-94"/>
                        <a:pt x="8167" y="41"/>
                      </a:cubicBezTo>
                      <a:cubicBezTo>
                        <a:pt x="6339" y="651"/>
                        <a:pt x="6339" y="651"/>
                        <a:pt x="6339" y="651"/>
                      </a:cubicBezTo>
                      <a:cubicBezTo>
                        <a:pt x="5932" y="786"/>
                        <a:pt x="5661" y="1260"/>
                        <a:pt x="5797" y="1667"/>
                      </a:cubicBezTo>
                      <a:cubicBezTo>
                        <a:pt x="5932" y="2073"/>
                        <a:pt x="5932" y="2073"/>
                        <a:pt x="5932" y="2073"/>
                      </a:cubicBezTo>
                      <a:cubicBezTo>
                        <a:pt x="6068" y="2479"/>
                        <a:pt x="5865" y="3088"/>
                        <a:pt x="5526" y="3359"/>
                      </a:cubicBezTo>
                      <a:cubicBezTo>
                        <a:pt x="4104" y="4578"/>
                        <a:pt x="4104" y="4578"/>
                        <a:pt x="4104" y="4578"/>
                      </a:cubicBezTo>
                      <a:cubicBezTo>
                        <a:pt x="3766" y="4917"/>
                        <a:pt x="3156" y="5052"/>
                        <a:pt x="2750" y="4849"/>
                      </a:cubicBezTo>
                      <a:cubicBezTo>
                        <a:pt x="2344" y="4646"/>
                        <a:pt x="2344" y="4646"/>
                        <a:pt x="2344" y="4646"/>
                      </a:cubicBezTo>
                      <a:cubicBezTo>
                        <a:pt x="1937" y="4443"/>
                        <a:pt x="1463" y="4578"/>
                        <a:pt x="1260" y="4984"/>
                      </a:cubicBezTo>
                      <a:cubicBezTo>
                        <a:pt x="380" y="6677"/>
                        <a:pt x="380" y="6677"/>
                        <a:pt x="380" y="6677"/>
                      </a:cubicBezTo>
                      <a:cubicBezTo>
                        <a:pt x="177" y="7083"/>
                        <a:pt x="380" y="7625"/>
                        <a:pt x="786" y="7828"/>
                      </a:cubicBezTo>
                      <a:cubicBezTo>
                        <a:pt x="1193" y="8031"/>
                        <a:pt x="1193" y="8031"/>
                        <a:pt x="1193" y="8031"/>
                      </a:cubicBezTo>
                      <a:cubicBezTo>
                        <a:pt x="1599" y="8235"/>
                        <a:pt x="1870" y="8776"/>
                        <a:pt x="1802" y="9250"/>
                      </a:cubicBezTo>
                      <a:cubicBezTo>
                        <a:pt x="1734" y="11011"/>
                        <a:pt x="1734" y="11011"/>
                        <a:pt x="1734" y="11011"/>
                      </a:cubicBezTo>
                      <a:cubicBezTo>
                        <a:pt x="1734" y="11417"/>
                        <a:pt x="1396" y="11959"/>
                        <a:pt x="922" y="12094"/>
                      </a:cubicBezTo>
                      <a:cubicBezTo>
                        <a:pt x="583" y="12230"/>
                        <a:pt x="583" y="12230"/>
                        <a:pt x="583" y="12230"/>
                      </a:cubicBezTo>
                      <a:cubicBezTo>
                        <a:pt x="109" y="12365"/>
                        <a:pt x="-94" y="12839"/>
                        <a:pt x="41" y="13313"/>
                      </a:cubicBezTo>
                      <a:cubicBezTo>
                        <a:pt x="651" y="15073"/>
                        <a:pt x="651" y="15073"/>
                        <a:pt x="651" y="15073"/>
                      </a:cubicBezTo>
                      <a:cubicBezTo>
                        <a:pt x="786" y="15480"/>
                        <a:pt x="1260" y="15751"/>
                        <a:pt x="1667" y="15615"/>
                      </a:cubicBezTo>
                      <a:cubicBezTo>
                        <a:pt x="2073" y="15480"/>
                        <a:pt x="2073" y="15480"/>
                        <a:pt x="2073" y="15480"/>
                      </a:cubicBezTo>
                      <a:cubicBezTo>
                        <a:pt x="2479" y="15344"/>
                        <a:pt x="3088" y="15547"/>
                        <a:pt x="3359" y="15886"/>
                      </a:cubicBezTo>
                      <a:cubicBezTo>
                        <a:pt x="4510" y="17240"/>
                        <a:pt x="4510" y="17240"/>
                        <a:pt x="4510" y="17240"/>
                      </a:cubicBezTo>
                      <a:cubicBezTo>
                        <a:pt x="4849" y="17579"/>
                        <a:pt x="4984" y="18188"/>
                        <a:pt x="4781" y="18594"/>
                      </a:cubicBezTo>
                      <a:cubicBezTo>
                        <a:pt x="4578" y="18933"/>
                        <a:pt x="4578" y="18933"/>
                        <a:pt x="4578" y="18933"/>
                      </a:cubicBezTo>
                      <a:cubicBezTo>
                        <a:pt x="4375" y="19339"/>
                        <a:pt x="4578" y="19881"/>
                        <a:pt x="4984" y="20084"/>
                      </a:cubicBezTo>
                      <a:cubicBezTo>
                        <a:pt x="6677" y="20897"/>
                        <a:pt x="6677" y="20897"/>
                        <a:pt x="6677" y="20897"/>
                      </a:cubicBezTo>
                      <a:cubicBezTo>
                        <a:pt x="7083" y="21100"/>
                        <a:pt x="7557" y="20964"/>
                        <a:pt x="7761" y="20558"/>
                      </a:cubicBezTo>
                      <a:cubicBezTo>
                        <a:pt x="7964" y="20219"/>
                        <a:pt x="7964" y="20219"/>
                        <a:pt x="7964" y="20219"/>
                      </a:cubicBezTo>
                      <a:cubicBezTo>
                        <a:pt x="8167" y="19813"/>
                        <a:pt x="8709" y="19475"/>
                        <a:pt x="9182" y="19610"/>
                      </a:cubicBezTo>
                      <a:cubicBezTo>
                        <a:pt x="10943" y="19678"/>
                        <a:pt x="10943" y="19678"/>
                        <a:pt x="10943" y="19678"/>
                      </a:cubicBezTo>
                      <a:cubicBezTo>
                        <a:pt x="11417" y="19678"/>
                        <a:pt x="11959" y="20016"/>
                        <a:pt x="12094" y="20490"/>
                      </a:cubicBezTo>
                      <a:cubicBezTo>
                        <a:pt x="12230" y="20829"/>
                        <a:pt x="12230" y="20829"/>
                        <a:pt x="12230" y="20829"/>
                      </a:cubicBezTo>
                      <a:cubicBezTo>
                        <a:pt x="12365" y="21303"/>
                        <a:pt x="12839" y="21506"/>
                        <a:pt x="13245" y="21371"/>
                      </a:cubicBezTo>
                      <a:cubicBezTo>
                        <a:pt x="15073" y="20761"/>
                        <a:pt x="15073" y="20761"/>
                        <a:pt x="15073" y="20761"/>
                      </a:cubicBezTo>
                      <a:cubicBezTo>
                        <a:pt x="15480" y="20626"/>
                        <a:pt x="15751" y="20152"/>
                        <a:pt x="15615" y="19745"/>
                      </a:cubicBezTo>
                      <a:cubicBezTo>
                        <a:pt x="15480" y="19339"/>
                        <a:pt x="15480" y="19339"/>
                        <a:pt x="15480" y="19339"/>
                      </a:cubicBezTo>
                      <a:cubicBezTo>
                        <a:pt x="15344" y="18933"/>
                        <a:pt x="15547" y="18324"/>
                        <a:pt x="15886" y="18053"/>
                      </a:cubicBezTo>
                      <a:cubicBezTo>
                        <a:pt x="17240" y="16969"/>
                        <a:pt x="17240" y="16969"/>
                        <a:pt x="17240" y="16969"/>
                      </a:cubicBezTo>
                      <a:cubicBezTo>
                        <a:pt x="17511" y="16631"/>
                        <a:pt x="18120" y="16495"/>
                        <a:pt x="18527" y="16698"/>
                      </a:cubicBezTo>
                      <a:cubicBezTo>
                        <a:pt x="18865" y="16834"/>
                        <a:pt x="18865" y="16834"/>
                        <a:pt x="18865" y="16834"/>
                      </a:cubicBezTo>
                      <a:cubicBezTo>
                        <a:pt x="19272" y="17037"/>
                        <a:pt x="19745" y="16902"/>
                        <a:pt x="19949" y="16495"/>
                      </a:cubicBezTo>
                      <a:cubicBezTo>
                        <a:pt x="20829" y="14803"/>
                        <a:pt x="20829" y="14803"/>
                        <a:pt x="20829" y="14803"/>
                      </a:cubicBezTo>
                      <a:cubicBezTo>
                        <a:pt x="21032" y="14396"/>
                        <a:pt x="20829" y="13855"/>
                        <a:pt x="20423" y="13651"/>
                      </a:cubicBezTo>
                      <a:cubicBezTo>
                        <a:pt x="20152" y="13516"/>
                        <a:pt x="20152" y="13516"/>
                        <a:pt x="20152" y="13516"/>
                      </a:cubicBezTo>
                      <a:cubicBezTo>
                        <a:pt x="19745" y="13313"/>
                        <a:pt x="19475" y="12771"/>
                        <a:pt x="19542" y="12297"/>
                      </a:cubicBezTo>
                      <a:lnTo>
                        <a:pt x="19678" y="10469"/>
                      </a:lnTo>
                      <a:close/>
                      <a:moveTo>
                        <a:pt x="11417" y="14193"/>
                      </a:moveTo>
                      <a:cubicBezTo>
                        <a:pt x="9589" y="14803"/>
                        <a:pt x="7625" y="13855"/>
                        <a:pt x="7016" y="12026"/>
                      </a:cubicBezTo>
                      <a:cubicBezTo>
                        <a:pt x="6406" y="10198"/>
                        <a:pt x="7354" y="8167"/>
                        <a:pt x="9250" y="7557"/>
                      </a:cubicBezTo>
                      <a:cubicBezTo>
                        <a:pt x="11078" y="6948"/>
                        <a:pt x="13042" y="7964"/>
                        <a:pt x="13651" y="9792"/>
                      </a:cubicBezTo>
                      <a:cubicBezTo>
                        <a:pt x="14261" y="11620"/>
                        <a:pt x="13245" y="13584"/>
                        <a:pt x="11417" y="14193"/>
                      </a:cubicBezTo>
                      <a:close/>
                    </a:path>
                  </a:pathLst>
                </a:custGeom>
                <a:blipFill rotWithShape="1">
                  <a:blip r:embed="rId5"/>
                  <a:srcRect/>
                  <a:tile tx="0" ty="0" sx="100000" sy="100000" flip="none" algn="tl"/>
                </a:blipFill>
                <a:ln w="3175" cap="flat">
                  <a:noFill/>
                  <a:miter lim="400000"/>
                </a:ln>
                <a:effectLst/>
              </p:spPr>
              <p:txBody>
                <a:bodyPr wrap="square" lIns="15052" tIns="15052" rIns="15052" bIns="15052" numCol="1" anchor="t">
                  <a:noAutofit/>
                </a:bodyPr>
                <a:lstStyle/>
                <a:p>
                  <a:pPr>
                    <a:defRPr sz="1200">
                      <a:solidFill>
                        <a:srgbClr val="4285F4"/>
                      </a:solidFill>
                      <a:latin typeface="Calibri"/>
                      <a:ea typeface="Calibri"/>
                      <a:cs typeface="Calibri"/>
                      <a:sym typeface="Calibri"/>
                    </a:defRPr>
                  </a:pPr>
                  <a:endParaRPr sz="600"/>
                </a:p>
              </p:txBody>
            </p:sp>
            <p:sp>
              <p:nvSpPr>
                <p:cNvPr id="324" name="Shape 324"/>
                <p:cNvSpPr/>
                <p:nvPr/>
              </p:nvSpPr>
              <p:spPr>
                <a:xfrm>
                  <a:off x="789164" y="0"/>
                  <a:ext cx="595807" cy="595844"/>
                </a:xfrm>
                <a:custGeom>
                  <a:avLst/>
                  <a:gdLst/>
                  <a:ahLst/>
                  <a:cxnLst>
                    <a:cxn ang="0">
                      <a:pos x="wd2" y="hd2"/>
                    </a:cxn>
                    <a:cxn ang="5400000">
                      <a:pos x="wd2" y="hd2"/>
                    </a:cxn>
                    <a:cxn ang="10800000">
                      <a:pos x="wd2" y="hd2"/>
                    </a:cxn>
                    <a:cxn ang="16200000">
                      <a:pos x="wd2" y="hd2"/>
                    </a:cxn>
                  </a:cxnLst>
                  <a:rect l="0" t="0" r="r" b="b"/>
                  <a:pathLst>
                    <a:path w="21600" h="21600" extrusionOk="0">
                      <a:moveTo>
                        <a:pt x="16029" y="17962"/>
                      </a:moveTo>
                      <a:cubicBezTo>
                        <a:pt x="16484" y="17735"/>
                        <a:pt x="17053" y="17735"/>
                        <a:pt x="17394" y="17962"/>
                      </a:cubicBezTo>
                      <a:cubicBezTo>
                        <a:pt x="17735" y="18189"/>
                        <a:pt x="17735" y="18189"/>
                        <a:pt x="17735" y="18189"/>
                      </a:cubicBezTo>
                      <a:cubicBezTo>
                        <a:pt x="18076" y="18531"/>
                        <a:pt x="18644" y="18417"/>
                        <a:pt x="18872" y="18076"/>
                      </a:cubicBezTo>
                      <a:cubicBezTo>
                        <a:pt x="20008" y="16598"/>
                        <a:pt x="20008" y="16598"/>
                        <a:pt x="20008" y="16598"/>
                      </a:cubicBezTo>
                      <a:cubicBezTo>
                        <a:pt x="20236" y="16143"/>
                        <a:pt x="20122" y="15688"/>
                        <a:pt x="19781" y="15347"/>
                      </a:cubicBezTo>
                      <a:cubicBezTo>
                        <a:pt x="19554" y="15120"/>
                        <a:pt x="19554" y="15120"/>
                        <a:pt x="19554" y="15120"/>
                      </a:cubicBezTo>
                      <a:cubicBezTo>
                        <a:pt x="19099" y="14893"/>
                        <a:pt x="18985" y="14324"/>
                        <a:pt x="19099" y="13869"/>
                      </a:cubicBezTo>
                      <a:cubicBezTo>
                        <a:pt x="19554" y="12164"/>
                        <a:pt x="19554" y="12164"/>
                        <a:pt x="19554" y="12164"/>
                      </a:cubicBezTo>
                      <a:cubicBezTo>
                        <a:pt x="19667" y="11709"/>
                        <a:pt x="20008" y="11255"/>
                        <a:pt x="20463" y="11255"/>
                      </a:cubicBezTo>
                      <a:cubicBezTo>
                        <a:pt x="20918" y="11141"/>
                        <a:pt x="20918" y="11141"/>
                        <a:pt x="20918" y="11141"/>
                      </a:cubicBezTo>
                      <a:cubicBezTo>
                        <a:pt x="21373" y="11141"/>
                        <a:pt x="21600" y="10686"/>
                        <a:pt x="21600" y="10232"/>
                      </a:cubicBezTo>
                      <a:cubicBezTo>
                        <a:pt x="21259" y="8413"/>
                        <a:pt x="21259" y="8413"/>
                        <a:pt x="21259" y="8413"/>
                      </a:cubicBezTo>
                      <a:cubicBezTo>
                        <a:pt x="21259" y="7958"/>
                        <a:pt x="20804" y="7617"/>
                        <a:pt x="20349" y="7731"/>
                      </a:cubicBezTo>
                      <a:cubicBezTo>
                        <a:pt x="20008" y="7731"/>
                        <a:pt x="20008" y="7731"/>
                        <a:pt x="20008" y="7731"/>
                      </a:cubicBezTo>
                      <a:cubicBezTo>
                        <a:pt x="19554" y="7844"/>
                        <a:pt x="18985" y="7503"/>
                        <a:pt x="18758" y="7162"/>
                      </a:cubicBezTo>
                      <a:cubicBezTo>
                        <a:pt x="17848" y="5571"/>
                        <a:pt x="17848" y="5571"/>
                        <a:pt x="17848" y="5571"/>
                      </a:cubicBezTo>
                      <a:cubicBezTo>
                        <a:pt x="17621" y="5229"/>
                        <a:pt x="17621" y="4661"/>
                        <a:pt x="17848" y="4320"/>
                      </a:cubicBezTo>
                      <a:cubicBezTo>
                        <a:pt x="18076" y="3979"/>
                        <a:pt x="18076" y="3979"/>
                        <a:pt x="18076" y="3979"/>
                      </a:cubicBezTo>
                      <a:cubicBezTo>
                        <a:pt x="18417" y="3638"/>
                        <a:pt x="18303" y="3069"/>
                        <a:pt x="17962" y="2842"/>
                      </a:cubicBezTo>
                      <a:cubicBezTo>
                        <a:pt x="16484" y="1705"/>
                        <a:pt x="16484" y="1705"/>
                        <a:pt x="16484" y="1705"/>
                      </a:cubicBezTo>
                      <a:cubicBezTo>
                        <a:pt x="16143" y="1478"/>
                        <a:pt x="15575" y="1478"/>
                        <a:pt x="15347" y="1933"/>
                      </a:cubicBezTo>
                      <a:cubicBezTo>
                        <a:pt x="15120" y="2160"/>
                        <a:pt x="15120" y="2160"/>
                        <a:pt x="15120" y="2160"/>
                      </a:cubicBezTo>
                      <a:cubicBezTo>
                        <a:pt x="14779" y="2501"/>
                        <a:pt x="14211" y="2728"/>
                        <a:pt x="13756" y="2615"/>
                      </a:cubicBezTo>
                      <a:cubicBezTo>
                        <a:pt x="12051" y="2160"/>
                        <a:pt x="12051" y="2160"/>
                        <a:pt x="12051" y="2160"/>
                      </a:cubicBezTo>
                      <a:cubicBezTo>
                        <a:pt x="11596" y="2046"/>
                        <a:pt x="11141" y="1592"/>
                        <a:pt x="11027" y="1137"/>
                      </a:cubicBezTo>
                      <a:cubicBezTo>
                        <a:pt x="11027" y="796"/>
                        <a:pt x="11027" y="796"/>
                        <a:pt x="11027" y="796"/>
                      </a:cubicBezTo>
                      <a:cubicBezTo>
                        <a:pt x="10914" y="341"/>
                        <a:pt x="10573" y="0"/>
                        <a:pt x="10118" y="0"/>
                      </a:cubicBezTo>
                      <a:cubicBezTo>
                        <a:pt x="8299" y="341"/>
                        <a:pt x="8299" y="341"/>
                        <a:pt x="8299" y="341"/>
                      </a:cubicBezTo>
                      <a:cubicBezTo>
                        <a:pt x="7844" y="341"/>
                        <a:pt x="7503" y="796"/>
                        <a:pt x="7503" y="1251"/>
                      </a:cubicBezTo>
                      <a:cubicBezTo>
                        <a:pt x="7617" y="1705"/>
                        <a:pt x="7617" y="1705"/>
                        <a:pt x="7617" y="1705"/>
                      </a:cubicBezTo>
                      <a:cubicBezTo>
                        <a:pt x="7731" y="2160"/>
                        <a:pt x="7389" y="2728"/>
                        <a:pt x="6935" y="2956"/>
                      </a:cubicBezTo>
                      <a:cubicBezTo>
                        <a:pt x="5571" y="3752"/>
                        <a:pt x="5571" y="3752"/>
                        <a:pt x="5571" y="3752"/>
                      </a:cubicBezTo>
                      <a:cubicBezTo>
                        <a:pt x="5116" y="4093"/>
                        <a:pt x="4547" y="4093"/>
                        <a:pt x="4206" y="3752"/>
                      </a:cubicBezTo>
                      <a:cubicBezTo>
                        <a:pt x="3865" y="3524"/>
                        <a:pt x="3865" y="3524"/>
                        <a:pt x="3865" y="3524"/>
                      </a:cubicBezTo>
                      <a:cubicBezTo>
                        <a:pt x="3524" y="3297"/>
                        <a:pt x="2956" y="3411"/>
                        <a:pt x="2728" y="3752"/>
                      </a:cubicBezTo>
                      <a:cubicBezTo>
                        <a:pt x="1592" y="5229"/>
                        <a:pt x="1592" y="5229"/>
                        <a:pt x="1592" y="5229"/>
                      </a:cubicBezTo>
                      <a:cubicBezTo>
                        <a:pt x="1364" y="5571"/>
                        <a:pt x="1478" y="6139"/>
                        <a:pt x="1819" y="6366"/>
                      </a:cubicBezTo>
                      <a:cubicBezTo>
                        <a:pt x="2160" y="6594"/>
                        <a:pt x="2160" y="6594"/>
                        <a:pt x="2160" y="6594"/>
                      </a:cubicBezTo>
                      <a:cubicBezTo>
                        <a:pt x="2501" y="6821"/>
                        <a:pt x="2615" y="7389"/>
                        <a:pt x="2501" y="7844"/>
                      </a:cubicBezTo>
                      <a:cubicBezTo>
                        <a:pt x="2046" y="9549"/>
                        <a:pt x="2046" y="9549"/>
                        <a:pt x="2046" y="9549"/>
                      </a:cubicBezTo>
                      <a:cubicBezTo>
                        <a:pt x="2046" y="10004"/>
                        <a:pt x="1592" y="10459"/>
                        <a:pt x="1137" y="10573"/>
                      </a:cubicBezTo>
                      <a:cubicBezTo>
                        <a:pt x="796" y="10573"/>
                        <a:pt x="796" y="10573"/>
                        <a:pt x="796" y="10573"/>
                      </a:cubicBezTo>
                      <a:cubicBezTo>
                        <a:pt x="341" y="10686"/>
                        <a:pt x="0" y="11027"/>
                        <a:pt x="0" y="11482"/>
                      </a:cubicBezTo>
                      <a:cubicBezTo>
                        <a:pt x="341" y="13301"/>
                        <a:pt x="341" y="13301"/>
                        <a:pt x="341" y="13301"/>
                      </a:cubicBezTo>
                      <a:cubicBezTo>
                        <a:pt x="341" y="13756"/>
                        <a:pt x="796" y="14097"/>
                        <a:pt x="1251" y="14097"/>
                      </a:cubicBezTo>
                      <a:cubicBezTo>
                        <a:pt x="1592" y="13983"/>
                        <a:pt x="1592" y="13983"/>
                        <a:pt x="1592" y="13983"/>
                      </a:cubicBezTo>
                      <a:cubicBezTo>
                        <a:pt x="2046" y="13983"/>
                        <a:pt x="2615" y="14211"/>
                        <a:pt x="2842" y="14665"/>
                      </a:cubicBezTo>
                      <a:cubicBezTo>
                        <a:pt x="3752" y="16143"/>
                        <a:pt x="3752" y="16143"/>
                        <a:pt x="3752" y="16143"/>
                      </a:cubicBezTo>
                      <a:cubicBezTo>
                        <a:pt x="3979" y="16484"/>
                        <a:pt x="3979" y="17166"/>
                        <a:pt x="3752" y="17507"/>
                      </a:cubicBezTo>
                      <a:cubicBezTo>
                        <a:pt x="3524" y="17735"/>
                        <a:pt x="3524" y="17735"/>
                        <a:pt x="3524" y="17735"/>
                      </a:cubicBezTo>
                      <a:cubicBezTo>
                        <a:pt x="3183" y="18189"/>
                        <a:pt x="3297" y="18644"/>
                        <a:pt x="3638" y="18985"/>
                      </a:cubicBezTo>
                      <a:cubicBezTo>
                        <a:pt x="5116" y="20008"/>
                        <a:pt x="5116" y="20008"/>
                        <a:pt x="5116" y="20008"/>
                      </a:cubicBezTo>
                      <a:cubicBezTo>
                        <a:pt x="5457" y="20349"/>
                        <a:pt x="6025" y="20236"/>
                        <a:pt x="6253" y="19895"/>
                      </a:cubicBezTo>
                      <a:cubicBezTo>
                        <a:pt x="6480" y="19554"/>
                        <a:pt x="6480" y="19554"/>
                        <a:pt x="6480" y="19554"/>
                      </a:cubicBezTo>
                      <a:cubicBezTo>
                        <a:pt x="6821" y="19213"/>
                        <a:pt x="7389" y="18985"/>
                        <a:pt x="7844" y="19213"/>
                      </a:cubicBezTo>
                      <a:cubicBezTo>
                        <a:pt x="9436" y="19667"/>
                        <a:pt x="9436" y="19667"/>
                        <a:pt x="9436" y="19667"/>
                      </a:cubicBezTo>
                      <a:cubicBezTo>
                        <a:pt x="9891" y="19667"/>
                        <a:pt x="10345" y="20122"/>
                        <a:pt x="10345" y="20577"/>
                      </a:cubicBezTo>
                      <a:cubicBezTo>
                        <a:pt x="10459" y="20918"/>
                        <a:pt x="10459" y="20918"/>
                        <a:pt x="10459" y="20918"/>
                      </a:cubicBezTo>
                      <a:cubicBezTo>
                        <a:pt x="10459" y="21373"/>
                        <a:pt x="10914" y="21600"/>
                        <a:pt x="11368" y="21600"/>
                      </a:cubicBezTo>
                      <a:cubicBezTo>
                        <a:pt x="13187" y="21259"/>
                        <a:pt x="13187" y="21259"/>
                        <a:pt x="13187" y="21259"/>
                      </a:cubicBezTo>
                      <a:cubicBezTo>
                        <a:pt x="13642" y="21259"/>
                        <a:pt x="13983" y="20804"/>
                        <a:pt x="13869" y="20349"/>
                      </a:cubicBezTo>
                      <a:cubicBezTo>
                        <a:pt x="13869" y="20122"/>
                        <a:pt x="13869" y="20122"/>
                        <a:pt x="13869" y="20122"/>
                      </a:cubicBezTo>
                      <a:cubicBezTo>
                        <a:pt x="13756" y="19667"/>
                        <a:pt x="14097" y="19099"/>
                        <a:pt x="14438" y="18872"/>
                      </a:cubicBezTo>
                      <a:lnTo>
                        <a:pt x="16029" y="17962"/>
                      </a:lnTo>
                      <a:close/>
                      <a:moveTo>
                        <a:pt x="8413" y="13415"/>
                      </a:moveTo>
                      <a:cubicBezTo>
                        <a:pt x="6821" y="12278"/>
                        <a:pt x="6594" y="10118"/>
                        <a:pt x="7731" y="8640"/>
                      </a:cubicBezTo>
                      <a:cubicBezTo>
                        <a:pt x="8867" y="7162"/>
                        <a:pt x="10914" y="6821"/>
                        <a:pt x="12505" y="7958"/>
                      </a:cubicBezTo>
                      <a:cubicBezTo>
                        <a:pt x="13983" y="9095"/>
                        <a:pt x="14324" y="11255"/>
                        <a:pt x="13187" y="12733"/>
                      </a:cubicBezTo>
                      <a:cubicBezTo>
                        <a:pt x="12051" y="14211"/>
                        <a:pt x="9891" y="14552"/>
                        <a:pt x="8413" y="13415"/>
                      </a:cubicBezTo>
                      <a:close/>
                    </a:path>
                  </a:pathLst>
                </a:custGeom>
                <a:blipFill rotWithShape="1">
                  <a:blip r:embed="rId5"/>
                  <a:srcRect/>
                  <a:tile tx="0" ty="0" sx="100000" sy="100000" flip="none" algn="tl"/>
                </a:blipFill>
                <a:ln w="3175" cap="flat">
                  <a:noFill/>
                  <a:miter lim="400000"/>
                </a:ln>
                <a:effectLst/>
              </p:spPr>
              <p:txBody>
                <a:bodyPr wrap="square" lIns="15052" tIns="15052" rIns="15052" bIns="15052" numCol="1" anchor="t">
                  <a:noAutofit/>
                </a:bodyPr>
                <a:lstStyle/>
                <a:p>
                  <a:pPr>
                    <a:defRPr sz="1200">
                      <a:solidFill>
                        <a:srgbClr val="4285F4"/>
                      </a:solidFill>
                      <a:latin typeface="Calibri"/>
                      <a:ea typeface="Calibri"/>
                      <a:cs typeface="Calibri"/>
                      <a:sym typeface="Calibri"/>
                    </a:defRPr>
                  </a:pPr>
                  <a:endParaRPr sz="600"/>
                </a:p>
              </p:txBody>
            </p:sp>
          </p:grpSp>
        </p:grpSp>
        <p:sp>
          <p:nvSpPr>
            <p:cNvPr id="327" name="Shape 327"/>
            <p:cNvSpPr/>
            <p:nvPr/>
          </p:nvSpPr>
          <p:spPr>
            <a:xfrm rot="5400000">
              <a:off x="4215074" y="4719663"/>
              <a:ext cx="1194401" cy="736801"/>
            </a:xfrm>
            <a:prstGeom prst="leftRightArrow">
              <a:avLst>
                <a:gd name="adj1" fmla="val 50000"/>
                <a:gd name="adj2" fmla="val 50000"/>
              </a:avLst>
            </a:prstGeom>
            <a:solidFill>
              <a:srgbClr val="445963">
                <a:alpha val="73850"/>
              </a:srgbClr>
            </a:solidFill>
            <a:ln w="3175" cap="flat">
              <a:noFill/>
              <a:miter lim="400000"/>
            </a:ln>
            <a:effectLst/>
          </p:spPr>
          <p:txBody>
            <a:bodyPr wrap="square" lIns="15052" tIns="15052" rIns="15052" bIns="15052" numCol="1" anchor="ctr">
              <a:noAutofit/>
            </a:bodyPr>
            <a:lstStyle/>
            <a:p>
              <a:pPr>
                <a:defRPr sz="3400"/>
              </a:pPr>
              <a:endParaRPr sz="1700"/>
            </a:p>
          </p:txBody>
        </p:sp>
        <p:sp>
          <p:nvSpPr>
            <p:cNvPr id="328" name="Shape 328"/>
            <p:cNvSpPr/>
            <p:nvPr/>
          </p:nvSpPr>
          <p:spPr>
            <a:xfrm>
              <a:off x="2395191" y="5542961"/>
              <a:ext cx="4831202" cy="954026"/>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45700" tIns="45700" rIns="45700" bIns="45700" numCol="1" anchor="ctr">
              <a:spAutoFit/>
            </a:bodyPr>
            <a:lstStyle>
              <a:lvl1pPr>
                <a:spcBef>
                  <a:spcPts val="500"/>
                </a:spcBef>
                <a:defRPr sz="5000" b="1">
                  <a:solidFill>
                    <a:srgbClr val="445963"/>
                  </a:solidFill>
                  <a:latin typeface="Source Sans Pro"/>
                  <a:ea typeface="Source Sans Pro"/>
                  <a:cs typeface="Source Sans Pro"/>
                  <a:sym typeface="Source Sans Pro"/>
                </a:defRPr>
              </a:lvl1pPr>
            </a:lstStyle>
            <a:p>
              <a:r>
                <a:rPr sz="2500"/>
                <a:t>Cache</a:t>
              </a:r>
            </a:p>
          </p:txBody>
        </p:sp>
        <p:grpSp>
          <p:nvGrpSpPr>
            <p:cNvPr id="331" name="Group 331"/>
            <p:cNvGrpSpPr/>
            <p:nvPr/>
          </p:nvGrpSpPr>
          <p:grpSpPr>
            <a:xfrm>
              <a:off x="3677757" y="6722743"/>
              <a:ext cx="2268604" cy="2268603"/>
              <a:chOff x="0" y="0"/>
              <a:chExt cx="2268602" cy="2268602"/>
            </a:xfrm>
          </p:grpSpPr>
          <p:sp>
            <p:nvSpPr>
              <p:cNvPr id="329" name="Shape 329"/>
              <p:cNvSpPr/>
              <p:nvPr/>
            </p:nvSpPr>
            <p:spPr>
              <a:xfrm>
                <a:off x="0" y="0"/>
                <a:ext cx="2268603" cy="2268603"/>
              </a:xfrm>
              <a:prstGeom prst="ellipse">
                <a:avLst/>
              </a:prstGeom>
              <a:solidFill>
                <a:srgbClr val="4285F4"/>
              </a:solidFill>
              <a:ln w="3175" cap="flat">
                <a:noFill/>
                <a:miter lim="400000"/>
              </a:ln>
              <a:effectLst/>
            </p:spPr>
            <p:txBody>
              <a:bodyPr wrap="square" lIns="15052" tIns="15052" rIns="15052" bIns="15052" numCol="1" anchor="ctr">
                <a:noAutofit/>
              </a:bodyPr>
              <a:lstStyle/>
              <a:p>
                <a:pPr>
                  <a:defRPr sz="3400"/>
                </a:pPr>
                <a:endParaRPr sz="1700"/>
              </a:p>
            </p:txBody>
          </p:sp>
          <p:pic>
            <p:nvPicPr>
              <p:cNvPr id="330" name="image27.png" descr="data-storage-device.png"/>
              <p:cNvPicPr>
                <a:picLocks noChangeAspect="1"/>
              </p:cNvPicPr>
              <p:nvPr/>
            </p:nvPicPr>
            <p:blipFill>
              <a:blip r:embed="rId6">
                <a:extLst/>
              </a:blip>
              <a:stretch>
                <a:fillRect/>
              </a:stretch>
            </p:blipFill>
            <p:spPr>
              <a:xfrm>
                <a:off x="528933" y="541989"/>
                <a:ext cx="1219201" cy="1219201"/>
              </a:xfrm>
              <a:prstGeom prst="rect">
                <a:avLst/>
              </a:prstGeom>
              <a:ln w="3175" cap="flat">
                <a:noFill/>
                <a:miter lim="400000"/>
              </a:ln>
              <a:effectLst/>
            </p:spPr>
          </p:pic>
        </p:grpSp>
        <p:sp>
          <p:nvSpPr>
            <p:cNvPr id="332" name="Shape 332"/>
            <p:cNvSpPr/>
            <p:nvPr/>
          </p:nvSpPr>
          <p:spPr>
            <a:xfrm>
              <a:off x="0" y="2754713"/>
              <a:ext cx="2948001" cy="756001"/>
            </a:xfrm>
            <a:prstGeom prst="leftRightArrow">
              <a:avLst>
                <a:gd name="adj1" fmla="val 50000"/>
                <a:gd name="adj2" fmla="val 50000"/>
              </a:avLst>
            </a:prstGeom>
            <a:solidFill>
              <a:srgbClr val="445963">
                <a:alpha val="73850"/>
              </a:srgbClr>
            </a:solidFill>
            <a:ln w="3175" cap="flat">
              <a:noFill/>
              <a:miter lim="400000"/>
            </a:ln>
            <a:effectLst/>
          </p:spPr>
          <p:txBody>
            <a:bodyPr wrap="square" lIns="15052" tIns="15052" rIns="15052" bIns="15052" numCol="1" anchor="ctr">
              <a:noAutofit/>
            </a:bodyPr>
            <a:lstStyle/>
            <a:p>
              <a:pPr>
                <a:defRPr sz="3400"/>
              </a:pPr>
              <a:endParaRPr sz="1700"/>
            </a:p>
          </p:txBody>
        </p:sp>
      </p:grpSp>
      <p:sp>
        <p:nvSpPr>
          <p:cNvPr id="334" name="Shape 334"/>
          <p:cNvSpPr/>
          <p:nvPr/>
        </p:nvSpPr>
        <p:spPr>
          <a:xfrm>
            <a:off x="8606333" y="1666327"/>
            <a:ext cx="2415601" cy="477013"/>
          </a:xfrm>
          <a:prstGeom prst="rect">
            <a:avLst/>
          </a:prstGeom>
          <a:ln w="3175">
            <a:miter lim="400000"/>
          </a:ln>
          <a:extLst>
            <a:ext uri="{C572A759-6A51-4108-AA02-DFA0A04FC94B}">
              <ma14:wrappingTextBoxFlag xmlns:ma14="http://schemas.microsoft.com/office/mac/drawingml/2011/main" val="1"/>
            </a:ext>
          </a:extLst>
        </p:spPr>
        <p:txBody>
          <a:bodyPr lIns="45700" tIns="45700" rIns="45700" bIns="45700" anchor="ctr">
            <a:spAutoFit/>
          </a:bodyPr>
          <a:lstStyle>
            <a:lvl1pPr>
              <a:spcBef>
                <a:spcPts val="500"/>
              </a:spcBef>
              <a:defRPr sz="5000" b="1">
                <a:solidFill>
                  <a:srgbClr val="445963"/>
                </a:solidFill>
                <a:latin typeface="Source Sans Pro"/>
                <a:ea typeface="Source Sans Pro"/>
                <a:cs typeface="Source Sans Pro"/>
                <a:sym typeface="Source Sans Pro"/>
              </a:defRPr>
            </a:lvl1pPr>
          </a:lstStyle>
          <a:p>
            <a:r>
              <a:rPr sz="2500"/>
              <a:t>Web server</a:t>
            </a:r>
          </a:p>
        </p:txBody>
      </p:sp>
      <p:grpSp>
        <p:nvGrpSpPr>
          <p:cNvPr id="337" name="Group 337"/>
          <p:cNvGrpSpPr/>
          <p:nvPr/>
        </p:nvGrpSpPr>
        <p:grpSpPr>
          <a:xfrm>
            <a:off x="9246006" y="2611627"/>
            <a:ext cx="1134206" cy="1134206"/>
            <a:chOff x="0" y="0"/>
            <a:chExt cx="2268410" cy="2268410"/>
          </a:xfrm>
        </p:grpSpPr>
        <p:sp>
          <p:nvSpPr>
            <p:cNvPr id="335" name="Shape 335"/>
            <p:cNvSpPr/>
            <p:nvPr/>
          </p:nvSpPr>
          <p:spPr>
            <a:xfrm>
              <a:off x="0" y="0"/>
              <a:ext cx="2268411" cy="2268411"/>
            </a:xfrm>
            <a:prstGeom prst="ellipse">
              <a:avLst/>
            </a:prstGeom>
            <a:solidFill>
              <a:srgbClr val="4285F4"/>
            </a:solidFill>
            <a:ln w="3175" cap="flat">
              <a:noFill/>
              <a:miter lim="400000"/>
            </a:ln>
            <a:effectLst/>
          </p:spPr>
          <p:txBody>
            <a:bodyPr wrap="square" lIns="15052" tIns="15052" rIns="15052" bIns="15052" numCol="1" anchor="ctr">
              <a:noAutofit/>
            </a:bodyPr>
            <a:lstStyle/>
            <a:p>
              <a:pPr>
                <a:defRPr sz="3400"/>
              </a:pPr>
              <a:endParaRPr sz="1700"/>
            </a:p>
          </p:txBody>
        </p:sp>
        <p:sp>
          <p:nvSpPr>
            <p:cNvPr id="336" name="Shape 336"/>
            <p:cNvSpPr/>
            <p:nvPr/>
          </p:nvSpPr>
          <p:spPr>
            <a:xfrm>
              <a:off x="413636" y="726330"/>
              <a:ext cx="1389330" cy="795172"/>
            </a:xfrm>
            <a:custGeom>
              <a:avLst/>
              <a:gdLst/>
              <a:ahLst/>
              <a:cxnLst>
                <a:cxn ang="0">
                  <a:pos x="wd2" y="hd2"/>
                </a:cxn>
                <a:cxn ang="5400000">
                  <a:pos x="wd2" y="hd2"/>
                </a:cxn>
                <a:cxn ang="10800000">
                  <a:pos x="wd2" y="hd2"/>
                </a:cxn>
                <a:cxn ang="16200000">
                  <a:pos x="wd2" y="hd2"/>
                </a:cxn>
              </a:cxnLst>
              <a:rect l="0" t="0" r="r" b="b"/>
              <a:pathLst>
                <a:path w="21600" h="21600" extrusionOk="0">
                  <a:moveTo>
                    <a:pt x="19136" y="10867"/>
                  </a:moveTo>
                  <a:cubicBezTo>
                    <a:pt x="19097" y="10867"/>
                    <a:pt x="19059" y="10867"/>
                    <a:pt x="19020" y="10867"/>
                  </a:cubicBezTo>
                  <a:cubicBezTo>
                    <a:pt x="18943" y="8100"/>
                    <a:pt x="17519" y="5805"/>
                    <a:pt x="15748" y="5805"/>
                  </a:cubicBezTo>
                  <a:cubicBezTo>
                    <a:pt x="15440" y="5805"/>
                    <a:pt x="15132" y="5873"/>
                    <a:pt x="14862" y="6007"/>
                  </a:cubicBezTo>
                  <a:cubicBezTo>
                    <a:pt x="14439" y="2565"/>
                    <a:pt x="12706" y="0"/>
                    <a:pt x="10627" y="0"/>
                  </a:cubicBezTo>
                  <a:cubicBezTo>
                    <a:pt x="8471" y="0"/>
                    <a:pt x="6699" y="2768"/>
                    <a:pt x="6353" y="6345"/>
                  </a:cubicBezTo>
                  <a:cubicBezTo>
                    <a:pt x="5891" y="6142"/>
                    <a:pt x="5429" y="6007"/>
                    <a:pt x="4928" y="6007"/>
                  </a:cubicBezTo>
                  <a:cubicBezTo>
                    <a:pt x="2233" y="6007"/>
                    <a:pt x="0" y="9518"/>
                    <a:pt x="0" y="13770"/>
                  </a:cubicBezTo>
                  <a:cubicBezTo>
                    <a:pt x="0" y="18023"/>
                    <a:pt x="2233" y="21532"/>
                    <a:pt x="4928" y="21532"/>
                  </a:cubicBezTo>
                  <a:cubicBezTo>
                    <a:pt x="6122" y="21532"/>
                    <a:pt x="7239" y="20858"/>
                    <a:pt x="8086" y="19710"/>
                  </a:cubicBezTo>
                  <a:cubicBezTo>
                    <a:pt x="8740" y="20858"/>
                    <a:pt x="9626" y="21600"/>
                    <a:pt x="10627" y="21600"/>
                  </a:cubicBezTo>
                  <a:cubicBezTo>
                    <a:pt x="11589" y="21600"/>
                    <a:pt x="12475" y="20858"/>
                    <a:pt x="13129" y="19777"/>
                  </a:cubicBezTo>
                  <a:cubicBezTo>
                    <a:pt x="13668" y="20317"/>
                    <a:pt x="14284" y="20655"/>
                    <a:pt x="14978" y="20655"/>
                  </a:cubicBezTo>
                  <a:cubicBezTo>
                    <a:pt x="16017" y="20655"/>
                    <a:pt x="16980" y="19845"/>
                    <a:pt x="17634" y="18563"/>
                  </a:cubicBezTo>
                  <a:cubicBezTo>
                    <a:pt x="18058" y="19102"/>
                    <a:pt x="18558" y="19507"/>
                    <a:pt x="19136" y="19507"/>
                  </a:cubicBezTo>
                  <a:cubicBezTo>
                    <a:pt x="20483" y="19507"/>
                    <a:pt x="21600" y="17550"/>
                    <a:pt x="21600" y="15188"/>
                  </a:cubicBezTo>
                  <a:cubicBezTo>
                    <a:pt x="21600" y="12825"/>
                    <a:pt x="20483" y="10867"/>
                    <a:pt x="19136" y="10867"/>
                  </a:cubicBezTo>
                  <a:close/>
                </a:path>
              </a:pathLst>
            </a:custGeom>
            <a:blipFill rotWithShape="1">
              <a:blip r:embed="rId5"/>
              <a:srcRect/>
              <a:tile tx="0" ty="0" sx="100000" sy="100000" flip="none" algn="tl"/>
            </a:blipFill>
            <a:ln w="3175" cap="flat">
              <a:noFill/>
              <a:miter lim="400000"/>
            </a:ln>
            <a:effectLst/>
          </p:spPr>
          <p:txBody>
            <a:bodyPr wrap="square" lIns="15052" tIns="15052" rIns="15052" bIns="15052" numCol="1" anchor="t">
              <a:noAutofit/>
            </a:bodyPr>
            <a:lstStyle/>
            <a:p>
              <a:pPr>
                <a:defRPr sz="1200">
                  <a:solidFill>
                    <a:srgbClr val="4285F4"/>
                  </a:solidFill>
                  <a:latin typeface="Calibri"/>
                  <a:ea typeface="Calibri"/>
                  <a:cs typeface="Calibri"/>
                  <a:sym typeface="Calibri"/>
                </a:defRPr>
              </a:pPr>
              <a:endParaRPr sz="600"/>
            </a:p>
          </p:txBody>
        </p:sp>
      </p:grpSp>
      <p:pic>
        <p:nvPicPr>
          <p:cNvPr id="338" name="flipkart - offline.mov"/>
          <p:cNvPicPr>
            <a:picLocks/>
          </p:cNvPicPr>
          <p:nvPr>
            <a:videoFile r:link="rId2"/>
            <p:extLst>
              <p:ext uri="{DAA4B4D4-6D71-4841-9C94-3DE7FCFB9230}">
                <p14:media xmlns:p14="http://schemas.microsoft.com/office/powerpoint/2010/main" r:embed="rId1"/>
              </p:ext>
            </p:extLst>
          </p:nvPr>
        </p:nvPicPr>
        <p:blipFill>
          <a:blip r:embed="rId7">
            <a:extLst/>
          </a:blip>
          <a:stretch>
            <a:fillRect/>
          </a:stretch>
        </p:blipFill>
        <p:spPr>
          <a:xfrm>
            <a:off x="1609416" y="1685741"/>
            <a:ext cx="1997549" cy="3548278"/>
          </a:xfrm>
          <a:prstGeom prst="rect">
            <a:avLst/>
          </a:prstGeom>
          <a:ln w="12700">
            <a:miter lim="400000"/>
          </a:ln>
        </p:spPr>
      </p:pic>
      <p:pic>
        <p:nvPicPr>
          <p:cNvPr id="339" name="Nexus5xFINALnoUI.png"/>
          <p:cNvPicPr>
            <a:picLocks noChangeAspect="1"/>
          </p:cNvPicPr>
          <p:nvPr/>
        </p:nvPicPr>
        <p:blipFill>
          <a:blip r:embed="rId8">
            <a:extLst/>
          </a:blip>
          <a:srcRect l="23" r="23"/>
          <a:stretch>
            <a:fillRect/>
          </a:stretch>
        </p:blipFill>
        <p:spPr>
          <a:xfrm>
            <a:off x="1510138" y="1258441"/>
            <a:ext cx="2196071" cy="4418029"/>
          </a:xfrm>
          <a:prstGeom prst="rect">
            <a:avLst/>
          </a:prstGeom>
          <a:ln w="3175">
            <a:miter lim="400000"/>
          </a:ln>
        </p:spPr>
      </p:pic>
    </p:spTree>
    <p:extLst>
      <p:ext uri="{BB962C8B-B14F-4D97-AF65-F5344CB8AC3E}">
        <p14:creationId xmlns:p14="http://schemas.microsoft.com/office/powerpoint/2010/main" val="2064814810"/>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1000"/>
                                  </p:stCondLst>
                                  <p:childTnLst>
                                    <p:cmd type="call" cmd="playFrom(0.0)">
                                      <p:cBhvr>
                                        <p:cTn id="6" dur="21713556" fill="hold"/>
                                        <p:tgtEl>
                                          <p:spTgt spid="33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338"/>
                </p:tgtEl>
              </p:cMediaNode>
            </p:vide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3" name="Shape 343"/>
          <p:cNvSpPr>
            <a:spLocks noGrp="1"/>
          </p:cNvSpPr>
          <p:nvPr>
            <p:ph type="body" idx="13"/>
          </p:nvPr>
        </p:nvSpPr>
        <p:spPr>
          <a:prstGeom prst="rect">
            <a:avLst/>
          </a:prstGeom>
        </p:spPr>
        <p:txBody>
          <a:bodyPr/>
          <a:lstStyle/>
          <a:p>
            <a:r>
              <a:rPr/>
              <a:t>Service Worker Life Cycle</a:t>
            </a:r>
          </a:p>
        </p:txBody>
      </p:sp>
      <p:grpSp>
        <p:nvGrpSpPr>
          <p:cNvPr id="347" name="Group 347"/>
          <p:cNvGrpSpPr/>
          <p:nvPr/>
        </p:nvGrpSpPr>
        <p:grpSpPr>
          <a:xfrm>
            <a:off x="6014812" y="2614391"/>
            <a:ext cx="5910525" cy="1629220"/>
            <a:chOff x="-3907" y="2152587"/>
            <a:chExt cx="11821048" cy="3258437"/>
          </a:xfrm>
        </p:grpSpPr>
        <p:sp>
          <p:nvSpPr>
            <p:cNvPr id="344" name="Shape 344"/>
            <p:cNvSpPr/>
            <p:nvPr/>
          </p:nvSpPr>
          <p:spPr>
            <a:xfrm>
              <a:off x="1" y="2152587"/>
              <a:ext cx="11817140" cy="751931"/>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none" lIns="18525" tIns="18525" rIns="18525" bIns="18525" numCol="1" anchor="ctr">
              <a:spAutoFit/>
            </a:bodyPr>
            <a:lstStyle>
              <a:lvl1pPr marL="732692" indent="-732692" algn="l" defTabSz="778933">
                <a:spcBef>
                  <a:spcPts val="5600"/>
                </a:spcBef>
                <a:buSzPct val="75000"/>
                <a:buChar char="•"/>
                <a:defRPr sz="6000">
                  <a:solidFill>
                    <a:schemeClr val="accent1">
                      <a:hueOff val="91659"/>
                      <a:satOff val="-98181"/>
                      <a:lumOff val="5371"/>
                    </a:schemeClr>
                  </a:solidFill>
                  <a:latin typeface="Consolas"/>
                  <a:ea typeface="Consolas"/>
                  <a:cs typeface="Consolas"/>
                  <a:sym typeface="Consolas"/>
                </a:defRPr>
              </a:lvl1pPr>
            </a:lstStyle>
            <a:p>
              <a:r>
                <a:rPr sz="2200"/>
                <a:t>Adds app-like lifecycle to a page</a:t>
              </a:r>
            </a:p>
          </p:txBody>
        </p:sp>
        <p:sp>
          <p:nvSpPr>
            <p:cNvPr id="345" name="Shape 345"/>
            <p:cNvSpPr/>
            <p:nvPr/>
          </p:nvSpPr>
          <p:spPr>
            <a:xfrm>
              <a:off x="1" y="3405840"/>
              <a:ext cx="10884190" cy="751931"/>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none" lIns="18525" tIns="18525" rIns="18525" bIns="18525" numCol="1" anchor="ctr">
              <a:spAutoFit/>
            </a:bodyPr>
            <a:lstStyle>
              <a:lvl1pPr marL="732692" indent="-732692" algn="l" defTabSz="778933">
                <a:spcBef>
                  <a:spcPts val="5600"/>
                </a:spcBef>
                <a:buSzPct val="75000"/>
                <a:buChar char="•"/>
                <a:defRPr sz="6000">
                  <a:solidFill>
                    <a:schemeClr val="accent1">
                      <a:hueOff val="91659"/>
                      <a:satOff val="-98181"/>
                      <a:lumOff val="5371"/>
                    </a:schemeClr>
                  </a:solidFill>
                  <a:latin typeface="Consolas"/>
                  <a:ea typeface="Consolas"/>
                  <a:cs typeface="Consolas"/>
                  <a:sym typeface="Consolas"/>
                </a:defRPr>
              </a:lvl1pPr>
            </a:lstStyle>
            <a:p>
              <a:r>
                <a:rPr sz="2200"/>
                <a:t>Wakes up only when the OS says</a:t>
              </a:r>
            </a:p>
          </p:txBody>
        </p:sp>
        <p:sp>
          <p:nvSpPr>
            <p:cNvPr id="346" name="Shape 346"/>
            <p:cNvSpPr/>
            <p:nvPr/>
          </p:nvSpPr>
          <p:spPr>
            <a:xfrm>
              <a:off x="-3907" y="4659093"/>
              <a:ext cx="10884190" cy="751931"/>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none" lIns="18525" tIns="18525" rIns="18525" bIns="18525" numCol="1" anchor="ctr">
              <a:spAutoFit/>
            </a:bodyPr>
            <a:lstStyle>
              <a:lvl1pPr marL="732692" indent="-732692" algn="l" defTabSz="778933">
                <a:spcBef>
                  <a:spcPts val="5600"/>
                </a:spcBef>
                <a:buSzPct val="75000"/>
                <a:buChar char="•"/>
                <a:defRPr sz="6000">
                  <a:solidFill>
                    <a:schemeClr val="accent1">
                      <a:hueOff val="91659"/>
                      <a:satOff val="-98181"/>
                      <a:lumOff val="5371"/>
                    </a:schemeClr>
                  </a:solidFill>
                  <a:latin typeface="Consolas"/>
                  <a:ea typeface="Consolas"/>
                  <a:cs typeface="Consolas"/>
                  <a:sym typeface="Consolas"/>
                </a:defRPr>
              </a:lvl1pPr>
            </a:lstStyle>
            <a:p>
              <a:r>
                <a:rPr sz="2200"/>
                <a:t>Only responds to system events</a:t>
              </a:r>
            </a:p>
          </p:txBody>
        </p:sp>
      </p:grpSp>
      <p:sp>
        <p:nvSpPr>
          <p:cNvPr id="348" name="Shape 348"/>
          <p:cNvSpPr/>
          <p:nvPr/>
        </p:nvSpPr>
        <p:spPr>
          <a:xfrm>
            <a:off x="2701410" y="5333367"/>
            <a:ext cx="472378" cy="472378"/>
          </a:xfrm>
          <a:prstGeom prst="line">
            <a:avLst/>
          </a:prstGeom>
          <a:ln w="63500">
            <a:solidFill>
              <a:schemeClr val="accent1">
                <a:hueOff val="91659"/>
                <a:satOff val="-98181"/>
                <a:lumOff val="5371"/>
              </a:schemeClr>
            </a:solidFill>
            <a:prstDash val="sysDot"/>
            <a:miter lim="400000"/>
            <a:headEnd type="triangle"/>
            <a:tailEnd type="triangle"/>
          </a:ln>
        </p:spPr>
        <p:txBody>
          <a:bodyPr lIns="18525" tIns="18525" rIns="18525" bIns="18525" anchor="ctr"/>
          <a:lstStyle/>
          <a:p>
            <a:pPr defTabSz="389467">
              <a:defRPr sz="3200"/>
            </a:pPr>
            <a:endParaRPr sz="1600"/>
          </a:p>
        </p:txBody>
      </p:sp>
      <p:sp>
        <p:nvSpPr>
          <p:cNvPr id="349" name="Shape 349"/>
          <p:cNvSpPr/>
          <p:nvPr/>
        </p:nvSpPr>
        <p:spPr>
          <a:xfrm>
            <a:off x="246749" y="3482132"/>
            <a:ext cx="2486099" cy="635001"/>
          </a:xfrm>
          <a:prstGeom prst="roundRect">
            <a:avLst>
              <a:gd name="adj" fmla="val 15000"/>
            </a:avLst>
          </a:prstGeom>
          <a:solidFill>
            <a:schemeClr val="accent4">
              <a:hueOff val="6635489"/>
              <a:satOff val="-2300"/>
              <a:lumOff val="-6425"/>
            </a:schemeClr>
          </a:solidFill>
          <a:ln w="3175">
            <a:miter lim="400000"/>
          </a:ln>
          <a:extLst>
            <a:ext uri="{C572A759-6A51-4108-AA02-DFA0A04FC94B}">
              <ma14:wrappingTextBoxFlag xmlns:ma14="http://schemas.microsoft.com/office/mac/drawingml/2011/main" val="1"/>
            </a:ext>
          </a:extLst>
        </p:spPr>
        <p:txBody>
          <a:bodyPr lIns="18525" tIns="18525" rIns="18525" bIns="18525" anchor="ctr"/>
          <a:lstStyle>
            <a:lvl1pPr defTabSz="778933">
              <a:defRPr sz="4500" b="1">
                <a:latin typeface="+mj-lt"/>
                <a:ea typeface="+mj-ea"/>
                <a:cs typeface="+mj-cs"/>
                <a:sym typeface="Helvetica"/>
              </a:defRPr>
            </a:lvl1pPr>
          </a:lstStyle>
          <a:p>
            <a:r>
              <a:rPr sz="2250"/>
              <a:t>Activated</a:t>
            </a:r>
          </a:p>
        </p:txBody>
      </p:sp>
      <p:sp>
        <p:nvSpPr>
          <p:cNvPr id="350" name="Shape 350"/>
          <p:cNvSpPr/>
          <p:nvPr/>
        </p:nvSpPr>
        <p:spPr>
          <a:xfrm>
            <a:off x="3142349" y="3482132"/>
            <a:ext cx="2486099" cy="635001"/>
          </a:xfrm>
          <a:prstGeom prst="roundRect">
            <a:avLst>
              <a:gd name="adj" fmla="val 15000"/>
            </a:avLst>
          </a:prstGeom>
          <a:solidFill>
            <a:srgbClr val="F15B44"/>
          </a:solidFill>
          <a:ln w="3175">
            <a:miter lim="400000"/>
          </a:ln>
          <a:extLst>
            <a:ext uri="{C572A759-6A51-4108-AA02-DFA0A04FC94B}">
              <ma14:wrappingTextBoxFlag xmlns:ma14="http://schemas.microsoft.com/office/mac/drawingml/2011/main" val="1"/>
            </a:ext>
          </a:extLst>
        </p:spPr>
        <p:txBody>
          <a:bodyPr lIns="18525" tIns="18525" rIns="18525" bIns="18525" anchor="ctr"/>
          <a:lstStyle>
            <a:lvl1pPr defTabSz="778933">
              <a:defRPr sz="4500" b="1">
                <a:latin typeface="+mj-lt"/>
                <a:ea typeface="+mj-ea"/>
                <a:cs typeface="+mj-cs"/>
                <a:sym typeface="Helvetica"/>
              </a:defRPr>
            </a:lvl1pPr>
          </a:lstStyle>
          <a:p>
            <a:r>
              <a:rPr sz="2250"/>
              <a:t>Error</a:t>
            </a:r>
          </a:p>
        </p:txBody>
      </p:sp>
      <p:sp>
        <p:nvSpPr>
          <p:cNvPr id="351" name="Shape 351"/>
          <p:cNvSpPr/>
          <p:nvPr/>
        </p:nvSpPr>
        <p:spPr>
          <a:xfrm>
            <a:off x="246749" y="4662081"/>
            <a:ext cx="2486099" cy="635001"/>
          </a:xfrm>
          <a:prstGeom prst="roundRect">
            <a:avLst>
              <a:gd name="adj" fmla="val 15000"/>
            </a:avLst>
          </a:prstGeom>
          <a:solidFill>
            <a:srgbClr val="FFCA28"/>
          </a:solidFill>
          <a:ln w="3175">
            <a:miter lim="400000"/>
          </a:ln>
          <a:extLst>
            <a:ext uri="{C572A759-6A51-4108-AA02-DFA0A04FC94B}">
              <ma14:wrappingTextBoxFlag xmlns:ma14="http://schemas.microsoft.com/office/mac/drawingml/2011/main" val="1"/>
            </a:ext>
          </a:extLst>
        </p:spPr>
        <p:txBody>
          <a:bodyPr lIns="18525" tIns="18525" rIns="18525" bIns="18525" anchor="ctr"/>
          <a:lstStyle>
            <a:lvl1pPr defTabSz="778933">
              <a:defRPr sz="4500" b="1">
                <a:latin typeface="+mj-lt"/>
                <a:ea typeface="+mj-ea"/>
                <a:cs typeface="+mj-cs"/>
                <a:sym typeface="Helvetica"/>
              </a:defRPr>
            </a:lvl1pPr>
          </a:lstStyle>
          <a:p>
            <a:r>
              <a:rPr sz="2250"/>
              <a:t>Idle</a:t>
            </a:r>
          </a:p>
        </p:txBody>
      </p:sp>
      <p:sp>
        <p:nvSpPr>
          <p:cNvPr id="352" name="Shape 352"/>
          <p:cNvSpPr/>
          <p:nvPr/>
        </p:nvSpPr>
        <p:spPr>
          <a:xfrm>
            <a:off x="246749" y="5842029"/>
            <a:ext cx="2486099" cy="635001"/>
          </a:xfrm>
          <a:prstGeom prst="roundRect">
            <a:avLst>
              <a:gd name="adj" fmla="val 15000"/>
            </a:avLst>
          </a:prstGeom>
          <a:solidFill>
            <a:schemeClr val="accent4">
              <a:hueOff val="6635489"/>
              <a:satOff val="-2300"/>
              <a:lumOff val="-6425"/>
            </a:schemeClr>
          </a:solidFill>
          <a:ln w="3175">
            <a:miter lim="400000"/>
          </a:ln>
          <a:extLst>
            <a:ext uri="{C572A759-6A51-4108-AA02-DFA0A04FC94B}">
              <ma14:wrappingTextBoxFlag xmlns:ma14="http://schemas.microsoft.com/office/mac/drawingml/2011/main" val="1"/>
            </a:ext>
          </a:extLst>
        </p:spPr>
        <p:txBody>
          <a:bodyPr lIns="18525" tIns="18525" rIns="18525" bIns="18525" anchor="ctr"/>
          <a:lstStyle>
            <a:lvl1pPr defTabSz="778933">
              <a:defRPr sz="4500" b="1">
                <a:latin typeface="+mj-lt"/>
                <a:ea typeface="+mj-ea"/>
                <a:cs typeface="+mj-cs"/>
                <a:sym typeface="Helvetica"/>
              </a:defRPr>
            </a:lvl1pPr>
          </a:lstStyle>
          <a:p>
            <a:r>
              <a:rPr sz="2250"/>
              <a:t>Active</a:t>
            </a:r>
          </a:p>
        </p:txBody>
      </p:sp>
      <p:sp>
        <p:nvSpPr>
          <p:cNvPr id="353" name="Shape 353"/>
          <p:cNvSpPr/>
          <p:nvPr/>
        </p:nvSpPr>
        <p:spPr>
          <a:xfrm>
            <a:off x="3142349" y="5842029"/>
            <a:ext cx="2486099" cy="635001"/>
          </a:xfrm>
          <a:prstGeom prst="roundRect">
            <a:avLst>
              <a:gd name="adj" fmla="val 15000"/>
            </a:avLst>
          </a:prstGeom>
          <a:solidFill>
            <a:srgbClr val="F15B44"/>
          </a:solidFill>
          <a:ln w="3175">
            <a:miter lim="400000"/>
          </a:ln>
          <a:extLst>
            <a:ext uri="{C572A759-6A51-4108-AA02-DFA0A04FC94B}">
              <ma14:wrappingTextBoxFlag xmlns:ma14="http://schemas.microsoft.com/office/mac/drawingml/2011/main" val="1"/>
            </a:ext>
          </a:extLst>
        </p:spPr>
        <p:txBody>
          <a:bodyPr lIns="18525" tIns="18525" rIns="18525" bIns="18525" anchor="ctr"/>
          <a:lstStyle>
            <a:lvl1pPr defTabSz="778933">
              <a:defRPr sz="4500" b="1">
                <a:latin typeface="+mj-lt"/>
                <a:ea typeface="+mj-ea"/>
                <a:cs typeface="+mj-cs"/>
                <a:sym typeface="Helvetica"/>
              </a:defRPr>
            </a:lvl1pPr>
          </a:lstStyle>
          <a:p>
            <a:r>
              <a:rPr sz="2250"/>
              <a:t>Terminated</a:t>
            </a:r>
          </a:p>
        </p:txBody>
      </p:sp>
      <p:sp>
        <p:nvSpPr>
          <p:cNvPr id="354" name="Shape 354"/>
          <p:cNvSpPr/>
          <p:nvPr/>
        </p:nvSpPr>
        <p:spPr>
          <a:xfrm flipV="1">
            <a:off x="1470515" y="2867799"/>
            <a:ext cx="843104" cy="1"/>
          </a:xfrm>
          <a:prstGeom prst="line">
            <a:avLst/>
          </a:prstGeom>
          <a:ln w="63500">
            <a:solidFill>
              <a:schemeClr val="accent1">
                <a:hueOff val="91659"/>
                <a:satOff val="-98181"/>
                <a:lumOff val="5371"/>
              </a:schemeClr>
            </a:solidFill>
            <a:prstDash val="sysDot"/>
            <a:miter lim="400000"/>
          </a:ln>
        </p:spPr>
        <p:txBody>
          <a:bodyPr lIns="18525" tIns="18525" rIns="18525" bIns="18525" anchor="ctr"/>
          <a:lstStyle/>
          <a:p>
            <a:pPr defTabSz="389467">
              <a:defRPr sz="3200"/>
            </a:pPr>
            <a:endParaRPr sz="1600"/>
          </a:p>
        </p:txBody>
      </p:sp>
      <p:sp>
        <p:nvSpPr>
          <p:cNvPr id="355" name="Shape 355"/>
          <p:cNvSpPr/>
          <p:nvPr/>
        </p:nvSpPr>
        <p:spPr>
          <a:xfrm flipH="1">
            <a:off x="1489798" y="2853079"/>
            <a:ext cx="1" cy="622505"/>
          </a:xfrm>
          <a:prstGeom prst="line">
            <a:avLst/>
          </a:prstGeom>
          <a:ln w="63500">
            <a:solidFill>
              <a:schemeClr val="accent1">
                <a:hueOff val="91659"/>
                <a:satOff val="-98181"/>
                <a:lumOff val="5371"/>
              </a:schemeClr>
            </a:solidFill>
            <a:prstDash val="sysDot"/>
            <a:miter lim="400000"/>
            <a:tailEnd type="triangle"/>
          </a:ln>
        </p:spPr>
        <p:txBody>
          <a:bodyPr lIns="18525" tIns="18525" rIns="18525" bIns="18525" anchor="ctr"/>
          <a:lstStyle/>
          <a:p>
            <a:pPr defTabSz="389467">
              <a:defRPr sz="3200"/>
            </a:pPr>
            <a:endParaRPr sz="1600"/>
          </a:p>
        </p:txBody>
      </p:sp>
      <p:sp>
        <p:nvSpPr>
          <p:cNvPr id="356" name="Shape 356"/>
          <p:cNvSpPr/>
          <p:nvPr/>
        </p:nvSpPr>
        <p:spPr>
          <a:xfrm flipV="1">
            <a:off x="3546277" y="2867607"/>
            <a:ext cx="843103" cy="1"/>
          </a:xfrm>
          <a:prstGeom prst="line">
            <a:avLst/>
          </a:prstGeom>
          <a:ln w="63500">
            <a:solidFill>
              <a:schemeClr val="accent1">
                <a:hueOff val="91659"/>
                <a:satOff val="-98181"/>
                <a:lumOff val="5371"/>
              </a:schemeClr>
            </a:solidFill>
            <a:prstDash val="sysDot"/>
            <a:miter lim="400000"/>
          </a:ln>
        </p:spPr>
        <p:txBody>
          <a:bodyPr lIns="18525" tIns="18525" rIns="18525" bIns="18525" anchor="ctr"/>
          <a:lstStyle/>
          <a:p>
            <a:pPr defTabSz="389467">
              <a:defRPr sz="3200"/>
            </a:pPr>
            <a:endParaRPr sz="1600"/>
          </a:p>
        </p:txBody>
      </p:sp>
      <p:sp>
        <p:nvSpPr>
          <p:cNvPr id="357" name="Shape 357"/>
          <p:cNvSpPr/>
          <p:nvPr/>
        </p:nvSpPr>
        <p:spPr>
          <a:xfrm>
            <a:off x="4385399" y="2852501"/>
            <a:ext cx="1" cy="622505"/>
          </a:xfrm>
          <a:prstGeom prst="line">
            <a:avLst/>
          </a:prstGeom>
          <a:ln w="63500">
            <a:solidFill>
              <a:schemeClr val="accent1">
                <a:hueOff val="91659"/>
                <a:satOff val="-98181"/>
                <a:lumOff val="5371"/>
              </a:schemeClr>
            </a:solidFill>
            <a:prstDash val="sysDot"/>
            <a:miter lim="400000"/>
            <a:tailEnd type="triangle"/>
          </a:ln>
        </p:spPr>
        <p:txBody>
          <a:bodyPr lIns="18525" tIns="18525" rIns="18525" bIns="18525" anchor="ctr"/>
          <a:lstStyle/>
          <a:p>
            <a:pPr defTabSz="389467">
              <a:defRPr sz="3200"/>
            </a:pPr>
            <a:endParaRPr sz="1600"/>
          </a:p>
        </p:txBody>
      </p:sp>
      <p:sp>
        <p:nvSpPr>
          <p:cNvPr id="358" name="Shape 358"/>
          <p:cNvSpPr/>
          <p:nvPr/>
        </p:nvSpPr>
        <p:spPr>
          <a:xfrm>
            <a:off x="1694549" y="2550107"/>
            <a:ext cx="2486099" cy="635001"/>
          </a:xfrm>
          <a:prstGeom prst="roundRect">
            <a:avLst>
              <a:gd name="adj" fmla="val 15000"/>
            </a:avLst>
          </a:prstGeom>
          <a:solidFill>
            <a:srgbClr val="1497FC"/>
          </a:solidFill>
          <a:ln w="3175">
            <a:miter lim="400000"/>
          </a:ln>
          <a:extLst>
            <a:ext uri="{C572A759-6A51-4108-AA02-DFA0A04FC94B}">
              <ma14:wrappingTextBoxFlag xmlns:ma14="http://schemas.microsoft.com/office/mac/drawingml/2011/main" val="1"/>
            </a:ext>
          </a:extLst>
        </p:spPr>
        <p:txBody>
          <a:bodyPr lIns="18525" tIns="18525" rIns="18525" bIns="18525" anchor="ctr"/>
          <a:lstStyle>
            <a:lvl1pPr defTabSz="778933">
              <a:defRPr sz="4500" b="1">
                <a:latin typeface="+mj-lt"/>
                <a:ea typeface="+mj-ea"/>
                <a:cs typeface="+mj-cs"/>
                <a:sym typeface="Helvetica"/>
              </a:defRPr>
            </a:lvl1pPr>
          </a:lstStyle>
          <a:p>
            <a:r>
              <a:rPr sz="2250"/>
              <a:t>Install</a:t>
            </a:r>
          </a:p>
        </p:txBody>
      </p:sp>
      <p:sp>
        <p:nvSpPr>
          <p:cNvPr id="359" name="Shape 359"/>
          <p:cNvSpPr/>
          <p:nvPr/>
        </p:nvSpPr>
        <p:spPr>
          <a:xfrm>
            <a:off x="1489799" y="4196697"/>
            <a:ext cx="1" cy="385820"/>
          </a:xfrm>
          <a:prstGeom prst="line">
            <a:avLst/>
          </a:prstGeom>
          <a:ln w="63500">
            <a:solidFill>
              <a:schemeClr val="accent1">
                <a:hueOff val="91659"/>
                <a:satOff val="-98181"/>
                <a:lumOff val="5371"/>
              </a:schemeClr>
            </a:solidFill>
            <a:prstDash val="sysDot"/>
            <a:miter lim="400000"/>
            <a:headEnd type="triangle"/>
            <a:tailEnd type="triangle"/>
          </a:ln>
        </p:spPr>
        <p:txBody>
          <a:bodyPr lIns="18525" tIns="18525" rIns="18525" bIns="18525" anchor="ctr"/>
          <a:lstStyle/>
          <a:p>
            <a:pPr defTabSz="389467">
              <a:defRPr sz="3200"/>
            </a:pPr>
            <a:endParaRPr sz="1600"/>
          </a:p>
        </p:txBody>
      </p:sp>
      <p:sp>
        <p:nvSpPr>
          <p:cNvPr id="360" name="Shape 360"/>
          <p:cNvSpPr/>
          <p:nvPr/>
        </p:nvSpPr>
        <p:spPr>
          <a:xfrm>
            <a:off x="1489799" y="5376646"/>
            <a:ext cx="1" cy="385820"/>
          </a:xfrm>
          <a:prstGeom prst="line">
            <a:avLst/>
          </a:prstGeom>
          <a:ln w="63500">
            <a:solidFill>
              <a:schemeClr val="accent1">
                <a:hueOff val="91659"/>
                <a:satOff val="-98181"/>
                <a:lumOff val="5371"/>
              </a:schemeClr>
            </a:solidFill>
            <a:prstDash val="sysDot"/>
            <a:miter lim="400000"/>
            <a:headEnd type="triangle"/>
            <a:tailEnd type="triangle"/>
          </a:ln>
        </p:spPr>
        <p:txBody>
          <a:bodyPr lIns="18525" tIns="18525" rIns="18525" bIns="18525" anchor="ctr"/>
          <a:lstStyle/>
          <a:p>
            <a:pPr defTabSz="389467">
              <a:defRPr sz="3200"/>
            </a:pPr>
            <a:endParaRPr sz="1600"/>
          </a:p>
        </p:txBody>
      </p:sp>
      <p:sp>
        <p:nvSpPr>
          <p:cNvPr id="361" name="Shape 361"/>
          <p:cNvSpPr/>
          <p:nvPr/>
        </p:nvSpPr>
        <p:spPr>
          <a:xfrm>
            <a:off x="1694549" y="1491670"/>
            <a:ext cx="2486099" cy="635001"/>
          </a:xfrm>
          <a:prstGeom prst="roundRect">
            <a:avLst>
              <a:gd name="adj" fmla="val 15000"/>
            </a:avLst>
          </a:prstGeom>
          <a:solidFill>
            <a:srgbClr val="00BCD4"/>
          </a:solidFill>
          <a:ln w="3175">
            <a:miter lim="400000"/>
          </a:ln>
          <a:extLst>
            <a:ext uri="{C572A759-6A51-4108-AA02-DFA0A04FC94B}">
              <ma14:wrappingTextBoxFlag xmlns:ma14="http://schemas.microsoft.com/office/mac/drawingml/2011/main" val="1"/>
            </a:ext>
          </a:extLst>
        </p:spPr>
        <p:txBody>
          <a:bodyPr lIns="18525" tIns="18525" rIns="18525" bIns="18525" anchor="ctr"/>
          <a:lstStyle>
            <a:lvl1pPr defTabSz="778933">
              <a:defRPr sz="4500" b="1">
                <a:latin typeface="+mj-lt"/>
                <a:ea typeface="+mj-ea"/>
                <a:cs typeface="+mj-cs"/>
                <a:sym typeface="Helvetica"/>
              </a:defRPr>
            </a:lvl1pPr>
          </a:lstStyle>
          <a:p>
            <a:r>
              <a:rPr sz="2250"/>
              <a:t>Register</a:t>
            </a:r>
          </a:p>
        </p:txBody>
      </p:sp>
      <p:sp>
        <p:nvSpPr>
          <p:cNvPr id="362" name="Shape 362"/>
          <p:cNvSpPr/>
          <p:nvPr/>
        </p:nvSpPr>
        <p:spPr>
          <a:xfrm>
            <a:off x="2937598" y="2145479"/>
            <a:ext cx="1" cy="385820"/>
          </a:xfrm>
          <a:prstGeom prst="line">
            <a:avLst/>
          </a:prstGeom>
          <a:ln w="63500">
            <a:solidFill>
              <a:schemeClr val="accent1">
                <a:hueOff val="91659"/>
                <a:satOff val="-98181"/>
                <a:lumOff val="5371"/>
              </a:schemeClr>
            </a:solidFill>
            <a:prstDash val="sysDot"/>
            <a:miter lim="400000"/>
            <a:headEnd type="triangle"/>
            <a:tailEnd type="triangle"/>
          </a:ln>
        </p:spPr>
        <p:txBody>
          <a:bodyPr lIns="18525" tIns="18525" rIns="18525" bIns="18525" anchor="ctr"/>
          <a:lstStyle/>
          <a:p>
            <a:pPr defTabSz="389467">
              <a:defRPr sz="3200"/>
            </a:pPr>
            <a:endParaRPr sz="1600"/>
          </a:p>
        </p:txBody>
      </p:sp>
    </p:spTree>
    <p:extLst>
      <p:ext uri="{BB962C8B-B14F-4D97-AF65-F5344CB8AC3E}">
        <p14:creationId xmlns:p14="http://schemas.microsoft.com/office/powerpoint/2010/main" val="70119759"/>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9" presetClass="entr" fill="hold" grpId="0" nodeType="afterEffect">
                                  <p:stCondLst>
                                    <p:cond delay="0"/>
                                  </p:stCondLst>
                                  <p:iterate>
                                    <p:tmAbs val="0"/>
                                  </p:iterate>
                                  <p:childTnLst>
                                    <p:set>
                                      <p:cBhvr>
                                        <p:cTn id="6" fill="hold"/>
                                        <p:tgtEl>
                                          <p:spTgt spid="347"/>
                                        </p:tgtEl>
                                        <p:attrNameLst>
                                          <p:attrName>style.visibility</p:attrName>
                                        </p:attrNameLst>
                                      </p:cBhvr>
                                      <p:to>
                                        <p:strVal val="visible"/>
                                      </p:to>
                                    </p:set>
                                    <p:animEffect transition="in" filter="dissolve">
                                      <p:cBhvr>
                                        <p:cTn id="7" dur="499"/>
                                        <p:tgtEl>
                                          <p:spTgt spid="3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7" grpId="0" animBg="1" advAuto="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6" name="Shape 366"/>
          <p:cNvSpPr>
            <a:spLocks noGrp="1"/>
          </p:cNvSpPr>
          <p:nvPr>
            <p:ph type="body" idx="13"/>
          </p:nvPr>
        </p:nvSpPr>
        <p:spPr>
          <a:prstGeom prst="rect">
            <a:avLst/>
          </a:prstGeom>
        </p:spPr>
        <p:txBody>
          <a:bodyPr/>
          <a:lstStyle/>
          <a:p>
            <a:r>
              <a:rPr/>
              <a:t>Service Worker Life Cycle</a:t>
            </a:r>
          </a:p>
        </p:txBody>
      </p:sp>
      <p:grpSp>
        <p:nvGrpSpPr>
          <p:cNvPr id="370" name="Group 370"/>
          <p:cNvGrpSpPr/>
          <p:nvPr/>
        </p:nvGrpSpPr>
        <p:grpSpPr>
          <a:xfrm>
            <a:off x="6014812" y="2614391"/>
            <a:ext cx="5910525" cy="1629220"/>
            <a:chOff x="-3907" y="2152587"/>
            <a:chExt cx="11821048" cy="3258437"/>
          </a:xfrm>
        </p:grpSpPr>
        <p:sp>
          <p:nvSpPr>
            <p:cNvPr id="367" name="Shape 367"/>
            <p:cNvSpPr/>
            <p:nvPr/>
          </p:nvSpPr>
          <p:spPr>
            <a:xfrm>
              <a:off x="1" y="2152587"/>
              <a:ext cx="11817140" cy="751931"/>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none" lIns="18525" tIns="18525" rIns="18525" bIns="18525" numCol="1" anchor="ctr">
              <a:spAutoFit/>
            </a:bodyPr>
            <a:lstStyle>
              <a:lvl1pPr marL="732692" indent="-732692" algn="l" defTabSz="778933">
                <a:spcBef>
                  <a:spcPts val="5600"/>
                </a:spcBef>
                <a:buSzPct val="75000"/>
                <a:buChar char="•"/>
                <a:defRPr sz="6000">
                  <a:solidFill>
                    <a:schemeClr val="accent1">
                      <a:hueOff val="91659"/>
                      <a:satOff val="-98181"/>
                      <a:lumOff val="5371"/>
                    </a:schemeClr>
                  </a:solidFill>
                  <a:latin typeface="Consolas"/>
                  <a:ea typeface="Consolas"/>
                  <a:cs typeface="Consolas"/>
                  <a:sym typeface="Consolas"/>
                </a:defRPr>
              </a:lvl1pPr>
            </a:lstStyle>
            <a:p>
              <a:r>
                <a:rPr sz="2200"/>
                <a:t>Adds app-like lifecycle to a page</a:t>
              </a:r>
            </a:p>
          </p:txBody>
        </p:sp>
        <p:sp>
          <p:nvSpPr>
            <p:cNvPr id="368" name="Shape 368"/>
            <p:cNvSpPr/>
            <p:nvPr/>
          </p:nvSpPr>
          <p:spPr>
            <a:xfrm>
              <a:off x="1" y="3405840"/>
              <a:ext cx="10884190" cy="751931"/>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none" lIns="18525" tIns="18525" rIns="18525" bIns="18525" numCol="1" anchor="ctr">
              <a:spAutoFit/>
            </a:bodyPr>
            <a:lstStyle>
              <a:lvl1pPr marL="732692" indent="-732692" algn="l" defTabSz="778933">
                <a:spcBef>
                  <a:spcPts val="5600"/>
                </a:spcBef>
                <a:buSzPct val="75000"/>
                <a:buChar char="•"/>
                <a:defRPr sz="6000">
                  <a:solidFill>
                    <a:schemeClr val="accent1">
                      <a:hueOff val="91659"/>
                      <a:satOff val="-98181"/>
                      <a:lumOff val="5371"/>
                    </a:schemeClr>
                  </a:solidFill>
                  <a:latin typeface="Consolas"/>
                  <a:ea typeface="Consolas"/>
                  <a:cs typeface="Consolas"/>
                  <a:sym typeface="Consolas"/>
                </a:defRPr>
              </a:lvl1pPr>
            </a:lstStyle>
            <a:p>
              <a:r>
                <a:rPr sz="2200"/>
                <a:t>Wakes up only when the OS says</a:t>
              </a:r>
            </a:p>
          </p:txBody>
        </p:sp>
        <p:sp>
          <p:nvSpPr>
            <p:cNvPr id="369" name="Shape 369"/>
            <p:cNvSpPr/>
            <p:nvPr/>
          </p:nvSpPr>
          <p:spPr>
            <a:xfrm>
              <a:off x="-3907" y="4659093"/>
              <a:ext cx="10884190" cy="751931"/>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none" lIns="18525" tIns="18525" rIns="18525" bIns="18525" numCol="1" anchor="ctr">
              <a:spAutoFit/>
            </a:bodyPr>
            <a:lstStyle>
              <a:lvl1pPr marL="732692" indent="-732692" algn="l" defTabSz="778933">
                <a:spcBef>
                  <a:spcPts val="5600"/>
                </a:spcBef>
                <a:buSzPct val="75000"/>
                <a:buChar char="•"/>
                <a:defRPr sz="6000">
                  <a:solidFill>
                    <a:schemeClr val="accent1">
                      <a:hueOff val="91659"/>
                      <a:satOff val="-98181"/>
                      <a:lumOff val="5371"/>
                    </a:schemeClr>
                  </a:solidFill>
                  <a:latin typeface="Consolas"/>
                  <a:ea typeface="Consolas"/>
                  <a:cs typeface="Consolas"/>
                  <a:sym typeface="Consolas"/>
                </a:defRPr>
              </a:lvl1pPr>
            </a:lstStyle>
            <a:p>
              <a:r>
                <a:rPr sz="2200"/>
                <a:t>Only responds to system events</a:t>
              </a:r>
            </a:p>
          </p:txBody>
        </p:sp>
      </p:grpSp>
      <p:sp>
        <p:nvSpPr>
          <p:cNvPr id="371" name="Shape 371"/>
          <p:cNvSpPr/>
          <p:nvPr/>
        </p:nvSpPr>
        <p:spPr>
          <a:xfrm>
            <a:off x="2701410" y="5333367"/>
            <a:ext cx="472378" cy="472378"/>
          </a:xfrm>
          <a:prstGeom prst="line">
            <a:avLst/>
          </a:prstGeom>
          <a:ln w="63500">
            <a:solidFill>
              <a:schemeClr val="accent1">
                <a:hueOff val="91659"/>
                <a:satOff val="-98181"/>
                <a:lumOff val="5371"/>
                <a:alpha val="50000"/>
              </a:schemeClr>
            </a:solidFill>
            <a:prstDash val="sysDot"/>
            <a:miter lim="400000"/>
            <a:headEnd type="triangle"/>
            <a:tailEnd type="triangle"/>
          </a:ln>
        </p:spPr>
        <p:txBody>
          <a:bodyPr lIns="18525" tIns="18525" rIns="18525" bIns="18525" anchor="ctr"/>
          <a:lstStyle/>
          <a:p>
            <a:pPr defTabSz="389467">
              <a:defRPr sz="3200"/>
            </a:pPr>
            <a:endParaRPr sz="1600"/>
          </a:p>
        </p:txBody>
      </p:sp>
      <p:sp>
        <p:nvSpPr>
          <p:cNvPr id="372" name="Shape 372"/>
          <p:cNvSpPr/>
          <p:nvPr/>
        </p:nvSpPr>
        <p:spPr>
          <a:xfrm>
            <a:off x="246749" y="3482132"/>
            <a:ext cx="2486099" cy="635001"/>
          </a:xfrm>
          <a:prstGeom prst="roundRect">
            <a:avLst>
              <a:gd name="adj" fmla="val 15000"/>
            </a:avLst>
          </a:prstGeom>
          <a:solidFill>
            <a:schemeClr val="accent4">
              <a:hueOff val="6635489"/>
              <a:satOff val="-2300"/>
              <a:lumOff val="-6425"/>
              <a:alpha val="50000"/>
            </a:schemeClr>
          </a:solidFill>
          <a:ln w="3175">
            <a:miter lim="400000"/>
          </a:ln>
          <a:extLst>
            <a:ext uri="{C572A759-6A51-4108-AA02-DFA0A04FC94B}">
              <ma14:wrappingTextBoxFlag xmlns:ma14="http://schemas.microsoft.com/office/mac/drawingml/2011/main" val="1"/>
            </a:ext>
          </a:extLst>
        </p:spPr>
        <p:txBody>
          <a:bodyPr lIns="18525" tIns="18525" rIns="18525" bIns="18525" anchor="ctr"/>
          <a:lstStyle>
            <a:lvl1pPr defTabSz="778933">
              <a:defRPr sz="4500" b="1">
                <a:latin typeface="+mj-lt"/>
                <a:ea typeface="+mj-ea"/>
                <a:cs typeface="+mj-cs"/>
                <a:sym typeface="Helvetica"/>
              </a:defRPr>
            </a:lvl1pPr>
          </a:lstStyle>
          <a:p>
            <a:r>
              <a:rPr sz="2250"/>
              <a:t>Activated</a:t>
            </a:r>
          </a:p>
        </p:txBody>
      </p:sp>
      <p:sp>
        <p:nvSpPr>
          <p:cNvPr id="373" name="Shape 373"/>
          <p:cNvSpPr/>
          <p:nvPr/>
        </p:nvSpPr>
        <p:spPr>
          <a:xfrm>
            <a:off x="3142349" y="3482132"/>
            <a:ext cx="2486099" cy="635001"/>
          </a:xfrm>
          <a:prstGeom prst="roundRect">
            <a:avLst>
              <a:gd name="adj" fmla="val 15000"/>
            </a:avLst>
          </a:prstGeom>
          <a:solidFill>
            <a:srgbClr val="F15B44">
              <a:alpha val="50000"/>
            </a:srgbClr>
          </a:solidFill>
          <a:ln w="3175">
            <a:miter lim="400000"/>
          </a:ln>
          <a:extLst>
            <a:ext uri="{C572A759-6A51-4108-AA02-DFA0A04FC94B}">
              <ma14:wrappingTextBoxFlag xmlns:ma14="http://schemas.microsoft.com/office/mac/drawingml/2011/main" val="1"/>
            </a:ext>
          </a:extLst>
        </p:spPr>
        <p:txBody>
          <a:bodyPr lIns="18525" tIns="18525" rIns="18525" bIns="18525" anchor="ctr"/>
          <a:lstStyle>
            <a:lvl1pPr defTabSz="778933">
              <a:defRPr sz="4500" b="1">
                <a:latin typeface="+mj-lt"/>
                <a:ea typeface="+mj-ea"/>
                <a:cs typeface="+mj-cs"/>
                <a:sym typeface="Helvetica"/>
              </a:defRPr>
            </a:lvl1pPr>
          </a:lstStyle>
          <a:p>
            <a:r>
              <a:rPr sz="2250"/>
              <a:t>Error</a:t>
            </a:r>
          </a:p>
        </p:txBody>
      </p:sp>
      <p:sp>
        <p:nvSpPr>
          <p:cNvPr id="374" name="Shape 374"/>
          <p:cNvSpPr/>
          <p:nvPr/>
        </p:nvSpPr>
        <p:spPr>
          <a:xfrm>
            <a:off x="246749" y="4662081"/>
            <a:ext cx="2486099" cy="635001"/>
          </a:xfrm>
          <a:prstGeom prst="roundRect">
            <a:avLst>
              <a:gd name="adj" fmla="val 15000"/>
            </a:avLst>
          </a:prstGeom>
          <a:solidFill>
            <a:srgbClr val="FFCA28">
              <a:alpha val="50000"/>
            </a:srgbClr>
          </a:solidFill>
          <a:ln w="3175">
            <a:miter lim="400000"/>
          </a:ln>
          <a:extLst>
            <a:ext uri="{C572A759-6A51-4108-AA02-DFA0A04FC94B}">
              <ma14:wrappingTextBoxFlag xmlns:ma14="http://schemas.microsoft.com/office/mac/drawingml/2011/main" val="1"/>
            </a:ext>
          </a:extLst>
        </p:spPr>
        <p:txBody>
          <a:bodyPr lIns="18525" tIns="18525" rIns="18525" bIns="18525" anchor="ctr"/>
          <a:lstStyle>
            <a:lvl1pPr defTabSz="778933">
              <a:defRPr sz="4500" b="1">
                <a:latin typeface="+mj-lt"/>
                <a:ea typeface="+mj-ea"/>
                <a:cs typeface="+mj-cs"/>
                <a:sym typeface="Helvetica"/>
              </a:defRPr>
            </a:lvl1pPr>
          </a:lstStyle>
          <a:p>
            <a:r>
              <a:rPr sz="2250"/>
              <a:t>Idle</a:t>
            </a:r>
          </a:p>
        </p:txBody>
      </p:sp>
      <p:sp>
        <p:nvSpPr>
          <p:cNvPr id="375" name="Shape 375"/>
          <p:cNvSpPr/>
          <p:nvPr/>
        </p:nvSpPr>
        <p:spPr>
          <a:xfrm>
            <a:off x="246749" y="5842029"/>
            <a:ext cx="2486099" cy="635001"/>
          </a:xfrm>
          <a:prstGeom prst="roundRect">
            <a:avLst>
              <a:gd name="adj" fmla="val 15000"/>
            </a:avLst>
          </a:prstGeom>
          <a:solidFill>
            <a:schemeClr val="accent4">
              <a:hueOff val="6635489"/>
              <a:satOff val="-2300"/>
              <a:lumOff val="-6425"/>
              <a:alpha val="50000"/>
            </a:schemeClr>
          </a:solidFill>
          <a:ln w="3175">
            <a:miter lim="400000"/>
          </a:ln>
          <a:extLst>
            <a:ext uri="{C572A759-6A51-4108-AA02-DFA0A04FC94B}">
              <ma14:wrappingTextBoxFlag xmlns:ma14="http://schemas.microsoft.com/office/mac/drawingml/2011/main" val="1"/>
            </a:ext>
          </a:extLst>
        </p:spPr>
        <p:txBody>
          <a:bodyPr lIns="18525" tIns="18525" rIns="18525" bIns="18525" anchor="ctr"/>
          <a:lstStyle>
            <a:lvl1pPr defTabSz="778933">
              <a:defRPr sz="4500" b="1">
                <a:latin typeface="+mj-lt"/>
                <a:ea typeface="+mj-ea"/>
                <a:cs typeface="+mj-cs"/>
                <a:sym typeface="Helvetica"/>
              </a:defRPr>
            </a:lvl1pPr>
          </a:lstStyle>
          <a:p>
            <a:r>
              <a:rPr sz="2250"/>
              <a:t>Active</a:t>
            </a:r>
          </a:p>
        </p:txBody>
      </p:sp>
      <p:sp>
        <p:nvSpPr>
          <p:cNvPr id="376" name="Shape 376"/>
          <p:cNvSpPr/>
          <p:nvPr/>
        </p:nvSpPr>
        <p:spPr>
          <a:xfrm>
            <a:off x="3142349" y="5842029"/>
            <a:ext cx="2486099" cy="635001"/>
          </a:xfrm>
          <a:prstGeom prst="roundRect">
            <a:avLst>
              <a:gd name="adj" fmla="val 15000"/>
            </a:avLst>
          </a:prstGeom>
          <a:solidFill>
            <a:srgbClr val="F15B44">
              <a:alpha val="50000"/>
            </a:srgbClr>
          </a:solidFill>
          <a:ln w="3175">
            <a:miter lim="400000"/>
          </a:ln>
          <a:extLst>
            <a:ext uri="{C572A759-6A51-4108-AA02-DFA0A04FC94B}">
              <ma14:wrappingTextBoxFlag xmlns:ma14="http://schemas.microsoft.com/office/mac/drawingml/2011/main" val="1"/>
            </a:ext>
          </a:extLst>
        </p:spPr>
        <p:txBody>
          <a:bodyPr lIns="18525" tIns="18525" rIns="18525" bIns="18525" anchor="ctr"/>
          <a:lstStyle>
            <a:lvl1pPr defTabSz="778933">
              <a:defRPr sz="4500" b="1">
                <a:latin typeface="+mj-lt"/>
                <a:ea typeface="+mj-ea"/>
                <a:cs typeface="+mj-cs"/>
                <a:sym typeface="Helvetica"/>
              </a:defRPr>
            </a:lvl1pPr>
          </a:lstStyle>
          <a:p>
            <a:r>
              <a:rPr sz="2250"/>
              <a:t>Terminated</a:t>
            </a:r>
          </a:p>
        </p:txBody>
      </p:sp>
      <p:sp>
        <p:nvSpPr>
          <p:cNvPr id="377" name="Shape 377"/>
          <p:cNvSpPr/>
          <p:nvPr/>
        </p:nvSpPr>
        <p:spPr>
          <a:xfrm flipV="1">
            <a:off x="1470515" y="2867799"/>
            <a:ext cx="843104" cy="1"/>
          </a:xfrm>
          <a:prstGeom prst="line">
            <a:avLst/>
          </a:prstGeom>
          <a:ln w="63500">
            <a:solidFill>
              <a:schemeClr val="accent1">
                <a:hueOff val="91659"/>
                <a:satOff val="-98181"/>
                <a:lumOff val="5371"/>
              </a:schemeClr>
            </a:solidFill>
            <a:prstDash val="sysDot"/>
            <a:miter lim="400000"/>
          </a:ln>
        </p:spPr>
        <p:txBody>
          <a:bodyPr lIns="18525" tIns="18525" rIns="18525" bIns="18525" anchor="ctr"/>
          <a:lstStyle/>
          <a:p>
            <a:pPr defTabSz="389467">
              <a:defRPr sz="3200"/>
            </a:pPr>
            <a:endParaRPr sz="1600"/>
          </a:p>
        </p:txBody>
      </p:sp>
      <p:sp>
        <p:nvSpPr>
          <p:cNvPr id="378" name="Shape 378"/>
          <p:cNvSpPr/>
          <p:nvPr/>
        </p:nvSpPr>
        <p:spPr>
          <a:xfrm flipH="1">
            <a:off x="1489798" y="2853079"/>
            <a:ext cx="1" cy="622505"/>
          </a:xfrm>
          <a:prstGeom prst="line">
            <a:avLst/>
          </a:prstGeom>
          <a:ln w="63500">
            <a:solidFill>
              <a:schemeClr val="accent1">
                <a:hueOff val="91659"/>
                <a:satOff val="-98181"/>
                <a:lumOff val="5371"/>
              </a:schemeClr>
            </a:solidFill>
            <a:prstDash val="sysDot"/>
            <a:miter lim="400000"/>
            <a:tailEnd type="triangle"/>
          </a:ln>
        </p:spPr>
        <p:txBody>
          <a:bodyPr lIns="18525" tIns="18525" rIns="18525" bIns="18525" anchor="ctr"/>
          <a:lstStyle/>
          <a:p>
            <a:pPr defTabSz="389467">
              <a:defRPr sz="3200"/>
            </a:pPr>
            <a:endParaRPr sz="1600"/>
          </a:p>
        </p:txBody>
      </p:sp>
      <p:sp>
        <p:nvSpPr>
          <p:cNvPr id="379" name="Shape 379"/>
          <p:cNvSpPr/>
          <p:nvPr/>
        </p:nvSpPr>
        <p:spPr>
          <a:xfrm flipV="1">
            <a:off x="3546277" y="2867607"/>
            <a:ext cx="843103" cy="1"/>
          </a:xfrm>
          <a:prstGeom prst="line">
            <a:avLst/>
          </a:prstGeom>
          <a:ln w="63500">
            <a:solidFill>
              <a:schemeClr val="accent1">
                <a:hueOff val="91659"/>
                <a:satOff val="-98181"/>
                <a:lumOff val="5371"/>
              </a:schemeClr>
            </a:solidFill>
            <a:prstDash val="sysDot"/>
            <a:miter lim="400000"/>
          </a:ln>
        </p:spPr>
        <p:txBody>
          <a:bodyPr lIns="18525" tIns="18525" rIns="18525" bIns="18525" anchor="ctr"/>
          <a:lstStyle/>
          <a:p>
            <a:pPr defTabSz="389467">
              <a:defRPr sz="3200"/>
            </a:pPr>
            <a:endParaRPr sz="1600"/>
          </a:p>
        </p:txBody>
      </p:sp>
      <p:sp>
        <p:nvSpPr>
          <p:cNvPr id="380" name="Shape 380"/>
          <p:cNvSpPr/>
          <p:nvPr/>
        </p:nvSpPr>
        <p:spPr>
          <a:xfrm>
            <a:off x="4385399" y="2852501"/>
            <a:ext cx="1" cy="622505"/>
          </a:xfrm>
          <a:prstGeom prst="line">
            <a:avLst/>
          </a:prstGeom>
          <a:ln w="63500">
            <a:solidFill>
              <a:schemeClr val="accent1">
                <a:hueOff val="91659"/>
                <a:satOff val="-98181"/>
                <a:lumOff val="5371"/>
              </a:schemeClr>
            </a:solidFill>
            <a:prstDash val="sysDot"/>
            <a:miter lim="400000"/>
            <a:tailEnd type="triangle"/>
          </a:ln>
        </p:spPr>
        <p:txBody>
          <a:bodyPr lIns="18525" tIns="18525" rIns="18525" bIns="18525" anchor="ctr"/>
          <a:lstStyle/>
          <a:p>
            <a:pPr defTabSz="389467">
              <a:defRPr sz="3200"/>
            </a:pPr>
            <a:endParaRPr sz="1600"/>
          </a:p>
        </p:txBody>
      </p:sp>
      <p:sp>
        <p:nvSpPr>
          <p:cNvPr id="381" name="Shape 381"/>
          <p:cNvSpPr/>
          <p:nvPr/>
        </p:nvSpPr>
        <p:spPr>
          <a:xfrm>
            <a:off x="1694549" y="2550107"/>
            <a:ext cx="2486099" cy="635001"/>
          </a:xfrm>
          <a:prstGeom prst="roundRect">
            <a:avLst>
              <a:gd name="adj" fmla="val 15000"/>
            </a:avLst>
          </a:prstGeom>
          <a:solidFill>
            <a:srgbClr val="1497FC"/>
          </a:solidFill>
          <a:ln w="3175">
            <a:miter lim="400000"/>
          </a:ln>
          <a:extLst>
            <a:ext uri="{C572A759-6A51-4108-AA02-DFA0A04FC94B}">
              <ma14:wrappingTextBoxFlag xmlns:ma14="http://schemas.microsoft.com/office/mac/drawingml/2011/main" val="1"/>
            </a:ext>
          </a:extLst>
        </p:spPr>
        <p:txBody>
          <a:bodyPr lIns="18525" tIns="18525" rIns="18525" bIns="18525" anchor="ctr"/>
          <a:lstStyle>
            <a:lvl1pPr defTabSz="778933">
              <a:defRPr sz="4500" b="1">
                <a:latin typeface="+mj-lt"/>
                <a:ea typeface="+mj-ea"/>
                <a:cs typeface="+mj-cs"/>
                <a:sym typeface="Helvetica"/>
              </a:defRPr>
            </a:lvl1pPr>
          </a:lstStyle>
          <a:p>
            <a:r>
              <a:rPr sz="2250"/>
              <a:t>Install</a:t>
            </a:r>
          </a:p>
        </p:txBody>
      </p:sp>
      <p:sp>
        <p:nvSpPr>
          <p:cNvPr id="382" name="Shape 382"/>
          <p:cNvSpPr/>
          <p:nvPr/>
        </p:nvSpPr>
        <p:spPr>
          <a:xfrm>
            <a:off x="1489799" y="4196697"/>
            <a:ext cx="1" cy="385820"/>
          </a:xfrm>
          <a:prstGeom prst="line">
            <a:avLst/>
          </a:prstGeom>
          <a:ln w="63500">
            <a:solidFill>
              <a:schemeClr val="accent1">
                <a:hueOff val="91659"/>
                <a:satOff val="-98181"/>
                <a:lumOff val="5371"/>
              </a:schemeClr>
            </a:solidFill>
            <a:prstDash val="sysDot"/>
            <a:miter lim="400000"/>
            <a:headEnd type="triangle"/>
            <a:tailEnd type="triangle"/>
          </a:ln>
        </p:spPr>
        <p:txBody>
          <a:bodyPr lIns="18525" tIns="18525" rIns="18525" bIns="18525" anchor="ctr"/>
          <a:lstStyle/>
          <a:p>
            <a:pPr defTabSz="389467">
              <a:defRPr sz="3200"/>
            </a:pPr>
            <a:endParaRPr sz="1600"/>
          </a:p>
        </p:txBody>
      </p:sp>
      <p:sp>
        <p:nvSpPr>
          <p:cNvPr id="383" name="Shape 383"/>
          <p:cNvSpPr/>
          <p:nvPr/>
        </p:nvSpPr>
        <p:spPr>
          <a:xfrm>
            <a:off x="1489799" y="5376646"/>
            <a:ext cx="1" cy="385820"/>
          </a:xfrm>
          <a:prstGeom prst="line">
            <a:avLst/>
          </a:prstGeom>
          <a:ln w="63500">
            <a:solidFill>
              <a:schemeClr val="accent1">
                <a:hueOff val="91659"/>
                <a:satOff val="-98181"/>
                <a:lumOff val="5371"/>
              </a:schemeClr>
            </a:solidFill>
            <a:prstDash val="sysDot"/>
            <a:miter lim="400000"/>
            <a:headEnd type="triangle"/>
            <a:tailEnd type="triangle"/>
          </a:ln>
        </p:spPr>
        <p:txBody>
          <a:bodyPr lIns="18525" tIns="18525" rIns="18525" bIns="18525" anchor="ctr"/>
          <a:lstStyle/>
          <a:p>
            <a:pPr defTabSz="389467">
              <a:defRPr sz="3200"/>
            </a:pPr>
            <a:endParaRPr sz="1600"/>
          </a:p>
        </p:txBody>
      </p:sp>
      <p:sp>
        <p:nvSpPr>
          <p:cNvPr id="384" name="Shape 384"/>
          <p:cNvSpPr/>
          <p:nvPr/>
        </p:nvSpPr>
        <p:spPr>
          <a:xfrm>
            <a:off x="1694549" y="1491670"/>
            <a:ext cx="2486099" cy="635001"/>
          </a:xfrm>
          <a:prstGeom prst="roundRect">
            <a:avLst>
              <a:gd name="adj" fmla="val 15000"/>
            </a:avLst>
          </a:prstGeom>
          <a:solidFill>
            <a:srgbClr val="00BCD4"/>
          </a:solidFill>
          <a:ln w="3175">
            <a:miter lim="400000"/>
          </a:ln>
          <a:extLst>
            <a:ext uri="{C572A759-6A51-4108-AA02-DFA0A04FC94B}">
              <ma14:wrappingTextBoxFlag xmlns:ma14="http://schemas.microsoft.com/office/mac/drawingml/2011/main" val="1"/>
            </a:ext>
          </a:extLst>
        </p:spPr>
        <p:txBody>
          <a:bodyPr lIns="18525" tIns="18525" rIns="18525" bIns="18525" anchor="ctr"/>
          <a:lstStyle>
            <a:lvl1pPr defTabSz="778933">
              <a:defRPr sz="4500" b="1">
                <a:latin typeface="+mj-lt"/>
                <a:ea typeface="+mj-ea"/>
                <a:cs typeface="+mj-cs"/>
                <a:sym typeface="Helvetica"/>
              </a:defRPr>
            </a:lvl1pPr>
          </a:lstStyle>
          <a:p>
            <a:r>
              <a:rPr sz="2250"/>
              <a:t>Register</a:t>
            </a:r>
          </a:p>
        </p:txBody>
      </p:sp>
      <p:sp>
        <p:nvSpPr>
          <p:cNvPr id="385" name="Shape 385"/>
          <p:cNvSpPr/>
          <p:nvPr/>
        </p:nvSpPr>
        <p:spPr>
          <a:xfrm>
            <a:off x="2937598" y="2145479"/>
            <a:ext cx="1" cy="385820"/>
          </a:xfrm>
          <a:prstGeom prst="line">
            <a:avLst/>
          </a:prstGeom>
          <a:ln w="63500">
            <a:solidFill>
              <a:schemeClr val="accent1">
                <a:hueOff val="91659"/>
                <a:satOff val="-98181"/>
                <a:lumOff val="5371"/>
              </a:schemeClr>
            </a:solidFill>
            <a:prstDash val="sysDot"/>
            <a:miter lim="400000"/>
            <a:headEnd type="triangle"/>
            <a:tailEnd type="triangle"/>
          </a:ln>
        </p:spPr>
        <p:txBody>
          <a:bodyPr lIns="18525" tIns="18525" rIns="18525" bIns="18525" anchor="ctr"/>
          <a:lstStyle/>
          <a:p>
            <a:pPr defTabSz="389467">
              <a:defRPr sz="3200"/>
            </a:pPr>
            <a:endParaRPr sz="1600"/>
          </a:p>
        </p:txBody>
      </p:sp>
    </p:spTree>
    <p:extLst>
      <p:ext uri="{BB962C8B-B14F-4D97-AF65-F5344CB8AC3E}">
        <p14:creationId xmlns:p14="http://schemas.microsoft.com/office/powerpoint/2010/main" val="8572485"/>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9" presetClass="entr" fill="hold" grpId="0" nodeType="afterEffect">
                                  <p:stCondLst>
                                    <p:cond delay="0"/>
                                  </p:stCondLst>
                                  <p:iterate>
                                    <p:tmAbs val="0"/>
                                  </p:iterate>
                                  <p:childTnLst>
                                    <p:set>
                                      <p:cBhvr>
                                        <p:cTn id="6" fill="hold"/>
                                        <p:tgtEl>
                                          <p:spTgt spid="370"/>
                                        </p:tgtEl>
                                        <p:attrNameLst>
                                          <p:attrName>style.visibility</p:attrName>
                                        </p:attrNameLst>
                                      </p:cBhvr>
                                      <p:to>
                                        <p:strVal val="visible"/>
                                      </p:to>
                                    </p:set>
                                    <p:animEffect transition="in" filter="dissolve">
                                      <p:cBhvr>
                                        <p:cTn id="7" dur="499"/>
                                        <p:tgtEl>
                                          <p:spTgt spid="3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0" grpId="0" animBg="1" advAuto="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 name="Shape 389"/>
          <p:cNvSpPr>
            <a:spLocks noGrp="1"/>
          </p:cNvSpPr>
          <p:nvPr>
            <p:ph type="body" idx="13"/>
          </p:nvPr>
        </p:nvSpPr>
        <p:spPr>
          <a:prstGeom prst="rect">
            <a:avLst/>
          </a:prstGeom>
        </p:spPr>
        <p:txBody>
          <a:bodyPr/>
          <a:lstStyle/>
          <a:p>
            <a:r>
              <a:rPr/>
              <a:t>Service Worker Life Cycle</a:t>
            </a:r>
          </a:p>
        </p:txBody>
      </p:sp>
      <p:grpSp>
        <p:nvGrpSpPr>
          <p:cNvPr id="393" name="Group 393"/>
          <p:cNvGrpSpPr/>
          <p:nvPr/>
        </p:nvGrpSpPr>
        <p:grpSpPr>
          <a:xfrm>
            <a:off x="6014812" y="2614391"/>
            <a:ext cx="5910525" cy="1629220"/>
            <a:chOff x="-3907" y="2152587"/>
            <a:chExt cx="11821048" cy="3258437"/>
          </a:xfrm>
        </p:grpSpPr>
        <p:sp>
          <p:nvSpPr>
            <p:cNvPr id="390" name="Shape 390"/>
            <p:cNvSpPr/>
            <p:nvPr/>
          </p:nvSpPr>
          <p:spPr>
            <a:xfrm>
              <a:off x="1" y="2152587"/>
              <a:ext cx="11817140" cy="751931"/>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none" lIns="18525" tIns="18525" rIns="18525" bIns="18525" numCol="1" anchor="ctr">
              <a:spAutoFit/>
            </a:bodyPr>
            <a:lstStyle>
              <a:lvl1pPr marL="732692" indent="-732692" algn="l" defTabSz="778933">
                <a:spcBef>
                  <a:spcPts val="5600"/>
                </a:spcBef>
                <a:buSzPct val="75000"/>
                <a:buChar char="•"/>
                <a:defRPr sz="6000">
                  <a:solidFill>
                    <a:schemeClr val="accent1">
                      <a:hueOff val="91659"/>
                      <a:satOff val="-98181"/>
                      <a:lumOff val="5371"/>
                    </a:schemeClr>
                  </a:solidFill>
                  <a:latin typeface="Consolas"/>
                  <a:ea typeface="Consolas"/>
                  <a:cs typeface="Consolas"/>
                  <a:sym typeface="Consolas"/>
                </a:defRPr>
              </a:lvl1pPr>
            </a:lstStyle>
            <a:p>
              <a:r>
                <a:rPr sz="2200"/>
                <a:t>Adds app-like lifecycle to a page</a:t>
              </a:r>
            </a:p>
          </p:txBody>
        </p:sp>
        <p:sp>
          <p:nvSpPr>
            <p:cNvPr id="391" name="Shape 391"/>
            <p:cNvSpPr/>
            <p:nvPr/>
          </p:nvSpPr>
          <p:spPr>
            <a:xfrm>
              <a:off x="1" y="3405840"/>
              <a:ext cx="10884190" cy="751931"/>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none" lIns="18525" tIns="18525" rIns="18525" bIns="18525" numCol="1" anchor="ctr">
              <a:spAutoFit/>
            </a:bodyPr>
            <a:lstStyle>
              <a:lvl1pPr marL="732692" indent="-732692" algn="l" defTabSz="778933">
                <a:spcBef>
                  <a:spcPts val="5600"/>
                </a:spcBef>
                <a:buSzPct val="75000"/>
                <a:buChar char="•"/>
                <a:defRPr sz="6000">
                  <a:solidFill>
                    <a:schemeClr val="accent1">
                      <a:hueOff val="91659"/>
                      <a:satOff val="-98181"/>
                      <a:lumOff val="5371"/>
                    </a:schemeClr>
                  </a:solidFill>
                  <a:latin typeface="Consolas"/>
                  <a:ea typeface="Consolas"/>
                  <a:cs typeface="Consolas"/>
                  <a:sym typeface="Consolas"/>
                </a:defRPr>
              </a:lvl1pPr>
            </a:lstStyle>
            <a:p>
              <a:r>
                <a:rPr sz="2200"/>
                <a:t>Wakes up only when the OS says</a:t>
              </a:r>
            </a:p>
          </p:txBody>
        </p:sp>
        <p:sp>
          <p:nvSpPr>
            <p:cNvPr id="392" name="Shape 392"/>
            <p:cNvSpPr/>
            <p:nvPr/>
          </p:nvSpPr>
          <p:spPr>
            <a:xfrm>
              <a:off x="-3907" y="4659093"/>
              <a:ext cx="10884190" cy="751931"/>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none" lIns="18525" tIns="18525" rIns="18525" bIns="18525" numCol="1" anchor="ctr">
              <a:spAutoFit/>
            </a:bodyPr>
            <a:lstStyle>
              <a:lvl1pPr marL="732692" indent="-732692" algn="l" defTabSz="778933">
                <a:spcBef>
                  <a:spcPts val="5600"/>
                </a:spcBef>
                <a:buSzPct val="75000"/>
                <a:buChar char="•"/>
                <a:defRPr sz="6000">
                  <a:solidFill>
                    <a:schemeClr val="accent1">
                      <a:hueOff val="91659"/>
                      <a:satOff val="-98181"/>
                      <a:lumOff val="5371"/>
                    </a:schemeClr>
                  </a:solidFill>
                  <a:latin typeface="Consolas"/>
                  <a:ea typeface="Consolas"/>
                  <a:cs typeface="Consolas"/>
                  <a:sym typeface="Consolas"/>
                </a:defRPr>
              </a:lvl1pPr>
            </a:lstStyle>
            <a:p>
              <a:r>
                <a:rPr sz="2200"/>
                <a:t>Only responds to system events</a:t>
              </a:r>
            </a:p>
          </p:txBody>
        </p:sp>
      </p:grpSp>
      <p:sp>
        <p:nvSpPr>
          <p:cNvPr id="394" name="Shape 394"/>
          <p:cNvSpPr/>
          <p:nvPr/>
        </p:nvSpPr>
        <p:spPr>
          <a:xfrm>
            <a:off x="2701410" y="5333367"/>
            <a:ext cx="472378" cy="472378"/>
          </a:xfrm>
          <a:prstGeom prst="line">
            <a:avLst/>
          </a:prstGeom>
          <a:ln w="63500">
            <a:solidFill>
              <a:schemeClr val="accent1">
                <a:hueOff val="91659"/>
                <a:satOff val="-98181"/>
                <a:lumOff val="5371"/>
              </a:schemeClr>
            </a:solidFill>
            <a:prstDash val="sysDot"/>
            <a:miter lim="400000"/>
            <a:headEnd type="triangle"/>
            <a:tailEnd type="triangle"/>
          </a:ln>
        </p:spPr>
        <p:txBody>
          <a:bodyPr lIns="18525" tIns="18525" rIns="18525" bIns="18525" anchor="ctr"/>
          <a:lstStyle/>
          <a:p>
            <a:pPr defTabSz="389467">
              <a:defRPr sz="3200"/>
            </a:pPr>
            <a:endParaRPr sz="1600"/>
          </a:p>
        </p:txBody>
      </p:sp>
      <p:sp>
        <p:nvSpPr>
          <p:cNvPr id="395" name="Shape 395"/>
          <p:cNvSpPr/>
          <p:nvPr/>
        </p:nvSpPr>
        <p:spPr>
          <a:xfrm>
            <a:off x="246749" y="3482132"/>
            <a:ext cx="2486099" cy="635001"/>
          </a:xfrm>
          <a:prstGeom prst="roundRect">
            <a:avLst>
              <a:gd name="adj" fmla="val 15000"/>
            </a:avLst>
          </a:prstGeom>
          <a:solidFill>
            <a:schemeClr val="accent4">
              <a:hueOff val="6635489"/>
              <a:satOff val="-2300"/>
              <a:lumOff val="-6425"/>
            </a:schemeClr>
          </a:solidFill>
          <a:ln w="3175">
            <a:miter lim="400000"/>
          </a:ln>
          <a:extLst>
            <a:ext uri="{C572A759-6A51-4108-AA02-DFA0A04FC94B}">
              <ma14:wrappingTextBoxFlag xmlns:ma14="http://schemas.microsoft.com/office/mac/drawingml/2011/main" val="1"/>
            </a:ext>
          </a:extLst>
        </p:spPr>
        <p:txBody>
          <a:bodyPr lIns="18525" tIns="18525" rIns="18525" bIns="18525" anchor="ctr"/>
          <a:lstStyle>
            <a:lvl1pPr defTabSz="778933">
              <a:defRPr sz="4500" b="1">
                <a:latin typeface="+mj-lt"/>
                <a:ea typeface="+mj-ea"/>
                <a:cs typeface="+mj-cs"/>
                <a:sym typeface="Helvetica"/>
              </a:defRPr>
            </a:lvl1pPr>
          </a:lstStyle>
          <a:p>
            <a:r>
              <a:rPr sz="2250"/>
              <a:t>Activated</a:t>
            </a:r>
          </a:p>
        </p:txBody>
      </p:sp>
      <p:sp>
        <p:nvSpPr>
          <p:cNvPr id="396" name="Shape 396"/>
          <p:cNvSpPr/>
          <p:nvPr/>
        </p:nvSpPr>
        <p:spPr>
          <a:xfrm>
            <a:off x="3142349" y="3482132"/>
            <a:ext cx="2486099" cy="635001"/>
          </a:xfrm>
          <a:prstGeom prst="roundRect">
            <a:avLst>
              <a:gd name="adj" fmla="val 15000"/>
            </a:avLst>
          </a:prstGeom>
          <a:solidFill>
            <a:srgbClr val="F15B44">
              <a:alpha val="50000"/>
            </a:srgbClr>
          </a:solidFill>
          <a:ln w="3175">
            <a:miter lim="400000"/>
          </a:ln>
          <a:extLst>
            <a:ext uri="{C572A759-6A51-4108-AA02-DFA0A04FC94B}">
              <ma14:wrappingTextBoxFlag xmlns:ma14="http://schemas.microsoft.com/office/mac/drawingml/2011/main" val="1"/>
            </a:ext>
          </a:extLst>
        </p:spPr>
        <p:txBody>
          <a:bodyPr lIns="18525" tIns="18525" rIns="18525" bIns="18525" anchor="ctr"/>
          <a:lstStyle>
            <a:lvl1pPr defTabSz="778933">
              <a:defRPr sz="4500" b="1">
                <a:latin typeface="+mj-lt"/>
                <a:ea typeface="+mj-ea"/>
                <a:cs typeface="+mj-cs"/>
                <a:sym typeface="Helvetica"/>
              </a:defRPr>
            </a:lvl1pPr>
          </a:lstStyle>
          <a:p>
            <a:r>
              <a:rPr sz="2250"/>
              <a:t>Error</a:t>
            </a:r>
          </a:p>
        </p:txBody>
      </p:sp>
      <p:sp>
        <p:nvSpPr>
          <p:cNvPr id="397" name="Shape 397"/>
          <p:cNvSpPr/>
          <p:nvPr/>
        </p:nvSpPr>
        <p:spPr>
          <a:xfrm>
            <a:off x="246749" y="4662081"/>
            <a:ext cx="2486099" cy="635001"/>
          </a:xfrm>
          <a:prstGeom prst="roundRect">
            <a:avLst>
              <a:gd name="adj" fmla="val 15000"/>
            </a:avLst>
          </a:prstGeom>
          <a:solidFill>
            <a:srgbClr val="FFCA28"/>
          </a:solidFill>
          <a:ln w="3175">
            <a:miter lim="400000"/>
          </a:ln>
          <a:extLst>
            <a:ext uri="{C572A759-6A51-4108-AA02-DFA0A04FC94B}">
              <ma14:wrappingTextBoxFlag xmlns:ma14="http://schemas.microsoft.com/office/mac/drawingml/2011/main" val="1"/>
            </a:ext>
          </a:extLst>
        </p:spPr>
        <p:txBody>
          <a:bodyPr lIns="18525" tIns="18525" rIns="18525" bIns="18525" anchor="ctr"/>
          <a:lstStyle>
            <a:lvl1pPr defTabSz="778933">
              <a:defRPr sz="4500" b="1">
                <a:latin typeface="+mj-lt"/>
                <a:ea typeface="+mj-ea"/>
                <a:cs typeface="+mj-cs"/>
                <a:sym typeface="Helvetica"/>
              </a:defRPr>
            </a:lvl1pPr>
          </a:lstStyle>
          <a:p>
            <a:r>
              <a:rPr sz="2250"/>
              <a:t>Idle</a:t>
            </a:r>
          </a:p>
        </p:txBody>
      </p:sp>
      <p:sp>
        <p:nvSpPr>
          <p:cNvPr id="398" name="Shape 398"/>
          <p:cNvSpPr/>
          <p:nvPr/>
        </p:nvSpPr>
        <p:spPr>
          <a:xfrm>
            <a:off x="246749" y="5842029"/>
            <a:ext cx="2486099" cy="635001"/>
          </a:xfrm>
          <a:prstGeom prst="roundRect">
            <a:avLst>
              <a:gd name="adj" fmla="val 15000"/>
            </a:avLst>
          </a:prstGeom>
          <a:solidFill>
            <a:schemeClr val="accent4">
              <a:hueOff val="6635489"/>
              <a:satOff val="-2300"/>
              <a:lumOff val="-6425"/>
            </a:schemeClr>
          </a:solidFill>
          <a:ln w="3175">
            <a:miter lim="400000"/>
          </a:ln>
          <a:extLst>
            <a:ext uri="{C572A759-6A51-4108-AA02-DFA0A04FC94B}">
              <ma14:wrappingTextBoxFlag xmlns:ma14="http://schemas.microsoft.com/office/mac/drawingml/2011/main" val="1"/>
            </a:ext>
          </a:extLst>
        </p:spPr>
        <p:txBody>
          <a:bodyPr lIns="18525" tIns="18525" rIns="18525" bIns="18525" anchor="ctr"/>
          <a:lstStyle>
            <a:lvl1pPr defTabSz="778933">
              <a:defRPr sz="4500" b="1">
                <a:latin typeface="+mj-lt"/>
                <a:ea typeface="+mj-ea"/>
                <a:cs typeface="+mj-cs"/>
                <a:sym typeface="Helvetica"/>
              </a:defRPr>
            </a:lvl1pPr>
          </a:lstStyle>
          <a:p>
            <a:r>
              <a:rPr sz="2250"/>
              <a:t>Active</a:t>
            </a:r>
          </a:p>
        </p:txBody>
      </p:sp>
      <p:sp>
        <p:nvSpPr>
          <p:cNvPr id="399" name="Shape 399"/>
          <p:cNvSpPr/>
          <p:nvPr/>
        </p:nvSpPr>
        <p:spPr>
          <a:xfrm>
            <a:off x="3142349" y="5842029"/>
            <a:ext cx="2486099" cy="635001"/>
          </a:xfrm>
          <a:prstGeom prst="roundRect">
            <a:avLst>
              <a:gd name="adj" fmla="val 15000"/>
            </a:avLst>
          </a:prstGeom>
          <a:solidFill>
            <a:srgbClr val="F15B44">
              <a:alpha val="50000"/>
            </a:srgbClr>
          </a:solidFill>
          <a:ln w="3175">
            <a:miter lim="400000"/>
          </a:ln>
          <a:extLst>
            <a:ext uri="{C572A759-6A51-4108-AA02-DFA0A04FC94B}">
              <ma14:wrappingTextBoxFlag xmlns:ma14="http://schemas.microsoft.com/office/mac/drawingml/2011/main" val="1"/>
            </a:ext>
          </a:extLst>
        </p:spPr>
        <p:txBody>
          <a:bodyPr lIns="18525" tIns="18525" rIns="18525" bIns="18525" anchor="ctr"/>
          <a:lstStyle>
            <a:lvl1pPr defTabSz="778933">
              <a:defRPr sz="4500" b="1">
                <a:latin typeface="+mj-lt"/>
                <a:ea typeface="+mj-ea"/>
                <a:cs typeface="+mj-cs"/>
                <a:sym typeface="Helvetica"/>
              </a:defRPr>
            </a:lvl1pPr>
          </a:lstStyle>
          <a:p>
            <a:r>
              <a:rPr sz="2250"/>
              <a:t>Terminated</a:t>
            </a:r>
          </a:p>
        </p:txBody>
      </p:sp>
      <p:sp>
        <p:nvSpPr>
          <p:cNvPr id="400" name="Shape 400"/>
          <p:cNvSpPr/>
          <p:nvPr/>
        </p:nvSpPr>
        <p:spPr>
          <a:xfrm flipV="1">
            <a:off x="1470515" y="2867799"/>
            <a:ext cx="843104" cy="1"/>
          </a:xfrm>
          <a:prstGeom prst="line">
            <a:avLst/>
          </a:prstGeom>
          <a:ln w="63500">
            <a:solidFill>
              <a:schemeClr val="accent1">
                <a:hueOff val="91659"/>
                <a:satOff val="-98181"/>
                <a:lumOff val="5371"/>
              </a:schemeClr>
            </a:solidFill>
            <a:prstDash val="sysDot"/>
            <a:miter lim="400000"/>
          </a:ln>
        </p:spPr>
        <p:txBody>
          <a:bodyPr lIns="18525" tIns="18525" rIns="18525" bIns="18525" anchor="ctr"/>
          <a:lstStyle/>
          <a:p>
            <a:pPr defTabSz="389467">
              <a:defRPr sz="3200"/>
            </a:pPr>
            <a:endParaRPr sz="1600"/>
          </a:p>
        </p:txBody>
      </p:sp>
      <p:sp>
        <p:nvSpPr>
          <p:cNvPr id="401" name="Shape 401"/>
          <p:cNvSpPr/>
          <p:nvPr/>
        </p:nvSpPr>
        <p:spPr>
          <a:xfrm flipH="1">
            <a:off x="1489798" y="2853079"/>
            <a:ext cx="1" cy="622505"/>
          </a:xfrm>
          <a:prstGeom prst="line">
            <a:avLst/>
          </a:prstGeom>
          <a:ln w="63500">
            <a:solidFill>
              <a:schemeClr val="accent1">
                <a:hueOff val="91659"/>
                <a:satOff val="-98181"/>
                <a:lumOff val="5371"/>
              </a:schemeClr>
            </a:solidFill>
            <a:prstDash val="sysDot"/>
            <a:miter lim="400000"/>
            <a:tailEnd type="triangle"/>
          </a:ln>
        </p:spPr>
        <p:txBody>
          <a:bodyPr lIns="18525" tIns="18525" rIns="18525" bIns="18525" anchor="ctr"/>
          <a:lstStyle/>
          <a:p>
            <a:pPr defTabSz="389467">
              <a:defRPr sz="3200"/>
            </a:pPr>
            <a:endParaRPr sz="1600"/>
          </a:p>
        </p:txBody>
      </p:sp>
      <p:sp>
        <p:nvSpPr>
          <p:cNvPr id="402" name="Shape 402"/>
          <p:cNvSpPr/>
          <p:nvPr/>
        </p:nvSpPr>
        <p:spPr>
          <a:xfrm flipV="1">
            <a:off x="3546277" y="2867607"/>
            <a:ext cx="843103" cy="1"/>
          </a:xfrm>
          <a:prstGeom prst="line">
            <a:avLst/>
          </a:prstGeom>
          <a:ln w="63500">
            <a:solidFill>
              <a:schemeClr val="accent1">
                <a:hueOff val="91659"/>
                <a:satOff val="-98181"/>
                <a:lumOff val="5371"/>
                <a:alpha val="50000"/>
              </a:schemeClr>
            </a:solidFill>
            <a:prstDash val="sysDot"/>
            <a:miter lim="400000"/>
          </a:ln>
        </p:spPr>
        <p:txBody>
          <a:bodyPr lIns="18525" tIns="18525" rIns="18525" bIns="18525" anchor="ctr"/>
          <a:lstStyle/>
          <a:p>
            <a:pPr defTabSz="389467">
              <a:defRPr sz="3200"/>
            </a:pPr>
            <a:endParaRPr sz="1600"/>
          </a:p>
        </p:txBody>
      </p:sp>
      <p:sp>
        <p:nvSpPr>
          <p:cNvPr id="403" name="Shape 403"/>
          <p:cNvSpPr/>
          <p:nvPr/>
        </p:nvSpPr>
        <p:spPr>
          <a:xfrm>
            <a:off x="4385399" y="2852501"/>
            <a:ext cx="1" cy="622505"/>
          </a:xfrm>
          <a:prstGeom prst="line">
            <a:avLst/>
          </a:prstGeom>
          <a:ln w="63500">
            <a:solidFill>
              <a:schemeClr val="accent1">
                <a:hueOff val="91659"/>
                <a:satOff val="-98181"/>
                <a:lumOff val="5371"/>
                <a:alpha val="50000"/>
              </a:schemeClr>
            </a:solidFill>
            <a:prstDash val="sysDot"/>
            <a:miter lim="400000"/>
            <a:tailEnd type="triangle"/>
          </a:ln>
        </p:spPr>
        <p:txBody>
          <a:bodyPr lIns="18525" tIns="18525" rIns="18525" bIns="18525" anchor="ctr"/>
          <a:lstStyle/>
          <a:p>
            <a:pPr defTabSz="389467">
              <a:defRPr sz="3200"/>
            </a:pPr>
            <a:endParaRPr sz="1600"/>
          </a:p>
        </p:txBody>
      </p:sp>
      <p:sp>
        <p:nvSpPr>
          <p:cNvPr id="404" name="Shape 404"/>
          <p:cNvSpPr/>
          <p:nvPr/>
        </p:nvSpPr>
        <p:spPr>
          <a:xfrm>
            <a:off x="1694549" y="2550107"/>
            <a:ext cx="2486099" cy="635001"/>
          </a:xfrm>
          <a:prstGeom prst="roundRect">
            <a:avLst>
              <a:gd name="adj" fmla="val 15000"/>
            </a:avLst>
          </a:prstGeom>
          <a:solidFill>
            <a:srgbClr val="1497FC">
              <a:alpha val="50000"/>
            </a:srgbClr>
          </a:solidFill>
          <a:ln w="3175">
            <a:miter lim="400000"/>
          </a:ln>
          <a:extLst>
            <a:ext uri="{C572A759-6A51-4108-AA02-DFA0A04FC94B}">
              <ma14:wrappingTextBoxFlag xmlns:ma14="http://schemas.microsoft.com/office/mac/drawingml/2011/main" val="1"/>
            </a:ext>
          </a:extLst>
        </p:spPr>
        <p:txBody>
          <a:bodyPr lIns="18525" tIns="18525" rIns="18525" bIns="18525" anchor="ctr"/>
          <a:lstStyle>
            <a:lvl1pPr defTabSz="778933">
              <a:defRPr sz="4500" b="1">
                <a:latin typeface="+mj-lt"/>
                <a:ea typeface="+mj-ea"/>
                <a:cs typeface="+mj-cs"/>
                <a:sym typeface="Helvetica"/>
              </a:defRPr>
            </a:lvl1pPr>
          </a:lstStyle>
          <a:p>
            <a:r>
              <a:rPr sz="2250"/>
              <a:t>Install</a:t>
            </a:r>
          </a:p>
        </p:txBody>
      </p:sp>
      <p:sp>
        <p:nvSpPr>
          <p:cNvPr id="405" name="Shape 405"/>
          <p:cNvSpPr/>
          <p:nvPr/>
        </p:nvSpPr>
        <p:spPr>
          <a:xfrm>
            <a:off x="1489799" y="4196697"/>
            <a:ext cx="1" cy="385820"/>
          </a:xfrm>
          <a:prstGeom prst="line">
            <a:avLst/>
          </a:prstGeom>
          <a:ln w="63500">
            <a:solidFill>
              <a:schemeClr val="accent1">
                <a:hueOff val="91659"/>
                <a:satOff val="-98181"/>
                <a:lumOff val="5371"/>
              </a:schemeClr>
            </a:solidFill>
            <a:prstDash val="sysDot"/>
            <a:miter lim="400000"/>
            <a:headEnd type="triangle"/>
            <a:tailEnd type="triangle"/>
          </a:ln>
        </p:spPr>
        <p:txBody>
          <a:bodyPr lIns="18525" tIns="18525" rIns="18525" bIns="18525" anchor="ctr"/>
          <a:lstStyle/>
          <a:p>
            <a:pPr defTabSz="389467">
              <a:defRPr sz="3200"/>
            </a:pPr>
            <a:endParaRPr sz="1600"/>
          </a:p>
        </p:txBody>
      </p:sp>
      <p:sp>
        <p:nvSpPr>
          <p:cNvPr id="406" name="Shape 406"/>
          <p:cNvSpPr/>
          <p:nvPr/>
        </p:nvSpPr>
        <p:spPr>
          <a:xfrm>
            <a:off x="1489799" y="5376646"/>
            <a:ext cx="1" cy="385820"/>
          </a:xfrm>
          <a:prstGeom prst="line">
            <a:avLst/>
          </a:prstGeom>
          <a:ln w="63500">
            <a:solidFill>
              <a:schemeClr val="accent1">
                <a:hueOff val="91659"/>
                <a:satOff val="-98181"/>
                <a:lumOff val="5371"/>
              </a:schemeClr>
            </a:solidFill>
            <a:prstDash val="sysDot"/>
            <a:miter lim="400000"/>
            <a:headEnd type="triangle"/>
            <a:tailEnd type="triangle"/>
          </a:ln>
        </p:spPr>
        <p:txBody>
          <a:bodyPr lIns="18525" tIns="18525" rIns="18525" bIns="18525" anchor="ctr"/>
          <a:lstStyle/>
          <a:p>
            <a:pPr defTabSz="389467">
              <a:defRPr sz="3200"/>
            </a:pPr>
            <a:endParaRPr sz="1600"/>
          </a:p>
        </p:txBody>
      </p:sp>
      <p:sp>
        <p:nvSpPr>
          <p:cNvPr id="407" name="Shape 407"/>
          <p:cNvSpPr/>
          <p:nvPr/>
        </p:nvSpPr>
        <p:spPr>
          <a:xfrm>
            <a:off x="1694549" y="1491670"/>
            <a:ext cx="2486099" cy="635001"/>
          </a:xfrm>
          <a:prstGeom prst="roundRect">
            <a:avLst>
              <a:gd name="adj" fmla="val 15000"/>
            </a:avLst>
          </a:prstGeom>
          <a:solidFill>
            <a:srgbClr val="00BCD4">
              <a:alpha val="50000"/>
            </a:srgbClr>
          </a:solidFill>
          <a:ln w="3175">
            <a:miter lim="400000"/>
          </a:ln>
          <a:extLst>
            <a:ext uri="{C572A759-6A51-4108-AA02-DFA0A04FC94B}">
              <ma14:wrappingTextBoxFlag xmlns:ma14="http://schemas.microsoft.com/office/mac/drawingml/2011/main" val="1"/>
            </a:ext>
          </a:extLst>
        </p:spPr>
        <p:txBody>
          <a:bodyPr lIns="18525" tIns="18525" rIns="18525" bIns="18525" anchor="ctr"/>
          <a:lstStyle>
            <a:lvl1pPr defTabSz="778933">
              <a:defRPr sz="4500" b="1">
                <a:latin typeface="+mj-lt"/>
                <a:ea typeface="+mj-ea"/>
                <a:cs typeface="+mj-cs"/>
                <a:sym typeface="Helvetica"/>
              </a:defRPr>
            </a:lvl1pPr>
          </a:lstStyle>
          <a:p>
            <a:r>
              <a:rPr sz="2250"/>
              <a:t>Register</a:t>
            </a:r>
          </a:p>
        </p:txBody>
      </p:sp>
      <p:sp>
        <p:nvSpPr>
          <p:cNvPr id="408" name="Shape 408"/>
          <p:cNvSpPr/>
          <p:nvPr/>
        </p:nvSpPr>
        <p:spPr>
          <a:xfrm>
            <a:off x="2937598" y="2145479"/>
            <a:ext cx="1" cy="385820"/>
          </a:xfrm>
          <a:prstGeom prst="line">
            <a:avLst/>
          </a:prstGeom>
          <a:ln w="63500">
            <a:solidFill>
              <a:schemeClr val="accent1">
                <a:hueOff val="91659"/>
                <a:satOff val="-98181"/>
                <a:lumOff val="5371"/>
              </a:schemeClr>
            </a:solidFill>
            <a:prstDash val="sysDot"/>
            <a:miter lim="400000"/>
            <a:headEnd type="triangle"/>
            <a:tailEnd type="triangle"/>
          </a:ln>
        </p:spPr>
        <p:txBody>
          <a:bodyPr lIns="18525" tIns="18525" rIns="18525" bIns="18525" anchor="ctr"/>
          <a:lstStyle/>
          <a:p>
            <a:pPr defTabSz="389467">
              <a:defRPr sz="3200"/>
            </a:pPr>
            <a:endParaRPr sz="1600"/>
          </a:p>
        </p:txBody>
      </p:sp>
    </p:spTree>
    <p:extLst>
      <p:ext uri="{BB962C8B-B14F-4D97-AF65-F5344CB8AC3E}">
        <p14:creationId xmlns:p14="http://schemas.microsoft.com/office/powerpoint/2010/main" val="1537148330"/>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9" presetClass="entr" fill="hold" grpId="0" nodeType="afterEffect">
                                  <p:stCondLst>
                                    <p:cond delay="0"/>
                                  </p:stCondLst>
                                  <p:iterate>
                                    <p:tmAbs val="0"/>
                                  </p:iterate>
                                  <p:childTnLst>
                                    <p:set>
                                      <p:cBhvr>
                                        <p:cTn id="6" fill="hold"/>
                                        <p:tgtEl>
                                          <p:spTgt spid="393"/>
                                        </p:tgtEl>
                                        <p:attrNameLst>
                                          <p:attrName>style.visibility</p:attrName>
                                        </p:attrNameLst>
                                      </p:cBhvr>
                                      <p:to>
                                        <p:strVal val="visible"/>
                                      </p:to>
                                    </p:set>
                                    <p:animEffect transition="in" filter="dissolve">
                                      <p:cBhvr>
                                        <p:cTn id="7" dur="499"/>
                                        <p:tgtEl>
                                          <p:spTgt spid="3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3" grpId="0" animBg="1" advAuto="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2" name="Shape 412"/>
          <p:cNvSpPr>
            <a:spLocks noGrp="1"/>
          </p:cNvSpPr>
          <p:nvPr>
            <p:ph type="body" sz="half" idx="1"/>
          </p:nvPr>
        </p:nvSpPr>
        <p:spPr>
          <a:prstGeom prst="rect">
            <a:avLst/>
          </a:prstGeom>
        </p:spPr>
        <p:txBody>
          <a:bodyPr/>
          <a:lstStyle/>
          <a:p>
            <a:r>
              <a:rPr>
                <a:solidFill>
                  <a:schemeClr val="bg1"/>
                </a:solidFill>
              </a:rPr>
              <a:t>is for the SECOND load.</a:t>
            </a:r>
          </a:p>
        </p:txBody>
      </p:sp>
      <p:sp>
        <p:nvSpPr>
          <p:cNvPr id="413" name="Shape 413"/>
          <p:cNvSpPr>
            <a:spLocks noGrp="1"/>
          </p:cNvSpPr>
          <p:nvPr>
            <p:ph type="title"/>
          </p:nvPr>
        </p:nvSpPr>
        <p:spPr>
          <a:prstGeom prst="rect">
            <a:avLst/>
          </a:prstGeom>
        </p:spPr>
        <p:txBody>
          <a:bodyPr/>
          <a:lstStyle/>
          <a:p>
            <a:r>
              <a:rPr/>
              <a:t>Service Worker</a:t>
            </a:r>
          </a:p>
        </p:txBody>
      </p:sp>
    </p:spTree>
    <p:extLst>
      <p:ext uri="{BB962C8B-B14F-4D97-AF65-F5344CB8AC3E}">
        <p14:creationId xmlns:p14="http://schemas.microsoft.com/office/powerpoint/2010/main" val="807801293"/>
      </p:ext>
    </p:extLst>
  </p:cSld>
  <p:clrMapOvr>
    <a:masterClrMapping/>
  </p:clrMapOvr>
  <p:transition spd="med"/>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 name="Shape 417"/>
          <p:cNvSpPr>
            <a:spLocks noGrp="1"/>
          </p:cNvSpPr>
          <p:nvPr>
            <p:ph type="body" idx="13"/>
          </p:nvPr>
        </p:nvSpPr>
        <p:spPr>
          <a:prstGeom prst="rect">
            <a:avLst/>
          </a:prstGeom>
        </p:spPr>
        <p:txBody>
          <a:bodyPr/>
          <a:lstStyle/>
          <a:p>
            <a:r>
              <a:rPr/>
              <a:t>Life Cycle of a Service Worker</a:t>
            </a:r>
          </a:p>
        </p:txBody>
      </p:sp>
      <p:sp>
        <p:nvSpPr>
          <p:cNvPr id="418" name="Shape 418"/>
          <p:cNvSpPr>
            <a:spLocks noGrp="1"/>
          </p:cNvSpPr>
          <p:nvPr>
            <p:ph type="body" idx="14"/>
          </p:nvPr>
        </p:nvSpPr>
        <p:spPr>
          <a:prstGeom prst="rect">
            <a:avLst/>
          </a:prstGeom>
        </p:spPr>
        <p:txBody>
          <a:bodyPr/>
          <a:lstStyle/>
          <a:p>
            <a:r>
              <a:rPr/>
              <a:t>Installing the Service Worker</a:t>
            </a:r>
          </a:p>
        </p:txBody>
      </p:sp>
      <p:sp>
        <p:nvSpPr>
          <p:cNvPr id="419" name="Shape 419"/>
          <p:cNvSpPr/>
          <p:nvPr/>
        </p:nvSpPr>
        <p:spPr>
          <a:xfrm>
            <a:off x="635000" y="6156013"/>
            <a:ext cx="5715000" cy="635001"/>
          </a:xfrm>
          <a:prstGeom prst="roundRect">
            <a:avLst>
              <a:gd name="adj" fmla="val 15000"/>
            </a:avLst>
          </a:prstGeom>
          <a:blipFill>
            <a:blip r:embed="rId3"/>
          </a:blipFill>
          <a:ln w="3175">
            <a:miter lim="400000"/>
          </a:ln>
          <a:extLst>
            <a:ext uri="{C572A759-6A51-4108-AA02-DFA0A04FC94B}">
              <ma14:wrappingTextBoxFlag xmlns:ma14="http://schemas.microsoft.com/office/mac/drawingml/2011/main" val="1"/>
            </a:ext>
          </a:extLst>
        </p:spPr>
        <p:txBody>
          <a:bodyPr lIns="15052" tIns="15052" rIns="15052" bIns="15052" anchor="ctr"/>
          <a:lstStyle>
            <a:lvl1pPr>
              <a:defRPr sz="4200">
                <a:latin typeface="+mj-lt"/>
                <a:ea typeface="+mj-ea"/>
                <a:cs typeface="+mj-cs"/>
                <a:sym typeface="Helvetica"/>
              </a:defRPr>
            </a:lvl1pPr>
          </a:lstStyle>
          <a:p>
            <a:r>
              <a:rPr sz="2100">
                <a:solidFill>
                  <a:schemeClr val="bg1"/>
                </a:solidFill>
              </a:rPr>
              <a:t>1st Page Load</a:t>
            </a:r>
          </a:p>
        </p:txBody>
      </p:sp>
      <p:sp>
        <p:nvSpPr>
          <p:cNvPr id="420" name="Shape 420"/>
          <p:cNvSpPr/>
          <p:nvPr/>
        </p:nvSpPr>
        <p:spPr>
          <a:xfrm>
            <a:off x="7080585" y="2006600"/>
            <a:ext cx="1905001" cy="952500"/>
          </a:xfrm>
          <a:prstGeom prst="roundRect">
            <a:avLst>
              <a:gd name="adj" fmla="val 10000"/>
            </a:avLst>
          </a:prstGeom>
          <a:solidFill>
            <a:srgbClr val="1497FC"/>
          </a:solidFill>
          <a:ln w="3175">
            <a:miter lim="400000"/>
          </a:ln>
          <a:extLst>
            <a:ext uri="{C572A759-6A51-4108-AA02-DFA0A04FC94B}">
              <ma14:wrappingTextBoxFlag xmlns:ma14="http://schemas.microsoft.com/office/mac/drawingml/2011/main" val="1"/>
            </a:ext>
          </a:extLst>
        </p:spPr>
        <p:txBody>
          <a:bodyPr lIns="15052" tIns="15052" rIns="15052" bIns="15052" anchor="ctr"/>
          <a:lstStyle>
            <a:lvl1pPr>
              <a:defRPr sz="5600">
                <a:latin typeface="+mj-lt"/>
                <a:ea typeface="+mj-ea"/>
                <a:cs typeface="+mj-cs"/>
                <a:sym typeface="Helvetica"/>
              </a:defRPr>
            </a:lvl1pPr>
          </a:lstStyle>
          <a:p>
            <a:r>
              <a:rPr sz="2800"/>
              <a:t>install</a:t>
            </a:r>
          </a:p>
        </p:txBody>
      </p:sp>
      <p:sp>
        <p:nvSpPr>
          <p:cNvPr id="421" name="Shape 421"/>
          <p:cNvSpPr/>
          <p:nvPr/>
        </p:nvSpPr>
        <p:spPr>
          <a:xfrm>
            <a:off x="7080585" y="3600450"/>
            <a:ext cx="1905001" cy="952500"/>
          </a:xfrm>
          <a:prstGeom prst="roundRect">
            <a:avLst>
              <a:gd name="adj" fmla="val 10000"/>
            </a:avLst>
          </a:prstGeom>
          <a:solidFill>
            <a:srgbClr val="FFCA28"/>
          </a:solidFill>
          <a:ln w="3175">
            <a:miter lim="400000"/>
          </a:ln>
          <a:extLst>
            <a:ext uri="{C572A759-6A51-4108-AA02-DFA0A04FC94B}">
              <ma14:wrappingTextBoxFlag xmlns:ma14="http://schemas.microsoft.com/office/mac/drawingml/2011/main" val="1"/>
            </a:ext>
          </a:extLst>
        </p:spPr>
        <p:txBody>
          <a:bodyPr lIns="15052" tIns="15052" rIns="15052" bIns="15052" anchor="ctr"/>
          <a:lstStyle>
            <a:lvl1pPr>
              <a:defRPr sz="5600">
                <a:latin typeface="+mj-lt"/>
                <a:ea typeface="+mj-ea"/>
                <a:cs typeface="+mj-cs"/>
                <a:sym typeface="Helvetica"/>
              </a:defRPr>
            </a:lvl1pPr>
          </a:lstStyle>
          <a:p>
            <a:r>
              <a:rPr sz="2800"/>
              <a:t>idle</a:t>
            </a:r>
          </a:p>
        </p:txBody>
      </p:sp>
      <p:sp>
        <p:nvSpPr>
          <p:cNvPr id="424" name="Shape 424"/>
          <p:cNvSpPr/>
          <p:nvPr/>
        </p:nvSpPr>
        <p:spPr>
          <a:xfrm>
            <a:off x="5775854" y="3108854"/>
            <a:ext cx="640292" cy="640292"/>
          </a:xfrm>
          <a:custGeom>
            <a:avLst/>
            <a:gdLst/>
            <a:ahLst/>
            <a:cxnLst>
              <a:cxn ang="0">
                <a:pos x="wd2" y="hd2"/>
              </a:cxn>
              <a:cxn ang="5400000">
                <a:pos x="wd2" y="hd2"/>
              </a:cxn>
              <a:cxn ang="10800000">
                <a:pos x="wd2" y="hd2"/>
              </a:cxn>
              <a:cxn ang="16200000">
                <a:pos x="wd2" y="hd2"/>
              </a:cxn>
            </a:cxnLst>
            <a:rect l="0" t="0" r="r" b="b"/>
            <a:pathLst>
              <a:path w="20419" h="20419" extrusionOk="0">
                <a:moveTo>
                  <a:pt x="169" y="20419"/>
                </a:moveTo>
                <a:cubicBezTo>
                  <a:pt x="-1181" y="5569"/>
                  <a:pt x="5569" y="-1181"/>
                  <a:pt x="20419" y="169"/>
                </a:cubicBezTo>
              </a:path>
            </a:pathLst>
          </a:custGeom>
          <a:ln w="3175">
            <a:solidFill>
              <a:srgbClr val="FFFFFF"/>
            </a:solidFill>
            <a:miter lim="400000"/>
          </a:ln>
        </p:spPr>
        <p:txBody>
          <a:bodyPr/>
          <a:lstStyle/>
          <a:p>
            <a:endParaRPr sz="900"/>
          </a:p>
        </p:txBody>
      </p:sp>
      <p:pic>
        <p:nvPicPr>
          <p:cNvPr id="423" name="Screen Shot 2016-09-01 at 11.23.22 PM.png"/>
          <p:cNvPicPr>
            <a:picLocks noChangeAspect="1"/>
          </p:cNvPicPr>
          <p:nvPr/>
        </p:nvPicPr>
        <p:blipFill>
          <a:blip r:embed="rId4">
            <a:extLst/>
          </a:blip>
          <a:stretch>
            <a:fillRect/>
          </a:stretch>
        </p:blipFill>
        <p:spPr>
          <a:xfrm>
            <a:off x="635000" y="2006600"/>
            <a:ext cx="5715000" cy="4038308"/>
          </a:xfrm>
          <a:prstGeom prst="rect">
            <a:avLst/>
          </a:prstGeom>
          <a:ln w="3175">
            <a:miter lim="400000"/>
          </a:ln>
        </p:spPr>
      </p:pic>
    </p:spTree>
    <p:extLst>
      <p:ext uri="{BB962C8B-B14F-4D97-AF65-F5344CB8AC3E}">
        <p14:creationId xmlns:p14="http://schemas.microsoft.com/office/powerpoint/2010/main" val="573011857"/>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4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mph" fill="hold" grpId="1" nodeType="clickEffect">
                                  <p:stCondLst>
                                    <p:cond delay="0"/>
                                  </p:stCondLst>
                                  <p:childTnLst>
                                    <p:set>
                                      <p:cBhvr>
                                        <p:cTn id="10" dur="indefinite" fill="hold"/>
                                        <p:tgtEl>
                                          <p:spTgt spid="420"/>
                                        </p:tgtEl>
                                        <p:attrNameLst>
                                          <p:attrName>style.opacity</p:attrName>
                                        </p:attrNameLst>
                                      </p:cBhvr>
                                      <p:to>
                                        <p:strVal val="0.50"/>
                                      </p:to>
                                    </p:set>
                                    <p:animEffect filter="image" prLst="opacity: 0.50; ">
                                      <p:cBhvr>
                                        <p:cTn id="11" dur="indefinite" fill="hold"/>
                                        <p:tgtEl>
                                          <p:spTgt spid="420"/>
                                        </p:tgtEl>
                                      </p:cBhvr>
                                    </p:animEffect>
                                  </p:childTnLst>
                                </p:cTn>
                              </p:par>
                            </p:childTnLst>
                          </p:cTn>
                        </p:par>
                        <p:par>
                          <p:cTn id="12" fill="hold">
                            <p:stCondLst>
                              <p:cond delay="500"/>
                            </p:stCondLst>
                            <p:childTnLst>
                              <p:par>
                                <p:cTn id="13" presetID="1" presetClass="entr" presetSubtype="0" fill="hold" grpId="0" nodeType="afterEffect">
                                  <p:stCondLst>
                                    <p:cond delay="0"/>
                                  </p:stCondLst>
                                  <p:iterate>
                                    <p:tmAbs val="0"/>
                                  </p:iterate>
                                  <p:childTnLst>
                                    <p:set>
                                      <p:cBhvr>
                                        <p:cTn id="14" fill="hold"/>
                                        <p:tgtEl>
                                          <p:spTgt spid="4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0" grpId="0" animBg="1" advAuto="0"/>
      <p:bldP spid="420" grpId="1" animBg="1" advAuto="0"/>
      <p:bldP spid="421" grpId="0" animBg="1" advAuto="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8" name="Shape 428"/>
          <p:cNvSpPr>
            <a:spLocks noGrp="1"/>
          </p:cNvSpPr>
          <p:nvPr>
            <p:ph type="body" idx="13"/>
          </p:nvPr>
        </p:nvSpPr>
        <p:spPr>
          <a:prstGeom prst="rect">
            <a:avLst/>
          </a:prstGeom>
        </p:spPr>
        <p:txBody>
          <a:bodyPr/>
          <a:lstStyle/>
          <a:p>
            <a:r>
              <a:rPr/>
              <a:t>Life Cycle of a Service Worker</a:t>
            </a:r>
          </a:p>
        </p:txBody>
      </p:sp>
      <p:sp>
        <p:nvSpPr>
          <p:cNvPr id="429" name="Shape 429"/>
          <p:cNvSpPr>
            <a:spLocks noGrp="1"/>
          </p:cNvSpPr>
          <p:nvPr>
            <p:ph type="body" idx="14"/>
          </p:nvPr>
        </p:nvSpPr>
        <p:spPr>
          <a:prstGeom prst="rect">
            <a:avLst/>
          </a:prstGeom>
        </p:spPr>
        <p:txBody>
          <a:bodyPr/>
          <a:lstStyle/>
          <a:p>
            <a:r>
              <a:rPr/>
              <a:t>Installing the Service Worker</a:t>
            </a:r>
          </a:p>
        </p:txBody>
      </p:sp>
      <p:sp>
        <p:nvSpPr>
          <p:cNvPr id="430" name="Shape 430"/>
          <p:cNvSpPr/>
          <p:nvPr/>
        </p:nvSpPr>
        <p:spPr>
          <a:xfrm>
            <a:off x="635000" y="6156013"/>
            <a:ext cx="5715000" cy="635001"/>
          </a:xfrm>
          <a:prstGeom prst="roundRect">
            <a:avLst>
              <a:gd name="adj" fmla="val 15000"/>
            </a:avLst>
          </a:prstGeom>
          <a:blipFill>
            <a:blip r:embed="rId3"/>
          </a:blipFill>
          <a:ln w="3175">
            <a:miter lim="400000"/>
          </a:ln>
          <a:extLst>
            <a:ext uri="{C572A759-6A51-4108-AA02-DFA0A04FC94B}">
              <ma14:wrappingTextBoxFlag xmlns:ma14="http://schemas.microsoft.com/office/mac/drawingml/2011/main" val="1"/>
            </a:ext>
          </a:extLst>
        </p:spPr>
        <p:txBody>
          <a:bodyPr lIns="15052" tIns="15052" rIns="15052" bIns="15052" anchor="ctr"/>
          <a:lstStyle>
            <a:lvl1pPr>
              <a:defRPr sz="4200">
                <a:latin typeface="+mj-lt"/>
                <a:ea typeface="+mj-ea"/>
                <a:cs typeface="+mj-cs"/>
                <a:sym typeface="Helvetica"/>
              </a:defRPr>
            </a:lvl1pPr>
          </a:lstStyle>
          <a:p>
            <a:r>
              <a:rPr sz="2100">
                <a:solidFill>
                  <a:schemeClr val="bg1"/>
                </a:solidFill>
              </a:rPr>
              <a:t>2nd Page Load</a:t>
            </a:r>
          </a:p>
        </p:txBody>
      </p:sp>
      <p:sp>
        <p:nvSpPr>
          <p:cNvPr id="435" name="Shape 435"/>
          <p:cNvSpPr/>
          <p:nvPr/>
        </p:nvSpPr>
        <p:spPr>
          <a:xfrm>
            <a:off x="5775854" y="3108854"/>
            <a:ext cx="640292" cy="640292"/>
          </a:xfrm>
          <a:custGeom>
            <a:avLst/>
            <a:gdLst/>
            <a:ahLst/>
            <a:cxnLst>
              <a:cxn ang="0">
                <a:pos x="wd2" y="hd2"/>
              </a:cxn>
              <a:cxn ang="5400000">
                <a:pos x="wd2" y="hd2"/>
              </a:cxn>
              <a:cxn ang="10800000">
                <a:pos x="wd2" y="hd2"/>
              </a:cxn>
              <a:cxn ang="16200000">
                <a:pos x="wd2" y="hd2"/>
              </a:cxn>
            </a:cxnLst>
            <a:rect l="0" t="0" r="r" b="b"/>
            <a:pathLst>
              <a:path w="20419" h="20419" extrusionOk="0">
                <a:moveTo>
                  <a:pt x="169" y="20419"/>
                </a:moveTo>
                <a:cubicBezTo>
                  <a:pt x="-1181" y="5569"/>
                  <a:pt x="5569" y="-1181"/>
                  <a:pt x="20419" y="169"/>
                </a:cubicBezTo>
              </a:path>
            </a:pathLst>
          </a:custGeom>
          <a:ln w="3175">
            <a:solidFill>
              <a:srgbClr val="FFFFFF"/>
            </a:solidFill>
            <a:miter lim="400000"/>
          </a:ln>
        </p:spPr>
        <p:txBody>
          <a:bodyPr/>
          <a:lstStyle/>
          <a:p>
            <a:endParaRPr sz="900"/>
          </a:p>
        </p:txBody>
      </p:sp>
      <p:sp>
        <p:nvSpPr>
          <p:cNvPr id="432" name="Shape 432"/>
          <p:cNvSpPr/>
          <p:nvPr/>
        </p:nvSpPr>
        <p:spPr>
          <a:xfrm>
            <a:off x="7080250" y="2006600"/>
            <a:ext cx="1905000" cy="952500"/>
          </a:xfrm>
          <a:prstGeom prst="roundRect">
            <a:avLst>
              <a:gd name="adj" fmla="val 10000"/>
            </a:avLst>
          </a:prstGeom>
          <a:solidFill>
            <a:schemeClr val="accent4">
              <a:hueOff val="6635489"/>
              <a:satOff val="-2300"/>
              <a:lumOff val="-6425"/>
            </a:schemeClr>
          </a:solidFill>
          <a:ln w="3175">
            <a:miter lim="400000"/>
          </a:ln>
          <a:extLst>
            <a:ext uri="{C572A759-6A51-4108-AA02-DFA0A04FC94B}">
              <ma14:wrappingTextBoxFlag xmlns:ma14="http://schemas.microsoft.com/office/mac/drawingml/2011/main" val="1"/>
            </a:ext>
          </a:extLst>
        </p:spPr>
        <p:txBody>
          <a:bodyPr lIns="15052" tIns="15052" rIns="15052" bIns="15052" anchor="ctr"/>
          <a:lstStyle>
            <a:lvl1pPr>
              <a:defRPr sz="5600">
                <a:latin typeface="+mj-lt"/>
                <a:ea typeface="+mj-ea"/>
                <a:cs typeface="+mj-cs"/>
                <a:sym typeface="Helvetica"/>
              </a:defRPr>
            </a:lvl1pPr>
          </a:lstStyle>
          <a:p>
            <a:r>
              <a:rPr sz="2800"/>
              <a:t>activated</a:t>
            </a:r>
          </a:p>
        </p:txBody>
      </p:sp>
      <p:sp>
        <p:nvSpPr>
          <p:cNvPr id="433" name="Shape 433"/>
          <p:cNvSpPr/>
          <p:nvPr/>
        </p:nvSpPr>
        <p:spPr>
          <a:xfrm>
            <a:off x="9649282" y="2006600"/>
            <a:ext cx="1905001" cy="952500"/>
          </a:xfrm>
          <a:prstGeom prst="roundRect">
            <a:avLst>
              <a:gd name="adj" fmla="val 10000"/>
            </a:avLst>
          </a:prstGeom>
          <a:solidFill>
            <a:schemeClr val="accent4">
              <a:hueOff val="6635489"/>
              <a:satOff val="-2300"/>
              <a:lumOff val="-6425"/>
            </a:schemeClr>
          </a:solidFill>
          <a:ln w="3175">
            <a:miter lim="400000"/>
          </a:ln>
          <a:extLst>
            <a:ext uri="{C572A759-6A51-4108-AA02-DFA0A04FC94B}">
              <ma14:wrappingTextBoxFlag xmlns:ma14="http://schemas.microsoft.com/office/mac/drawingml/2011/main" val="1"/>
            </a:ext>
          </a:extLst>
        </p:spPr>
        <p:txBody>
          <a:bodyPr lIns="15052" tIns="15052" rIns="15052" bIns="15052" anchor="ctr"/>
          <a:lstStyle>
            <a:lvl1pPr>
              <a:defRPr sz="5600">
                <a:latin typeface="+mj-lt"/>
                <a:ea typeface="+mj-ea"/>
                <a:cs typeface="+mj-cs"/>
                <a:sym typeface="Helvetica"/>
              </a:defRPr>
            </a:lvl1pPr>
          </a:lstStyle>
          <a:p>
            <a:r>
              <a:rPr sz="2800"/>
              <a:t>check for update</a:t>
            </a:r>
          </a:p>
        </p:txBody>
      </p:sp>
      <p:pic>
        <p:nvPicPr>
          <p:cNvPr id="434" name="Screen Shot 2016-09-01 at 11.23.22 PM.png"/>
          <p:cNvPicPr>
            <a:picLocks noChangeAspect="1"/>
          </p:cNvPicPr>
          <p:nvPr/>
        </p:nvPicPr>
        <p:blipFill>
          <a:blip r:embed="rId4">
            <a:extLst/>
          </a:blip>
          <a:stretch>
            <a:fillRect/>
          </a:stretch>
        </p:blipFill>
        <p:spPr>
          <a:xfrm>
            <a:off x="635000" y="2006600"/>
            <a:ext cx="5715000" cy="4038308"/>
          </a:xfrm>
          <a:prstGeom prst="rect">
            <a:avLst/>
          </a:prstGeom>
          <a:ln w="3175">
            <a:miter lim="400000"/>
          </a:ln>
        </p:spPr>
      </p:pic>
    </p:spTree>
    <p:extLst>
      <p:ext uri="{BB962C8B-B14F-4D97-AF65-F5344CB8AC3E}">
        <p14:creationId xmlns:p14="http://schemas.microsoft.com/office/powerpoint/2010/main" val="535986729"/>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433"/>
                                        </p:tgtEl>
                                        <p:attrNameLst>
                                          <p:attrName>style.visibility</p:attrName>
                                        </p:attrNameLst>
                                      </p:cBhvr>
                                      <p:to>
                                        <p:strVal val="visible"/>
                                      </p:to>
                                    </p:set>
                                  </p:childTnLst>
                                </p:cTn>
                              </p:par>
                            </p:childTnLst>
                          </p:cTn>
                        </p:par>
                        <p:par>
                          <p:cTn id="7" fill="hold">
                            <p:stCondLst>
                              <p:cond delay="0"/>
                            </p:stCondLst>
                            <p:childTnLst>
                              <p:par>
                                <p:cTn id="8" presetID="9" presetClass="emph" fill="hold" grpId="1" nodeType="afterEffect">
                                  <p:stCondLst>
                                    <p:cond delay="1000"/>
                                  </p:stCondLst>
                                  <p:childTnLst>
                                    <p:set>
                                      <p:cBhvr>
                                        <p:cTn id="9" dur="indefinite" fill="hold"/>
                                        <p:tgtEl>
                                          <p:spTgt spid="433"/>
                                        </p:tgtEl>
                                        <p:attrNameLst>
                                          <p:attrName>style.opacity</p:attrName>
                                        </p:attrNameLst>
                                      </p:cBhvr>
                                      <p:to>
                                        <p:strVal val="0.50"/>
                                      </p:to>
                                    </p:set>
                                    <p:animEffect filter="image" prLst="opacity: 0.50; ">
                                      <p:cBhvr>
                                        <p:cTn id="10" dur="indefinite" fill="hold"/>
                                        <p:tgtEl>
                                          <p:spTgt spid="4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3" grpId="0" animBg="1" advAuto="0"/>
      <p:bldP spid="433" grpId="1" animBg="1" advAuto="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9" name="Shape 439"/>
          <p:cNvSpPr>
            <a:spLocks noGrp="1"/>
          </p:cNvSpPr>
          <p:nvPr>
            <p:ph type="body" idx="13"/>
          </p:nvPr>
        </p:nvSpPr>
        <p:spPr>
          <a:prstGeom prst="rect">
            <a:avLst/>
          </a:prstGeom>
        </p:spPr>
        <p:txBody>
          <a:bodyPr/>
          <a:lstStyle/>
          <a:p>
            <a:r>
              <a:rPr/>
              <a:t>Life Cycle of a Service Worker</a:t>
            </a:r>
          </a:p>
        </p:txBody>
      </p:sp>
      <p:sp>
        <p:nvSpPr>
          <p:cNvPr id="440" name="Shape 440"/>
          <p:cNvSpPr>
            <a:spLocks noGrp="1"/>
          </p:cNvSpPr>
          <p:nvPr>
            <p:ph type="body" idx="14"/>
          </p:nvPr>
        </p:nvSpPr>
        <p:spPr>
          <a:prstGeom prst="rect">
            <a:avLst/>
          </a:prstGeom>
        </p:spPr>
        <p:txBody>
          <a:bodyPr/>
          <a:lstStyle/>
          <a:p>
            <a:r>
              <a:rPr/>
              <a:t>Installing the Service Worker</a:t>
            </a:r>
          </a:p>
        </p:txBody>
      </p:sp>
      <p:sp>
        <p:nvSpPr>
          <p:cNvPr id="441" name="Shape 441"/>
          <p:cNvSpPr/>
          <p:nvPr/>
        </p:nvSpPr>
        <p:spPr>
          <a:xfrm>
            <a:off x="635000" y="6156013"/>
            <a:ext cx="5715000" cy="635001"/>
          </a:xfrm>
          <a:prstGeom prst="roundRect">
            <a:avLst>
              <a:gd name="adj" fmla="val 15000"/>
            </a:avLst>
          </a:prstGeom>
          <a:blipFill>
            <a:blip r:embed="rId3"/>
          </a:blipFill>
          <a:ln w="3175">
            <a:miter lim="400000"/>
          </a:ln>
          <a:extLst>
            <a:ext uri="{C572A759-6A51-4108-AA02-DFA0A04FC94B}">
              <ma14:wrappingTextBoxFlag xmlns:ma14="http://schemas.microsoft.com/office/mac/drawingml/2011/main" val="1"/>
            </a:ext>
          </a:extLst>
        </p:spPr>
        <p:txBody>
          <a:bodyPr lIns="15052" tIns="15052" rIns="15052" bIns="15052" anchor="ctr"/>
          <a:lstStyle>
            <a:lvl1pPr>
              <a:defRPr sz="4200">
                <a:latin typeface="+mj-lt"/>
                <a:ea typeface="+mj-ea"/>
                <a:cs typeface="+mj-cs"/>
                <a:sym typeface="Helvetica"/>
              </a:defRPr>
            </a:lvl1pPr>
          </a:lstStyle>
          <a:p>
            <a:r>
              <a:rPr sz="2100">
                <a:solidFill>
                  <a:schemeClr val="bg1"/>
                </a:solidFill>
              </a:rPr>
              <a:t>Close Page</a:t>
            </a:r>
          </a:p>
        </p:txBody>
      </p:sp>
      <p:sp>
        <p:nvSpPr>
          <p:cNvPr id="442" name="Shape 442"/>
          <p:cNvSpPr/>
          <p:nvPr/>
        </p:nvSpPr>
        <p:spPr>
          <a:xfrm>
            <a:off x="7080585" y="3600450"/>
            <a:ext cx="1905001" cy="952500"/>
          </a:xfrm>
          <a:prstGeom prst="roundRect">
            <a:avLst>
              <a:gd name="adj" fmla="val 10000"/>
            </a:avLst>
          </a:prstGeom>
          <a:solidFill>
            <a:srgbClr val="FFCA28"/>
          </a:solidFill>
          <a:ln w="3175">
            <a:miter lim="400000"/>
          </a:ln>
          <a:extLst>
            <a:ext uri="{C572A759-6A51-4108-AA02-DFA0A04FC94B}">
              <ma14:wrappingTextBoxFlag xmlns:ma14="http://schemas.microsoft.com/office/mac/drawingml/2011/main" val="1"/>
            </a:ext>
          </a:extLst>
        </p:spPr>
        <p:txBody>
          <a:bodyPr lIns="15052" tIns="15052" rIns="15052" bIns="15052" anchor="ctr"/>
          <a:lstStyle>
            <a:lvl1pPr>
              <a:defRPr sz="5600">
                <a:latin typeface="+mj-lt"/>
                <a:ea typeface="+mj-ea"/>
                <a:cs typeface="+mj-cs"/>
                <a:sym typeface="Helvetica"/>
              </a:defRPr>
            </a:lvl1pPr>
          </a:lstStyle>
          <a:p>
            <a:r>
              <a:rPr sz="2800"/>
              <a:t>idle</a:t>
            </a:r>
          </a:p>
        </p:txBody>
      </p:sp>
      <p:sp>
        <p:nvSpPr>
          <p:cNvPr id="443" name="Shape 443"/>
          <p:cNvSpPr/>
          <p:nvPr/>
        </p:nvSpPr>
        <p:spPr>
          <a:xfrm>
            <a:off x="7080585" y="5194300"/>
            <a:ext cx="1905001" cy="952500"/>
          </a:xfrm>
          <a:prstGeom prst="roundRect">
            <a:avLst>
              <a:gd name="adj" fmla="val 10000"/>
            </a:avLst>
          </a:prstGeom>
          <a:solidFill>
            <a:srgbClr val="F15B44"/>
          </a:solidFill>
          <a:ln w="3175">
            <a:miter lim="400000"/>
          </a:ln>
          <a:extLst>
            <a:ext uri="{C572A759-6A51-4108-AA02-DFA0A04FC94B}">
              <ma14:wrappingTextBoxFlag xmlns:ma14="http://schemas.microsoft.com/office/mac/drawingml/2011/main" val="1"/>
            </a:ext>
          </a:extLst>
        </p:spPr>
        <p:txBody>
          <a:bodyPr lIns="15052" tIns="15052" rIns="15052" bIns="15052" anchor="ctr"/>
          <a:lstStyle>
            <a:lvl1pPr>
              <a:defRPr sz="5600">
                <a:latin typeface="+mj-lt"/>
                <a:ea typeface="+mj-ea"/>
                <a:cs typeface="+mj-cs"/>
                <a:sym typeface="Helvetica"/>
              </a:defRPr>
            </a:lvl1pPr>
          </a:lstStyle>
          <a:p>
            <a:r>
              <a:rPr sz="2800"/>
              <a:t>terminated</a:t>
            </a:r>
          </a:p>
        </p:txBody>
      </p:sp>
      <p:sp>
        <p:nvSpPr>
          <p:cNvPr id="447" name="Shape 447"/>
          <p:cNvSpPr/>
          <p:nvPr/>
        </p:nvSpPr>
        <p:spPr>
          <a:xfrm>
            <a:off x="5775854" y="3108854"/>
            <a:ext cx="640292" cy="640292"/>
          </a:xfrm>
          <a:custGeom>
            <a:avLst/>
            <a:gdLst/>
            <a:ahLst/>
            <a:cxnLst>
              <a:cxn ang="0">
                <a:pos x="wd2" y="hd2"/>
              </a:cxn>
              <a:cxn ang="5400000">
                <a:pos x="wd2" y="hd2"/>
              </a:cxn>
              <a:cxn ang="10800000">
                <a:pos x="wd2" y="hd2"/>
              </a:cxn>
              <a:cxn ang="16200000">
                <a:pos x="wd2" y="hd2"/>
              </a:cxn>
            </a:cxnLst>
            <a:rect l="0" t="0" r="r" b="b"/>
            <a:pathLst>
              <a:path w="20419" h="20419" extrusionOk="0">
                <a:moveTo>
                  <a:pt x="169" y="20419"/>
                </a:moveTo>
                <a:cubicBezTo>
                  <a:pt x="-1181" y="5569"/>
                  <a:pt x="5569" y="-1181"/>
                  <a:pt x="20419" y="169"/>
                </a:cubicBezTo>
              </a:path>
            </a:pathLst>
          </a:custGeom>
          <a:ln w="3175">
            <a:solidFill>
              <a:srgbClr val="FFFFFF"/>
            </a:solidFill>
            <a:miter lim="400000"/>
          </a:ln>
        </p:spPr>
        <p:txBody>
          <a:bodyPr/>
          <a:lstStyle/>
          <a:p>
            <a:endParaRPr sz="900"/>
          </a:p>
        </p:txBody>
      </p:sp>
      <p:sp>
        <p:nvSpPr>
          <p:cNvPr id="445" name="Shape 445"/>
          <p:cNvSpPr/>
          <p:nvPr/>
        </p:nvSpPr>
        <p:spPr>
          <a:xfrm>
            <a:off x="7080250" y="2006600"/>
            <a:ext cx="1905000" cy="952500"/>
          </a:xfrm>
          <a:prstGeom prst="roundRect">
            <a:avLst>
              <a:gd name="adj" fmla="val 10000"/>
            </a:avLst>
          </a:prstGeom>
          <a:solidFill>
            <a:schemeClr val="accent4">
              <a:hueOff val="6635489"/>
              <a:satOff val="-2300"/>
              <a:lumOff val="-6425"/>
            </a:schemeClr>
          </a:solidFill>
          <a:ln w="3175">
            <a:miter lim="400000"/>
          </a:ln>
          <a:extLst>
            <a:ext uri="{C572A759-6A51-4108-AA02-DFA0A04FC94B}">
              <ma14:wrappingTextBoxFlag xmlns:ma14="http://schemas.microsoft.com/office/mac/drawingml/2011/main" val="1"/>
            </a:ext>
          </a:extLst>
        </p:spPr>
        <p:txBody>
          <a:bodyPr lIns="15052" tIns="15052" rIns="15052" bIns="15052" anchor="ctr"/>
          <a:lstStyle>
            <a:lvl1pPr>
              <a:defRPr sz="5600">
                <a:latin typeface="+mj-lt"/>
                <a:ea typeface="+mj-ea"/>
                <a:cs typeface="+mj-cs"/>
                <a:sym typeface="Helvetica"/>
              </a:defRPr>
            </a:lvl1pPr>
          </a:lstStyle>
          <a:p>
            <a:r>
              <a:rPr sz="2800"/>
              <a:t>activated</a:t>
            </a:r>
          </a:p>
        </p:txBody>
      </p:sp>
      <p:pic>
        <p:nvPicPr>
          <p:cNvPr id="446" name="Screen Shot 2016-09-01 at 11.26.22 PM.png"/>
          <p:cNvPicPr>
            <a:picLocks noChangeAspect="1"/>
          </p:cNvPicPr>
          <p:nvPr/>
        </p:nvPicPr>
        <p:blipFill>
          <a:blip r:embed="rId4">
            <a:extLst/>
          </a:blip>
          <a:stretch>
            <a:fillRect/>
          </a:stretch>
        </p:blipFill>
        <p:spPr>
          <a:xfrm>
            <a:off x="635000" y="2006600"/>
            <a:ext cx="5715000" cy="4038308"/>
          </a:xfrm>
          <a:prstGeom prst="rect">
            <a:avLst/>
          </a:prstGeom>
          <a:ln w="3175">
            <a:miter lim="400000"/>
          </a:ln>
        </p:spPr>
      </p:pic>
    </p:spTree>
    <p:extLst>
      <p:ext uri="{BB962C8B-B14F-4D97-AF65-F5344CB8AC3E}">
        <p14:creationId xmlns:p14="http://schemas.microsoft.com/office/powerpoint/2010/main" val="1732483845"/>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9" presetClass="emph" fill="hold" grpId="0" nodeType="clickEffect">
                                  <p:stCondLst>
                                    <p:cond delay="0"/>
                                  </p:stCondLst>
                                  <p:childTnLst>
                                    <p:set>
                                      <p:cBhvr>
                                        <p:cTn id="6" dur="indefinite" fill="hold"/>
                                        <p:tgtEl>
                                          <p:spTgt spid="445"/>
                                        </p:tgtEl>
                                        <p:attrNameLst>
                                          <p:attrName>style.opacity</p:attrName>
                                        </p:attrNameLst>
                                      </p:cBhvr>
                                      <p:to>
                                        <p:strVal val="0.50"/>
                                      </p:to>
                                    </p:set>
                                    <p:animEffect filter="image" prLst="opacity: 0.50; ">
                                      <p:cBhvr>
                                        <p:cTn id="7" dur="indefinite" fill="hold"/>
                                        <p:tgtEl>
                                          <p:spTgt spid="445"/>
                                        </p:tgtEl>
                                      </p:cBhvr>
                                    </p:animEffect>
                                  </p:childTnLst>
                                </p:cTn>
                              </p:par>
                            </p:childTnLst>
                          </p:cTn>
                        </p:par>
                        <p:par>
                          <p:cTn id="8" fill="hold">
                            <p:stCondLst>
                              <p:cond delay="500"/>
                            </p:stCondLst>
                            <p:childTnLst>
                              <p:par>
                                <p:cTn id="9" presetID="1" presetClass="entr" presetSubtype="0" fill="hold" grpId="0" nodeType="afterEffect">
                                  <p:stCondLst>
                                    <p:cond delay="0"/>
                                  </p:stCondLst>
                                  <p:iterate>
                                    <p:tmAbs val="0"/>
                                  </p:iterate>
                                  <p:childTnLst>
                                    <p:set>
                                      <p:cBhvr>
                                        <p:cTn id="10" fill="hold"/>
                                        <p:tgtEl>
                                          <p:spTgt spid="442"/>
                                        </p:tgtEl>
                                        <p:attrNameLst>
                                          <p:attrName>style.visibility</p:attrName>
                                        </p:attrNameLst>
                                      </p:cBhvr>
                                      <p:to>
                                        <p:strVal val="visible"/>
                                      </p:to>
                                    </p:set>
                                  </p:childTnLst>
                                </p:cTn>
                              </p:par>
                            </p:childTnLst>
                          </p:cTn>
                        </p:par>
                        <p:par>
                          <p:cTn id="11" fill="hold">
                            <p:stCondLst>
                              <p:cond delay="0"/>
                            </p:stCondLst>
                            <p:childTnLst>
                              <p:par>
                                <p:cTn id="12" presetID="9" presetClass="emph" fill="hold" grpId="1" nodeType="afterEffect">
                                  <p:stCondLst>
                                    <p:cond delay="1500"/>
                                  </p:stCondLst>
                                  <p:childTnLst>
                                    <p:set>
                                      <p:cBhvr>
                                        <p:cTn id="13" dur="indefinite" fill="hold"/>
                                        <p:tgtEl>
                                          <p:spTgt spid="442"/>
                                        </p:tgtEl>
                                        <p:attrNameLst>
                                          <p:attrName>style.opacity</p:attrName>
                                        </p:attrNameLst>
                                      </p:cBhvr>
                                      <p:to>
                                        <p:strVal val="0.50"/>
                                      </p:to>
                                    </p:set>
                                    <p:animEffect filter="image" prLst="opacity: 0.50; ">
                                      <p:cBhvr>
                                        <p:cTn id="14" dur="indefinite" fill="hold"/>
                                        <p:tgtEl>
                                          <p:spTgt spid="442"/>
                                        </p:tgtEl>
                                      </p:cBhvr>
                                    </p:animEffect>
                                  </p:childTnLst>
                                </p:cTn>
                              </p:par>
                            </p:childTnLst>
                          </p:cTn>
                        </p:par>
                        <p:par>
                          <p:cTn id="15" fill="hold">
                            <p:stCondLst>
                              <p:cond delay="2000"/>
                            </p:stCondLst>
                            <p:childTnLst>
                              <p:par>
                                <p:cTn id="16" presetID="1" presetClass="entr" presetSubtype="0" fill="hold" grpId="0" nodeType="afterEffect">
                                  <p:stCondLst>
                                    <p:cond delay="0"/>
                                  </p:stCondLst>
                                  <p:iterate>
                                    <p:tmAbs val="0"/>
                                  </p:iterate>
                                  <p:childTnLst>
                                    <p:set>
                                      <p:cBhvr>
                                        <p:cTn id="17" fill="hold"/>
                                        <p:tgtEl>
                                          <p:spTgt spid="4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2" grpId="0" animBg="1" advAuto="0"/>
      <p:bldP spid="442" grpId="1" animBg="1" advAuto="0"/>
      <p:bldP spid="443" grpId="0" animBg="1" advAuto="0"/>
      <p:bldP spid="445" grpId="0" animBg="1" advAuto="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1" name="Picture 1" descr="image07.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56507" y="156369"/>
            <a:ext cx="9678194" cy="7556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Tree>
    <p:extLst>
      <p:ext uri="{BB962C8B-B14F-4D97-AF65-F5344CB8AC3E}">
        <p14:creationId xmlns:p14="http://schemas.microsoft.com/office/powerpoint/2010/main" val="2061972729"/>
      </p:ext>
    </p:extLst>
  </p:cSld>
  <p:clrMapOvr>
    <a:masterClrMapping/>
  </p:clrMapOvr>
  <p:transition spd="med"/>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1" name="Shape 451"/>
          <p:cNvSpPr>
            <a:spLocks noGrp="1"/>
          </p:cNvSpPr>
          <p:nvPr>
            <p:ph type="body" idx="13"/>
          </p:nvPr>
        </p:nvSpPr>
        <p:spPr>
          <a:prstGeom prst="rect">
            <a:avLst/>
          </a:prstGeom>
        </p:spPr>
        <p:txBody>
          <a:bodyPr/>
          <a:lstStyle/>
          <a:p>
            <a:r>
              <a:rPr/>
              <a:t>Life Cycle of a Service Worker</a:t>
            </a:r>
          </a:p>
        </p:txBody>
      </p:sp>
      <p:sp>
        <p:nvSpPr>
          <p:cNvPr id="452" name="Shape 452"/>
          <p:cNvSpPr>
            <a:spLocks noGrp="1"/>
          </p:cNvSpPr>
          <p:nvPr>
            <p:ph type="body" idx="14"/>
          </p:nvPr>
        </p:nvSpPr>
        <p:spPr>
          <a:prstGeom prst="rect">
            <a:avLst/>
          </a:prstGeom>
        </p:spPr>
        <p:txBody>
          <a:bodyPr/>
          <a:lstStyle/>
          <a:p>
            <a:r>
              <a:rPr/>
              <a:t>Updating a Service Worker</a:t>
            </a:r>
          </a:p>
        </p:txBody>
      </p:sp>
      <p:sp>
        <p:nvSpPr>
          <p:cNvPr id="453" name="Shape 453"/>
          <p:cNvSpPr/>
          <p:nvPr/>
        </p:nvSpPr>
        <p:spPr>
          <a:xfrm>
            <a:off x="635000" y="6156013"/>
            <a:ext cx="5715000" cy="635001"/>
          </a:xfrm>
          <a:prstGeom prst="roundRect">
            <a:avLst>
              <a:gd name="adj" fmla="val 15000"/>
            </a:avLst>
          </a:prstGeom>
          <a:blipFill>
            <a:blip r:embed="rId3"/>
          </a:blipFill>
          <a:ln w="3175">
            <a:miter lim="400000"/>
          </a:ln>
          <a:extLst>
            <a:ext uri="{C572A759-6A51-4108-AA02-DFA0A04FC94B}">
              <ma14:wrappingTextBoxFlag xmlns:ma14="http://schemas.microsoft.com/office/mac/drawingml/2011/main" val="1"/>
            </a:ext>
          </a:extLst>
        </p:spPr>
        <p:txBody>
          <a:bodyPr lIns="15052" tIns="15052" rIns="15052" bIns="15052" anchor="ctr"/>
          <a:lstStyle>
            <a:lvl1pPr>
              <a:defRPr sz="4200">
                <a:latin typeface="+mj-lt"/>
                <a:ea typeface="+mj-ea"/>
                <a:cs typeface="+mj-cs"/>
                <a:sym typeface="Helvetica"/>
              </a:defRPr>
            </a:lvl1pPr>
          </a:lstStyle>
          <a:p>
            <a:r>
              <a:rPr sz="2100">
                <a:solidFill>
                  <a:schemeClr val="bg1"/>
                </a:solidFill>
              </a:rPr>
              <a:t>Load Page with Service Worker</a:t>
            </a:r>
          </a:p>
        </p:txBody>
      </p:sp>
      <p:sp>
        <p:nvSpPr>
          <p:cNvPr id="458" name="Shape 458"/>
          <p:cNvSpPr/>
          <p:nvPr/>
        </p:nvSpPr>
        <p:spPr>
          <a:xfrm>
            <a:off x="5775854" y="3108854"/>
            <a:ext cx="640292" cy="640292"/>
          </a:xfrm>
          <a:custGeom>
            <a:avLst/>
            <a:gdLst/>
            <a:ahLst/>
            <a:cxnLst>
              <a:cxn ang="0">
                <a:pos x="wd2" y="hd2"/>
              </a:cxn>
              <a:cxn ang="5400000">
                <a:pos x="wd2" y="hd2"/>
              </a:cxn>
              <a:cxn ang="10800000">
                <a:pos x="wd2" y="hd2"/>
              </a:cxn>
              <a:cxn ang="16200000">
                <a:pos x="wd2" y="hd2"/>
              </a:cxn>
            </a:cxnLst>
            <a:rect l="0" t="0" r="r" b="b"/>
            <a:pathLst>
              <a:path w="20419" h="20419" extrusionOk="0">
                <a:moveTo>
                  <a:pt x="169" y="20419"/>
                </a:moveTo>
                <a:cubicBezTo>
                  <a:pt x="-1181" y="5569"/>
                  <a:pt x="5569" y="-1181"/>
                  <a:pt x="20419" y="169"/>
                </a:cubicBezTo>
              </a:path>
            </a:pathLst>
          </a:custGeom>
          <a:ln w="3175">
            <a:solidFill>
              <a:srgbClr val="FFFFFF"/>
            </a:solidFill>
            <a:miter lim="400000"/>
          </a:ln>
        </p:spPr>
        <p:txBody>
          <a:bodyPr/>
          <a:lstStyle/>
          <a:p>
            <a:endParaRPr sz="900"/>
          </a:p>
        </p:txBody>
      </p:sp>
      <p:sp>
        <p:nvSpPr>
          <p:cNvPr id="455" name="Shape 455"/>
          <p:cNvSpPr/>
          <p:nvPr/>
        </p:nvSpPr>
        <p:spPr>
          <a:xfrm>
            <a:off x="7080250" y="2006600"/>
            <a:ext cx="1905000" cy="952500"/>
          </a:xfrm>
          <a:prstGeom prst="roundRect">
            <a:avLst>
              <a:gd name="adj" fmla="val 10000"/>
            </a:avLst>
          </a:prstGeom>
          <a:solidFill>
            <a:schemeClr val="accent4">
              <a:hueOff val="6635489"/>
              <a:satOff val="-2300"/>
              <a:lumOff val="-6425"/>
            </a:schemeClr>
          </a:solidFill>
          <a:ln w="3175">
            <a:miter lim="400000"/>
          </a:ln>
          <a:extLst>
            <a:ext uri="{C572A759-6A51-4108-AA02-DFA0A04FC94B}">
              <ma14:wrappingTextBoxFlag xmlns:ma14="http://schemas.microsoft.com/office/mac/drawingml/2011/main" val="1"/>
            </a:ext>
          </a:extLst>
        </p:spPr>
        <p:txBody>
          <a:bodyPr lIns="15052" tIns="15052" rIns="15052" bIns="15052" anchor="ctr"/>
          <a:lstStyle>
            <a:lvl1pPr>
              <a:defRPr sz="5600">
                <a:latin typeface="+mj-lt"/>
                <a:ea typeface="+mj-ea"/>
                <a:cs typeface="+mj-cs"/>
                <a:sym typeface="Helvetica"/>
              </a:defRPr>
            </a:lvl1pPr>
          </a:lstStyle>
          <a:p>
            <a:r>
              <a:rPr sz="2800"/>
              <a:t>activated</a:t>
            </a:r>
          </a:p>
        </p:txBody>
      </p:sp>
      <p:sp>
        <p:nvSpPr>
          <p:cNvPr id="456" name="Shape 456"/>
          <p:cNvSpPr/>
          <p:nvPr/>
        </p:nvSpPr>
        <p:spPr>
          <a:xfrm>
            <a:off x="9649282" y="2006600"/>
            <a:ext cx="1905001" cy="952500"/>
          </a:xfrm>
          <a:prstGeom prst="roundRect">
            <a:avLst>
              <a:gd name="adj" fmla="val 10000"/>
            </a:avLst>
          </a:prstGeom>
          <a:solidFill>
            <a:schemeClr val="accent4">
              <a:hueOff val="6635489"/>
              <a:satOff val="-2300"/>
              <a:lumOff val="-6425"/>
            </a:schemeClr>
          </a:solidFill>
          <a:ln w="3175">
            <a:miter lim="400000"/>
          </a:ln>
          <a:extLst>
            <a:ext uri="{C572A759-6A51-4108-AA02-DFA0A04FC94B}">
              <ma14:wrappingTextBoxFlag xmlns:ma14="http://schemas.microsoft.com/office/mac/drawingml/2011/main" val="1"/>
            </a:ext>
          </a:extLst>
        </p:spPr>
        <p:txBody>
          <a:bodyPr lIns="15052" tIns="15052" rIns="15052" bIns="15052" anchor="ctr"/>
          <a:lstStyle>
            <a:lvl1pPr>
              <a:defRPr sz="5600">
                <a:latin typeface="+mj-lt"/>
                <a:ea typeface="+mj-ea"/>
                <a:cs typeface="+mj-cs"/>
                <a:sym typeface="Helvetica"/>
              </a:defRPr>
            </a:lvl1pPr>
          </a:lstStyle>
          <a:p>
            <a:r>
              <a:rPr sz="2800"/>
              <a:t>check for update</a:t>
            </a:r>
          </a:p>
        </p:txBody>
      </p:sp>
      <p:pic>
        <p:nvPicPr>
          <p:cNvPr id="457" name="Screen Shot 2016-09-01 at 11.23.22 PM.png"/>
          <p:cNvPicPr>
            <a:picLocks noChangeAspect="1"/>
          </p:cNvPicPr>
          <p:nvPr/>
        </p:nvPicPr>
        <p:blipFill>
          <a:blip r:embed="rId4">
            <a:extLst/>
          </a:blip>
          <a:stretch>
            <a:fillRect/>
          </a:stretch>
        </p:blipFill>
        <p:spPr>
          <a:xfrm>
            <a:off x="635000" y="2006600"/>
            <a:ext cx="5715000" cy="4038308"/>
          </a:xfrm>
          <a:prstGeom prst="rect">
            <a:avLst/>
          </a:prstGeom>
          <a:ln w="3175">
            <a:miter lim="400000"/>
          </a:ln>
        </p:spPr>
      </p:pic>
    </p:spTree>
    <p:extLst>
      <p:ext uri="{BB962C8B-B14F-4D97-AF65-F5344CB8AC3E}">
        <p14:creationId xmlns:p14="http://schemas.microsoft.com/office/powerpoint/2010/main" val="2072467881"/>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4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6" grpId="0" animBg="1" advAuto="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2" name="Shape 462"/>
          <p:cNvSpPr>
            <a:spLocks noGrp="1"/>
          </p:cNvSpPr>
          <p:nvPr>
            <p:ph type="body" idx="13"/>
          </p:nvPr>
        </p:nvSpPr>
        <p:spPr>
          <a:prstGeom prst="rect">
            <a:avLst/>
          </a:prstGeom>
        </p:spPr>
        <p:txBody>
          <a:bodyPr/>
          <a:lstStyle/>
          <a:p>
            <a:r>
              <a:rPr/>
              <a:t>Life Cycle of a Service Worker</a:t>
            </a:r>
          </a:p>
        </p:txBody>
      </p:sp>
      <p:sp>
        <p:nvSpPr>
          <p:cNvPr id="463" name="Shape 463"/>
          <p:cNvSpPr>
            <a:spLocks noGrp="1"/>
          </p:cNvSpPr>
          <p:nvPr>
            <p:ph type="body" idx="14"/>
          </p:nvPr>
        </p:nvSpPr>
        <p:spPr>
          <a:prstGeom prst="rect">
            <a:avLst/>
          </a:prstGeom>
        </p:spPr>
        <p:txBody>
          <a:bodyPr/>
          <a:lstStyle/>
          <a:p>
            <a:r>
              <a:rPr/>
              <a:t>Updating a Service Worker</a:t>
            </a:r>
          </a:p>
        </p:txBody>
      </p:sp>
      <p:sp>
        <p:nvSpPr>
          <p:cNvPr id="464" name="Shape 464"/>
          <p:cNvSpPr/>
          <p:nvPr/>
        </p:nvSpPr>
        <p:spPr>
          <a:xfrm>
            <a:off x="635000" y="6156013"/>
            <a:ext cx="5715000" cy="635001"/>
          </a:xfrm>
          <a:prstGeom prst="roundRect">
            <a:avLst>
              <a:gd name="adj" fmla="val 15000"/>
            </a:avLst>
          </a:prstGeom>
          <a:blipFill>
            <a:blip r:embed="rId3"/>
          </a:blipFill>
          <a:ln w="3175">
            <a:miter lim="400000"/>
          </a:ln>
          <a:extLst>
            <a:ext uri="{C572A759-6A51-4108-AA02-DFA0A04FC94B}">
              <ma14:wrappingTextBoxFlag xmlns:ma14="http://schemas.microsoft.com/office/mac/drawingml/2011/main" val="1"/>
            </a:ext>
          </a:extLst>
        </p:spPr>
        <p:txBody>
          <a:bodyPr lIns="15052" tIns="15052" rIns="15052" bIns="15052" anchor="ctr"/>
          <a:lstStyle>
            <a:lvl1pPr>
              <a:defRPr sz="4200">
                <a:latin typeface="+mj-lt"/>
                <a:ea typeface="+mj-ea"/>
                <a:cs typeface="+mj-cs"/>
                <a:sym typeface="Helvetica"/>
              </a:defRPr>
            </a:lvl1pPr>
          </a:lstStyle>
          <a:p>
            <a:r>
              <a:rPr sz="2100">
                <a:solidFill>
                  <a:schemeClr val="bg1"/>
                </a:solidFill>
              </a:rPr>
              <a:t>Load Page with Service Worker</a:t>
            </a:r>
          </a:p>
        </p:txBody>
      </p:sp>
      <p:sp>
        <p:nvSpPr>
          <p:cNvPr id="471" name="Shape 471"/>
          <p:cNvSpPr/>
          <p:nvPr/>
        </p:nvSpPr>
        <p:spPr>
          <a:xfrm>
            <a:off x="5775854" y="3108854"/>
            <a:ext cx="640292" cy="640292"/>
          </a:xfrm>
          <a:custGeom>
            <a:avLst/>
            <a:gdLst/>
            <a:ahLst/>
            <a:cxnLst>
              <a:cxn ang="0">
                <a:pos x="wd2" y="hd2"/>
              </a:cxn>
              <a:cxn ang="5400000">
                <a:pos x="wd2" y="hd2"/>
              </a:cxn>
              <a:cxn ang="10800000">
                <a:pos x="wd2" y="hd2"/>
              </a:cxn>
              <a:cxn ang="16200000">
                <a:pos x="wd2" y="hd2"/>
              </a:cxn>
            </a:cxnLst>
            <a:rect l="0" t="0" r="r" b="b"/>
            <a:pathLst>
              <a:path w="20419" h="20419" extrusionOk="0">
                <a:moveTo>
                  <a:pt x="169" y="20419"/>
                </a:moveTo>
                <a:cubicBezTo>
                  <a:pt x="-1181" y="5569"/>
                  <a:pt x="5569" y="-1181"/>
                  <a:pt x="20419" y="169"/>
                </a:cubicBezTo>
              </a:path>
            </a:pathLst>
          </a:custGeom>
          <a:ln w="3175">
            <a:solidFill>
              <a:srgbClr val="FFFFFF"/>
            </a:solidFill>
            <a:miter lim="400000"/>
          </a:ln>
        </p:spPr>
        <p:txBody>
          <a:bodyPr/>
          <a:lstStyle/>
          <a:p>
            <a:endParaRPr sz="900"/>
          </a:p>
        </p:txBody>
      </p:sp>
      <p:sp>
        <p:nvSpPr>
          <p:cNvPr id="466" name="Shape 466"/>
          <p:cNvSpPr/>
          <p:nvPr/>
        </p:nvSpPr>
        <p:spPr>
          <a:xfrm>
            <a:off x="7080250" y="2006600"/>
            <a:ext cx="1905000" cy="952500"/>
          </a:xfrm>
          <a:prstGeom prst="roundRect">
            <a:avLst>
              <a:gd name="adj" fmla="val 10000"/>
            </a:avLst>
          </a:prstGeom>
          <a:solidFill>
            <a:schemeClr val="accent4">
              <a:hueOff val="6635489"/>
              <a:satOff val="-2300"/>
              <a:lumOff val="-6425"/>
            </a:schemeClr>
          </a:solidFill>
          <a:ln w="3175">
            <a:miter lim="400000"/>
          </a:ln>
          <a:extLst>
            <a:ext uri="{C572A759-6A51-4108-AA02-DFA0A04FC94B}">
              <ma14:wrappingTextBoxFlag xmlns:ma14="http://schemas.microsoft.com/office/mac/drawingml/2011/main" val="1"/>
            </a:ext>
          </a:extLst>
        </p:spPr>
        <p:txBody>
          <a:bodyPr lIns="15052" tIns="15052" rIns="15052" bIns="15052" anchor="ctr"/>
          <a:lstStyle>
            <a:lvl1pPr>
              <a:defRPr sz="5600">
                <a:latin typeface="+mj-lt"/>
                <a:ea typeface="+mj-ea"/>
                <a:cs typeface="+mj-cs"/>
                <a:sym typeface="Helvetica"/>
              </a:defRPr>
            </a:lvl1pPr>
          </a:lstStyle>
          <a:p>
            <a:r>
              <a:rPr sz="2800"/>
              <a:t>activated</a:t>
            </a:r>
          </a:p>
        </p:txBody>
      </p:sp>
      <p:sp>
        <p:nvSpPr>
          <p:cNvPr id="467" name="Shape 467"/>
          <p:cNvSpPr/>
          <p:nvPr/>
        </p:nvSpPr>
        <p:spPr>
          <a:xfrm>
            <a:off x="9649282" y="2006600"/>
            <a:ext cx="1905001" cy="952500"/>
          </a:xfrm>
          <a:prstGeom prst="roundRect">
            <a:avLst>
              <a:gd name="adj" fmla="val 10000"/>
            </a:avLst>
          </a:prstGeom>
          <a:solidFill>
            <a:schemeClr val="accent4">
              <a:hueOff val="6635489"/>
              <a:satOff val="-2300"/>
              <a:lumOff val="-6425"/>
            </a:schemeClr>
          </a:solidFill>
          <a:ln w="3175">
            <a:miter lim="400000"/>
          </a:ln>
          <a:extLst>
            <a:ext uri="{C572A759-6A51-4108-AA02-DFA0A04FC94B}">
              <ma14:wrappingTextBoxFlag xmlns:ma14="http://schemas.microsoft.com/office/mac/drawingml/2011/main" val="1"/>
            </a:ext>
          </a:extLst>
        </p:spPr>
        <p:txBody>
          <a:bodyPr lIns="15052" tIns="15052" rIns="15052" bIns="15052" anchor="ctr"/>
          <a:lstStyle>
            <a:lvl1pPr>
              <a:defRPr sz="5600">
                <a:latin typeface="+mj-lt"/>
                <a:ea typeface="+mj-ea"/>
                <a:cs typeface="+mj-cs"/>
                <a:sym typeface="Helvetica"/>
              </a:defRPr>
            </a:lvl1pPr>
          </a:lstStyle>
          <a:p>
            <a:r>
              <a:rPr sz="2800"/>
              <a:t>check for update</a:t>
            </a:r>
          </a:p>
        </p:txBody>
      </p:sp>
      <p:sp>
        <p:nvSpPr>
          <p:cNvPr id="468" name="Shape 468"/>
          <p:cNvSpPr/>
          <p:nvPr/>
        </p:nvSpPr>
        <p:spPr>
          <a:xfrm>
            <a:off x="9649282" y="3600378"/>
            <a:ext cx="1905001" cy="952501"/>
          </a:xfrm>
          <a:prstGeom prst="roundRect">
            <a:avLst>
              <a:gd name="adj" fmla="val 10000"/>
            </a:avLst>
          </a:prstGeom>
          <a:solidFill>
            <a:srgbClr val="1497FC"/>
          </a:solidFill>
          <a:ln w="3175">
            <a:miter lim="400000"/>
          </a:ln>
          <a:extLst>
            <a:ext uri="{C572A759-6A51-4108-AA02-DFA0A04FC94B}">
              <ma14:wrappingTextBoxFlag xmlns:ma14="http://schemas.microsoft.com/office/mac/drawingml/2011/main" val="1"/>
            </a:ext>
          </a:extLst>
        </p:spPr>
        <p:txBody>
          <a:bodyPr lIns="15052" tIns="15052" rIns="15052" bIns="15052" anchor="ctr"/>
          <a:lstStyle>
            <a:lvl1pPr>
              <a:defRPr sz="5600">
                <a:latin typeface="+mj-lt"/>
                <a:ea typeface="+mj-ea"/>
                <a:cs typeface="+mj-cs"/>
                <a:sym typeface="Helvetica"/>
              </a:defRPr>
            </a:lvl1pPr>
          </a:lstStyle>
          <a:p>
            <a:r>
              <a:rPr sz="2800"/>
              <a:t>install</a:t>
            </a:r>
          </a:p>
        </p:txBody>
      </p:sp>
      <p:sp>
        <p:nvSpPr>
          <p:cNvPr id="469" name="Shape 469"/>
          <p:cNvSpPr/>
          <p:nvPr/>
        </p:nvSpPr>
        <p:spPr>
          <a:xfrm>
            <a:off x="9649282" y="5194155"/>
            <a:ext cx="1905001" cy="952501"/>
          </a:xfrm>
          <a:prstGeom prst="roundRect">
            <a:avLst>
              <a:gd name="adj" fmla="val 10000"/>
            </a:avLst>
          </a:prstGeom>
          <a:solidFill>
            <a:srgbClr val="FFCA28"/>
          </a:solidFill>
          <a:ln w="3175">
            <a:miter lim="400000"/>
          </a:ln>
          <a:extLst>
            <a:ext uri="{C572A759-6A51-4108-AA02-DFA0A04FC94B}">
              <ma14:wrappingTextBoxFlag xmlns:ma14="http://schemas.microsoft.com/office/mac/drawingml/2011/main" val="1"/>
            </a:ext>
          </a:extLst>
        </p:spPr>
        <p:txBody>
          <a:bodyPr lIns="15052" tIns="15052" rIns="15052" bIns="15052" anchor="ctr"/>
          <a:lstStyle>
            <a:lvl1pPr>
              <a:defRPr sz="5600">
                <a:latin typeface="+mj-lt"/>
                <a:ea typeface="+mj-ea"/>
                <a:cs typeface="+mj-cs"/>
                <a:sym typeface="Helvetica"/>
              </a:defRPr>
            </a:lvl1pPr>
          </a:lstStyle>
          <a:p>
            <a:r>
              <a:rPr sz="2800"/>
              <a:t>idle</a:t>
            </a:r>
          </a:p>
        </p:txBody>
      </p:sp>
      <p:pic>
        <p:nvPicPr>
          <p:cNvPr id="470" name="Screen Shot 2016-09-01 at 11.23.22 PM.png"/>
          <p:cNvPicPr>
            <a:picLocks noChangeAspect="1"/>
          </p:cNvPicPr>
          <p:nvPr/>
        </p:nvPicPr>
        <p:blipFill>
          <a:blip r:embed="rId4">
            <a:extLst/>
          </a:blip>
          <a:stretch>
            <a:fillRect/>
          </a:stretch>
        </p:blipFill>
        <p:spPr>
          <a:xfrm>
            <a:off x="635000" y="2006600"/>
            <a:ext cx="5715000" cy="4038308"/>
          </a:xfrm>
          <a:prstGeom prst="rect">
            <a:avLst/>
          </a:prstGeom>
          <a:ln w="3175">
            <a:miter lim="400000"/>
          </a:ln>
        </p:spPr>
      </p:pic>
    </p:spTree>
    <p:extLst>
      <p:ext uri="{BB962C8B-B14F-4D97-AF65-F5344CB8AC3E}">
        <p14:creationId xmlns:p14="http://schemas.microsoft.com/office/powerpoint/2010/main" val="138501242"/>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9" presetClass="emph" fill="hold" grpId="0" nodeType="afterEffect">
                                  <p:stCondLst>
                                    <p:cond delay="1000"/>
                                  </p:stCondLst>
                                  <p:childTnLst>
                                    <p:set>
                                      <p:cBhvr>
                                        <p:cTn id="6" dur="indefinite" fill="hold"/>
                                        <p:tgtEl>
                                          <p:spTgt spid="467"/>
                                        </p:tgtEl>
                                        <p:attrNameLst>
                                          <p:attrName>style.opacity</p:attrName>
                                        </p:attrNameLst>
                                      </p:cBhvr>
                                      <p:to>
                                        <p:strVal val="0.50"/>
                                      </p:to>
                                    </p:set>
                                    <p:animEffect filter="image" prLst="opacity: 0.50; ">
                                      <p:cBhvr>
                                        <p:cTn id="7" dur="indefinite" fill="hold"/>
                                        <p:tgtEl>
                                          <p:spTgt spid="467"/>
                                        </p:tgtEl>
                                      </p:cBhvr>
                                    </p:animEffect>
                                  </p:childTnLst>
                                </p:cTn>
                              </p:par>
                            </p:childTnLst>
                          </p:cTn>
                        </p:par>
                        <p:par>
                          <p:cTn id="8" fill="hold">
                            <p:stCondLst>
                              <p:cond delay="1500"/>
                            </p:stCondLst>
                            <p:childTnLst>
                              <p:par>
                                <p:cTn id="9" presetID="1" presetClass="entr" presetSubtype="0" fill="hold" grpId="0" nodeType="afterEffect">
                                  <p:stCondLst>
                                    <p:cond delay="0"/>
                                  </p:stCondLst>
                                  <p:iterate>
                                    <p:tmAbs val="0"/>
                                  </p:iterate>
                                  <p:childTnLst>
                                    <p:set>
                                      <p:cBhvr>
                                        <p:cTn id="10" fill="hold"/>
                                        <p:tgtEl>
                                          <p:spTgt spid="468"/>
                                        </p:tgtEl>
                                        <p:attrNameLst>
                                          <p:attrName>style.visibility</p:attrName>
                                        </p:attrNameLst>
                                      </p:cBhvr>
                                      <p:to>
                                        <p:strVal val="visible"/>
                                      </p:to>
                                    </p:set>
                                  </p:childTnLst>
                                </p:cTn>
                              </p:par>
                            </p:childTnLst>
                          </p:cTn>
                        </p:par>
                        <p:par>
                          <p:cTn id="11" fill="hold">
                            <p:stCondLst>
                              <p:cond delay="0"/>
                            </p:stCondLst>
                            <p:childTnLst>
                              <p:par>
                                <p:cTn id="12" presetID="9" presetClass="emph" fill="hold" grpId="1" nodeType="afterEffect">
                                  <p:stCondLst>
                                    <p:cond delay="1500"/>
                                  </p:stCondLst>
                                  <p:childTnLst>
                                    <p:set>
                                      <p:cBhvr>
                                        <p:cTn id="13" dur="indefinite" fill="hold"/>
                                        <p:tgtEl>
                                          <p:spTgt spid="468"/>
                                        </p:tgtEl>
                                        <p:attrNameLst>
                                          <p:attrName>style.opacity</p:attrName>
                                        </p:attrNameLst>
                                      </p:cBhvr>
                                      <p:to>
                                        <p:strVal val="0.50"/>
                                      </p:to>
                                    </p:set>
                                    <p:animEffect filter="image" prLst="opacity: 0.50; ">
                                      <p:cBhvr>
                                        <p:cTn id="14" dur="indefinite" fill="hold"/>
                                        <p:tgtEl>
                                          <p:spTgt spid="468"/>
                                        </p:tgtEl>
                                      </p:cBhvr>
                                    </p:animEffect>
                                  </p:childTnLst>
                                </p:cTn>
                              </p:par>
                            </p:childTnLst>
                          </p:cTn>
                        </p:par>
                        <p:par>
                          <p:cTn id="15" fill="hold">
                            <p:stCondLst>
                              <p:cond delay="2000"/>
                            </p:stCondLst>
                            <p:childTnLst>
                              <p:par>
                                <p:cTn id="16" presetID="1" presetClass="entr" presetSubtype="0" fill="hold" grpId="0" nodeType="afterEffect">
                                  <p:stCondLst>
                                    <p:cond delay="0"/>
                                  </p:stCondLst>
                                  <p:iterate>
                                    <p:tmAbs val="0"/>
                                  </p:iterate>
                                  <p:childTnLst>
                                    <p:set>
                                      <p:cBhvr>
                                        <p:cTn id="17" fill="hold"/>
                                        <p:tgtEl>
                                          <p:spTgt spid="4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7" grpId="0" animBg="1" advAuto="0"/>
      <p:bldP spid="468" grpId="0" animBg="1" advAuto="0"/>
      <p:bldP spid="468" grpId="1" animBg="1" advAuto="0"/>
      <p:bldP spid="469" grpId="0" animBg="1" advAuto="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5" name="Shape 475"/>
          <p:cNvSpPr>
            <a:spLocks noGrp="1"/>
          </p:cNvSpPr>
          <p:nvPr>
            <p:ph type="body" idx="13"/>
          </p:nvPr>
        </p:nvSpPr>
        <p:spPr>
          <a:prstGeom prst="rect">
            <a:avLst/>
          </a:prstGeom>
        </p:spPr>
        <p:txBody>
          <a:bodyPr/>
          <a:lstStyle/>
          <a:p>
            <a:r>
              <a:rPr/>
              <a:t>Life Cycle of a Service Worker</a:t>
            </a:r>
          </a:p>
        </p:txBody>
      </p:sp>
      <p:sp>
        <p:nvSpPr>
          <p:cNvPr id="476" name="Shape 476"/>
          <p:cNvSpPr>
            <a:spLocks noGrp="1"/>
          </p:cNvSpPr>
          <p:nvPr>
            <p:ph type="body" idx="14"/>
          </p:nvPr>
        </p:nvSpPr>
        <p:spPr>
          <a:prstGeom prst="rect">
            <a:avLst/>
          </a:prstGeom>
        </p:spPr>
        <p:txBody>
          <a:bodyPr/>
          <a:lstStyle/>
          <a:p>
            <a:r>
              <a:rPr/>
              <a:t>Updating a Service Worker</a:t>
            </a:r>
          </a:p>
        </p:txBody>
      </p:sp>
      <p:sp>
        <p:nvSpPr>
          <p:cNvPr id="477" name="Shape 477"/>
          <p:cNvSpPr/>
          <p:nvPr/>
        </p:nvSpPr>
        <p:spPr>
          <a:xfrm>
            <a:off x="635000" y="6156013"/>
            <a:ext cx="5715000" cy="635001"/>
          </a:xfrm>
          <a:prstGeom prst="roundRect">
            <a:avLst>
              <a:gd name="adj" fmla="val 15000"/>
            </a:avLst>
          </a:prstGeom>
          <a:blipFill>
            <a:blip r:embed="rId3"/>
          </a:blipFill>
          <a:ln w="3175">
            <a:miter lim="400000"/>
          </a:ln>
          <a:extLst>
            <a:ext uri="{C572A759-6A51-4108-AA02-DFA0A04FC94B}">
              <ma14:wrappingTextBoxFlag xmlns:ma14="http://schemas.microsoft.com/office/mac/drawingml/2011/main" val="1"/>
            </a:ext>
          </a:extLst>
        </p:spPr>
        <p:txBody>
          <a:bodyPr lIns="15052" tIns="15052" rIns="15052" bIns="15052" anchor="ctr"/>
          <a:lstStyle>
            <a:lvl1pPr>
              <a:defRPr sz="4200">
                <a:latin typeface="+mj-lt"/>
                <a:ea typeface="+mj-ea"/>
                <a:cs typeface="+mj-cs"/>
                <a:sym typeface="Helvetica"/>
              </a:defRPr>
            </a:lvl1pPr>
          </a:lstStyle>
          <a:p>
            <a:r>
              <a:rPr sz="2100">
                <a:solidFill>
                  <a:schemeClr val="bg1"/>
                </a:solidFill>
              </a:rPr>
              <a:t>Load Page with Service Worker</a:t>
            </a:r>
          </a:p>
        </p:txBody>
      </p:sp>
      <p:sp>
        <p:nvSpPr>
          <p:cNvPr id="484" name="Shape 484"/>
          <p:cNvSpPr/>
          <p:nvPr/>
        </p:nvSpPr>
        <p:spPr>
          <a:xfrm>
            <a:off x="5775854" y="3108854"/>
            <a:ext cx="640292" cy="640292"/>
          </a:xfrm>
          <a:custGeom>
            <a:avLst/>
            <a:gdLst/>
            <a:ahLst/>
            <a:cxnLst>
              <a:cxn ang="0">
                <a:pos x="wd2" y="hd2"/>
              </a:cxn>
              <a:cxn ang="5400000">
                <a:pos x="wd2" y="hd2"/>
              </a:cxn>
              <a:cxn ang="10800000">
                <a:pos x="wd2" y="hd2"/>
              </a:cxn>
              <a:cxn ang="16200000">
                <a:pos x="wd2" y="hd2"/>
              </a:cxn>
            </a:cxnLst>
            <a:rect l="0" t="0" r="r" b="b"/>
            <a:pathLst>
              <a:path w="20419" h="20419" extrusionOk="0">
                <a:moveTo>
                  <a:pt x="169" y="20419"/>
                </a:moveTo>
                <a:cubicBezTo>
                  <a:pt x="-1181" y="5569"/>
                  <a:pt x="5569" y="-1181"/>
                  <a:pt x="20419" y="169"/>
                </a:cubicBezTo>
              </a:path>
            </a:pathLst>
          </a:custGeom>
          <a:ln w="3175">
            <a:solidFill>
              <a:srgbClr val="FFFFFF"/>
            </a:solidFill>
            <a:miter lim="400000"/>
          </a:ln>
        </p:spPr>
        <p:txBody>
          <a:bodyPr/>
          <a:lstStyle/>
          <a:p>
            <a:endParaRPr sz="900"/>
          </a:p>
        </p:txBody>
      </p:sp>
      <p:sp>
        <p:nvSpPr>
          <p:cNvPr id="479" name="Shape 479"/>
          <p:cNvSpPr/>
          <p:nvPr/>
        </p:nvSpPr>
        <p:spPr>
          <a:xfrm>
            <a:off x="7080250" y="2006600"/>
            <a:ext cx="1905000" cy="952500"/>
          </a:xfrm>
          <a:prstGeom prst="roundRect">
            <a:avLst>
              <a:gd name="adj" fmla="val 10000"/>
            </a:avLst>
          </a:prstGeom>
          <a:solidFill>
            <a:schemeClr val="accent4">
              <a:hueOff val="6635489"/>
              <a:satOff val="-2300"/>
              <a:lumOff val="-6425"/>
            </a:schemeClr>
          </a:solidFill>
          <a:ln w="3175">
            <a:miter lim="400000"/>
          </a:ln>
          <a:extLst>
            <a:ext uri="{C572A759-6A51-4108-AA02-DFA0A04FC94B}">
              <ma14:wrappingTextBoxFlag xmlns:ma14="http://schemas.microsoft.com/office/mac/drawingml/2011/main" val="1"/>
            </a:ext>
          </a:extLst>
        </p:spPr>
        <p:txBody>
          <a:bodyPr lIns="15052" tIns="15052" rIns="15052" bIns="15052" anchor="ctr"/>
          <a:lstStyle>
            <a:lvl1pPr>
              <a:defRPr sz="5600">
                <a:latin typeface="+mj-lt"/>
                <a:ea typeface="+mj-ea"/>
                <a:cs typeface="+mj-cs"/>
                <a:sym typeface="Helvetica"/>
              </a:defRPr>
            </a:lvl1pPr>
          </a:lstStyle>
          <a:p>
            <a:r>
              <a:rPr sz="2800"/>
              <a:t>activated</a:t>
            </a:r>
          </a:p>
        </p:txBody>
      </p:sp>
      <p:sp>
        <p:nvSpPr>
          <p:cNvPr id="480" name="Shape 480"/>
          <p:cNvSpPr/>
          <p:nvPr/>
        </p:nvSpPr>
        <p:spPr>
          <a:xfrm>
            <a:off x="9649282" y="2006600"/>
            <a:ext cx="1905001" cy="952500"/>
          </a:xfrm>
          <a:prstGeom prst="roundRect">
            <a:avLst>
              <a:gd name="adj" fmla="val 10000"/>
            </a:avLst>
          </a:prstGeom>
          <a:solidFill>
            <a:schemeClr val="accent4">
              <a:hueOff val="6635489"/>
              <a:satOff val="-2300"/>
              <a:lumOff val="-6425"/>
              <a:alpha val="50000"/>
            </a:schemeClr>
          </a:solidFill>
          <a:ln w="3175">
            <a:miter lim="400000"/>
          </a:ln>
          <a:extLst>
            <a:ext uri="{C572A759-6A51-4108-AA02-DFA0A04FC94B}">
              <ma14:wrappingTextBoxFlag xmlns:ma14="http://schemas.microsoft.com/office/mac/drawingml/2011/main" val="1"/>
            </a:ext>
          </a:extLst>
        </p:spPr>
        <p:txBody>
          <a:bodyPr lIns="15052" tIns="15052" rIns="15052" bIns="15052" anchor="ctr"/>
          <a:lstStyle>
            <a:lvl1pPr>
              <a:defRPr sz="5600">
                <a:latin typeface="+mj-lt"/>
                <a:ea typeface="+mj-ea"/>
                <a:cs typeface="+mj-cs"/>
                <a:sym typeface="Helvetica"/>
              </a:defRPr>
            </a:lvl1pPr>
          </a:lstStyle>
          <a:p>
            <a:r>
              <a:rPr sz="2800"/>
              <a:t>check for update</a:t>
            </a:r>
          </a:p>
        </p:txBody>
      </p:sp>
      <p:sp>
        <p:nvSpPr>
          <p:cNvPr id="481" name="Shape 481"/>
          <p:cNvSpPr/>
          <p:nvPr/>
        </p:nvSpPr>
        <p:spPr>
          <a:xfrm>
            <a:off x="9649282" y="3600378"/>
            <a:ext cx="1905001" cy="952501"/>
          </a:xfrm>
          <a:prstGeom prst="roundRect">
            <a:avLst>
              <a:gd name="adj" fmla="val 10000"/>
            </a:avLst>
          </a:prstGeom>
          <a:solidFill>
            <a:srgbClr val="1497FC">
              <a:alpha val="50000"/>
            </a:srgbClr>
          </a:solidFill>
          <a:ln w="3175">
            <a:miter lim="400000"/>
          </a:ln>
          <a:extLst>
            <a:ext uri="{C572A759-6A51-4108-AA02-DFA0A04FC94B}">
              <ma14:wrappingTextBoxFlag xmlns:ma14="http://schemas.microsoft.com/office/mac/drawingml/2011/main" val="1"/>
            </a:ext>
          </a:extLst>
        </p:spPr>
        <p:txBody>
          <a:bodyPr lIns="15052" tIns="15052" rIns="15052" bIns="15052" anchor="ctr"/>
          <a:lstStyle>
            <a:lvl1pPr>
              <a:defRPr sz="5600">
                <a:latin typeface="+mj-lt"/>
                <a:ea typeface="+mj-ea"/>
                <a:cs typeface="+mj-cs"/>
                <a:sym typeface="Helvetica"/>
              </a:defRPr>
            </a:lvl1pPr>
          </a:lstStyle>
          <a:p>
            <a:r>
              <a:rPr sz="2800"/>
              <a:t>install</a:t>
            </a:r>
          </a:p>
        </p:txBody>
      </p:sp>
      <p:sp>
        <p:nvSpPr>
          <p:cNvPr id="482" name="Shape 482"/>
          <p:cNvSpPr/>
          <p:nvPr/>
        </p:nvSpPr>
        <p:spPr>
          <a:xfrm>
            <a:off x="9649282" y="5194155"/>
            <a:ext cx="1905001" cy="952501"/>
          </a:xfrm>
          <a:prstGeom prst="roundRect">
            <a:avLst>
              <a:gd name="adj" fmla="val 10000"/>
            </a:avLst>
          </a:prstGeom>
          <a:solidFill>
            <a:srgbClr val="FFCA28"/>
          </a:solidFill>
          <a:ln w="3175">
            <a:miter lim="400000"/>
          </a:ln>
          <a:extLst>
            <a:ext uri="{C572A759-6A51-4108-AA02-DFA0A04FC94B}">
              <ma14:wrappingTextBoxFlag xmlns:ma14="http://schemas.microsoft.com/office/mac/drawingml/2011/main" val="1"/>
            </a:ext>
          </a:extLst>
        </p:spPr>
        <p:txBody>
          <a:bodyPr lIns="15052" tIns="15052" rIns="15052" bIns="15052" anchor="ctr"/>
          <a:lstStyle>
            <a:lvl1pPr>
              <a:defRPr sz="5600">
                <a:latin typeface="+mj-lt"/>
                <a:ea typeface="+mj-ea"/>
                <a:cs typeface="+mj-cs"/>
                <a:sym typeface="Helvetica"/>
              </a:defRPr>
            </a:lvl1pPr>
          </a:lstStyle>
          <a:p>
            <a:r>
              <a:rPr sz="2800"/>
              <a:t>idle</a:t>
            </a:r>
          </a:p>
        </p:txBody>
      </p:sp>
      <p:pic>
        <p:nvPicPr>
          <p:cNvPr id="483" name="Screen Shot 2016-09-01 at 11.23.22 PM.png"/>
          <p:cNvPicPr>
            <a:picLocks noChangeAspect="1"/>
          </p:cNvPicPr>
          <p:nvPr/>
        </p:nvPicPr>
        <p:blipFill>
          <a:blip r:embed="rId4">
            <a:extLst/>
          </a:blip>
          <a:stretch>
            <a:fillRect/>
          </a:stretch>
        </p:blipFill>
        <p:spPr>
          <a:xfrm>
            <a:off x="635000" y="2006600"/>
            <a:ext cx="5715000" cy="4038308"/>
          </a:xfrm>
          <a:prstGeom prst="rect">
            <a:avLst/>
          </a:prstGeom>
          <a:ln w="3175">
            <a:miter lim="400000"/>
          </a:ln>
        </p:spPr>
      </p:pic>
    </p:spTree>
    <p:extLst>
      <p:ext uri="{BB962C8B-B14F-4D97-AF65-F5344CB8AC3E}">
        <p14:creationId xmlns:p14="http://schemas.microsoft.com/office/powerpoint/2010/main" val="59617149"/>
      </p:ext>
    </p:extLst>
  </p:cSld>
  <p:clrMapOvr>
    <a:masterClrMapping/>
  </p:clrMapOvr>
  <p:transition spd="med"/>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8" name="Shape 488"/>
          <p:cNvSpPr>
            <a:spLocks noGrp="1"/>
          </p:cNvSpPr>
          <p:nvPr>
            <p:ph type="body" idx="13"/>
          </p:nvPr>
        </p:nvSpPr>
        <p:spPr>
          <a:xfrm>
            <a:off x="824488" y="2756480"/>
            <a:ext cx="10543024" cy="776996"/>
          </a:xfrm>
          <a:prstGeom prst="rect">
            <a:avLst/>
          </a:prstGeom>
        </p:spPr>
        <p:txBody>
          <a:bodyPr/>
          <a:lstStyle/>
          <a:p>
            <a:r>
              <a:rPr/>
              <a:t>Implementing a simple Service Worker</a:t>
            </a:r>
          </a:p>
        </p:txBody>
      </p:sp>
    </p:spTree>
    <p:extLst>
      <p:ext uri="{BB962C8B-B14F-4D97-AF65-F5344CB8AC3E}">
        <p14:creationId xmlns:p14="http://schemas.microsoft.com/office/powerpoint/2010/main" val="1964650272"/>
      </p:ext>
    </p:extLst>
  </p:cSld>
  <p:clrMapOvr>
    <a:masterClrMapping/>
  </p:clrMapOvr>
  <p:transition spd="med"/>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2" name="Shape 492"/>
          <p:cNvSpPr>
            <a:spLocks noGrp="1"/>
          </p:cNvSpPr>
          <p:nvPr>
            <p:ph type="body" idx="13"/>
          </p:nvPr>
        </p:nvSpPr>
        <p:spPr>
          <a:prstGeom prst="rect">
            <a:avLst/>
          </a:prstGeom>
        </p:spPr>
        <p:txBody>
          <a:bodyPr/>
          <a:lstStyle/>
          <a:p>
            <a:r>
              <a:rPr/>
              <a:t>Register the Service Worker</a:t>
            </a:r>
          </a:p>
        </p:txBody>
      </p:sp>
      <p:sp>
        <p:nvSpPr>
          <p:cNvPr id="493" name="Shape 493"/>
          <p:cNvSpPr/>
          <p:nvPr/>
        </p:nvSpPr>
        <p:spPr>
          <a:xfrm>
            <a:off x="8743463" y="5502038"/>
            <a:ext cx="472378" cy="472378"/>
          </a:xfrm>
          <a:prstGeom prst="line">
            <a:avLst/>
          </a:prstGeom>
          <a:ln w="63500">
            <a:solidFill>
              <a:schemeClr val="accent1">
                <a:hueOff val="91659"/>
                <a:satOff val="-98181"/>
                <a:lumOff val="5371"/>
                <a:alpha val="50000"/>
              </a:schemeClr>
            </a:solidFill>
            <a:prstDash val="sysDot"/>
            <a:miter lim="400000"/>
            <a:headEnd type="triangle"/>
            <a:tailEnd type="triangle"/>
          </a:ln>
        </p:spPr>
        <p:txBody>
          <a:bodyPr lIns="18525" tIns="18525" rIns="18525" bIns="18525" anchor="ctr"/>
          <a:lstStyle/>
          <a:p>
            <a:pPr defTabSz="389467">
              <a:defRPr sz="3200"/>
            </a:pPr>
            <a:endParaRPr sz="1600"/>
          </a:p>
        </p:txBody>
      </p:sp>
      <p:sp>
        <p:nvSpPr>
          <p:cNvPr id="494" name="Shape 494"/>
          <p:cNvSpPr/>
          <p:nvPr/>
        </p:nvSpPr>
        <p:spPr>
          <a:xfrm>
            <a:off x="6288802" y="3650804"/>
            <a:ext cx="2486099" cy="635001"/>
          </a:xfrm>
          <a:prstGeom prst="roundRect">
            <a:avLst>
              <a:gd name="adj" fmla="val 15000"/>
            </a:avLst>
          </a:prstGeom>
          <a:solidFill>
            <a:schemeClr val="accent4">
              <a:hueOff val="6635489"/>
              <a:satOff val="-2300"/>
              <a:lumOff val="-6425"/>
              <a:alpha val="50000"/>
            </a:schemeClr>
          </a:solidFill>
          <a:ln w="3175">
            <a:miter lim="400000"/>
          </a:ln>
          <a:extLst>
            <a:ext uri="{C572A759-6A51-4108-AA02-DFA0A04FC94B}">
              <ma14:wrappingTextBoxFlag xmlns:ma14="http://schemas.microsoft.com/office/mac/drawingml/2011/main" val="1"/>
            </a:ext>
          </a:extLst>
        </p:spPr>
        <p:txBody>
          <a:bodyPr lIns="18525" tIns="18525" rIns="18525" bIns="18525" anchor="ctr"/>
          <a:lstStyle>
            <a:lvl1pPr defTabSz="778933">
              <a:defRPr sz="4500" b="1">
                <a:latin typeface="+mj-lt"/>
                <a:ea typeface="+mj-ea"/>
                <a:cs typeface="+mj-cs"/>
                <a:sym typeface="Helvetica"/>
              </a:defRPr>
            </a:lvl1pPr>
          </a:lstStyle>
          <a:p>
            <a:r>
              <a:rPr sz="2250"/>
              <a:t>Activated</a:t>
            </a:r>
          </a:p>
        </p:txBody>
      </p:sp>
      <p:sp>
        <p:nvSpPr>
          <p:cNvPr id="495" name="Shape 495"/>
          <p:cNvSpPr/>
          <p:nvPr/>
        </p:nvSpPr>
        <p:spPr>
          <a:xfrm>
            <a:off x="9184402" y="3650804"/>
            <a:ext cx="2486099" cy="635001"/>
          </a:xfrm>
          <a:prstGeom prst="roundRect">
            <a:avLst>
              <a:gd name="adj" fmla="val 15000"/>
            </a:avLst>
          </a:prstGeom>
          <a:solidFill>
            <a:srgbClr val="F15B44">
              <a:alpha val="50000"/>
            </a:srgbClr>
          </a:solidFill>
          <a:ln w="3175">
            <a:miter lim="400000"/>
          </a:ln>
          <a:extLst>
            <a:ext uri="{C572A759-6A51-4108-AA02-DFA0A04FC94B}">
              <ma14:wrappingTextBoxFlag xmlns:ma14="http://schemas.microsoft.com/office/mac/drawingml/2011/main" val="1"/>
            </a:ext>
          </a:extLst>
        </p:spPr>
        <p:txBody>
          <a:bodyPr lIns="18525" tIns="18525" rIns="18525" bIns="18525" anchor="ctr"/>
          <a:lstStyle>
            <a:lvl1pPr defTabSz="778933">
              <a:defRPr sz="4500" b="1">
                <a:latin typeface="+mj-lt"/>
                <a:ea typeface="+mj-ea"/>
                <a:cs typeface="+mj-cs"/>
                <a:sym typeface="Helvetica"/>
              </a:defRPr>
            </a:lvl1pPr>
          </a:lstStyle>
          <a:p>
            <a:r>
              <a:rPr sz="2250"/>
              <a:t>Error</a:t>
            </a:r>
          </a:p>
        </p:txBody>
      </p:sp>
      <p:sp>
        <p:nvSpPr>
          <p:cNvPr id="496" name="Shape 496"/>
          <p:cNvSpPr/>
          <p:nvPr/>
        </p:nvSpPr>
        <p:spPr>
          <a:xfrm>
            <a:off x="6288802" y="4830752"/>
            <a:ext cx="2486099" cy="635001"/>
          </a:xfrm>
          <a:prstGeom prst="roundRect">
            <a:avLst>
              <a:gd name="adj" fmla="val 15000"/>
            </a:avLst>
          </a:prstGeom>
          <a:solidFill>
            <a:srgbClr val="FFCA28">
              <a:alpha val="50000"/>
            </a:srgbClr>
          </a:solidFill>
          <a:ln w="3175">
            <a:miter lim="400000"/>
          </a:ln>
          <a:extLst>
            <a:ext uri="{C572A759-6A51-4108-AA02-DFA0A04FC94B}">
              <ma14:wrappingTextBoxFlag xmlns:ma14="http://schemas.microsoft.com/office/mac/drawingml/2011/main" val="1"/>
            </a:ext>
          </a:extLst>
        </p:spPr>
        <p:txBody>
          <a:bodyPr lIns="18525" tIns="18525" rIns="18525" bIns="18525" anchor="ctr"/>
          <a:lstStyle>
            <a:lvl1pPr defTabSz="778933">
              <a:defRPr sz="4500" b="1">
                <a:latin typeface="+mj-lt"/>
                <a:ea typeface="+mj-ea"/>
                <a:cs typeface="+mj-cs"/>
                <a:sym typeface="Helvetica"/>
              </a:defRPr>
            </a:lvl1pPr>
          </a:lstStyle>
          <a:p>
            <a:r>
              <a:rPr sz="2250"/>
              <a:t>Idle</a:t>
            </a:r>
          </a:p>
        </p:txBody>
      </p:sp>
      <p:sp>
        <p:nvSpPr>
          <p:cNvPr id="497" name="Shape 497"/>
          <p:cNvSpPr/>
          <p:nvPr/>
        </p:nvSpPr>
        <p:spPr>
          <a:xfrm>
            <a:off x="6288802" y="6010701"/>
            <a:ext cx="2486099" cy="635001"/>
          </a:xfrm>
          <a:prstGeom prst="roundRect">
            <a:avLst>
              <a:gd name="adj" fmla="val 15000"/>
            </a:avLst>
          </a:prstGeom>
          <a:solidFill>
            <a:schemeClr val="accent4">
              <a:hueOff val="6635489"/>
              <a:satOff val="-2300"/>
              <a:lumOff val="-6425"/>
              <a:alpha val="50000"/>
            </a:schemeClr>
          </a:solidFill>
          <a:ln w="3175">
            <a:miter lim="400000"/>
          </a:ln>
          <a:extLst>
            <a:ext uri="{C572A759-6A51-4108-AA02-DFA0A04FC94B}">
              <ma14:wrappingTextBoxFlag xmlns:ma14="http://schemas.microsoft.com/office/mac/drawingml/2011/main" val="1"/>
            </a:ext>
          </a:extLst>
        </p:spPr>
        <p:txBody>
          <a:bodyPr lIns="18525" tIns="18525" rIns="18525" bIns="18525" anchor="ctr"/>
          <a:lstStyle>
            <a:lvl1pPr defTabSz="778933">
              <a:defRPr sz="4500" b="1">
                <a:latin typeface="+mj-lt"/>
                <a:ea typeface="+mj-ea"/>
                <a:cs typeface="+mj-cs"/>
                <a:sym typeface="Helvetica"/>
              </a:defRPr>
            </a:lvl1pPr>
          </a:lstStyle>
          <a:p>
            <a:r>
              <a:rPr sz="2250"/>
              <a:t>Active</a:t>
            </a:r>
          </a:p>
        </p:txBody>
      </p:sp>
      <p:sp>
        <p:nvSpPr>
          <p:cNvPr id="498" name="Shape 498"/>
          <p:cNvSpPr/>
          <p:nvPr/>
        </p:nvSpPr>
        <p:spPr>
          <a:xfrm>
            <a:off x="9184402" y="6010701"/>
            <a:ext cx="2486099" cy="635001"/>
          </a:xfrm>
          <a:prstGeom prst="roundRect">
            <a:avLst>
              <a:gd name="adj" fmla="val 15000"/>
            </a:avLst>
          </a:prstGeom>
          <a:solidFill>
            <a:srgbClr val="F15B44">
              <a:alpha val="50000"/>
            </a:srgbClr>
          </a:solidFill>
          <a:ln w="3175">
            <a:miter lim="400000"/>
          </a:ln>
          <a:extLst>
            <a:ext uri="{C572A759-6A51-4108-AA02-DFA0A04FC94B}">
              <ma14:wrappingTextBoxFlag xmlns:ma14="http://schemas.microsoft.com/office/mac/drawingml/2011/main" val="1"/>
            </a:ext>
          </a:extLst>
        </p:spPr>
        <p:txBody>
          <a:bodyPr lIns="18525" tIns="18525" rIns="18525" bIns="18525" anchor="ctr"/>
          <a:lstStyle>
            <a:lvl1pPr defTabSz="778933">
              <a:defRPr sz="4500" b="1">
                <a:latin typeface="+mj-lt"/>
                <a:ea typeface="+mj-ea"/>
                <a:cs typeface="+mj-cs"/>
                <a:sym typeface="Helvetica"/>
              </a:defRPr>
            </a:lvl1pPr>
          </a:lstStyle>
          <a:p>
            <a:r>
              <a:rPr sz="2250"/>
              <a:t>Terminated</a:t>
            </a:r>
          </a:p>
        </p:txBody>
      </p:sp>
      <p:sp>
        <p:nvSpPr>
          <p:cNvPr id="499" name="Shape 499"/>
          <p:cNvSpPr/>
          <p:nvPr/>
        </p:nvSpPr>
        <p:spPr>
          <a:xfrm>
            <a:off x="7512568" y="3036470"/>
            <a:ext cx="262671" cy="1"/>
          </a:xfrm>
          <a:prstGeom prst="line">
            <a:avLst/>
          </a:prstGeom>
          <a:ln w="63500">
            <a:solidFill>
              <a:schemeClr val="accent1">
                <a:hueOff val="91659"/>
                <a:satOff val="-98181"/>
                <a:lumOff val="5371"/>
                <a:alpha val="50000"/>
              </a:schemeClr>
            </a:solidFill>
            <a:prstDash val="sysDot"/>
            <a:miter lim="400000"/>
          </a:ln>
        </p:spPr>
        <p:txBody>
          <a:bodyPr lIns="18525" tIns="18525" rIns="18525" bIns="18525" anchor="ctr"/>
          <a:lstStyle/>
          <a:p>
            <a:pPr defTabSz="389467">
              <a:defRPr sz="3200"/>
            </a:pPr>
            <a:endParaRPr sz="1600"/>
          </a:p>
        </p:txBody>
      </p:sp>
      <p:sp>
        <p:nvSpPr>
          <p:cNvPr id="500" name="Shape 500"/>
          <p:cNvSpPr/>
          <p:nvPr/>
        </p:nvSpPr>
        <p:spPr>
          <a:xfrm>
            <a:off x="7531852" y="3021750"/>
            <a:ext cx="1" cy="622505"/>
          </a:xfrm>
          <a:prstGeom prst="line">
            <a:avLst/>
          </a:prstGeom>
          <a:ln w="63500">
            <a:solidFill>
              <a:schemeClr val="accent1">
                <a:hueOff val="91659"/>
                <a:satOff val="-98181"/>
                <a:lumOff val="5371"/>
                <a:alpha val="50000"/>
              </a:schemeClr>
            </a:solidFill>
            <a:prstDash val="sysDot"/>
            <a:miter lim="400000"/>
            <a:tailEnd type="triangle"/>
          </a:ln>
        </p:spPr>
        <p:txBody>
          <a:bodyPr lIns="18525" tIns="18525" rIns="18525" bIns="18525" anchor="ctr"/>
          <a:lstStyle/>
          <a:p>
            <a:pPr defTabSz="389467">
              <a:defRPr sz="3200"/>
            </a:pPr>
            <a:endParaRPr sz="1600"/>
          </a:p>
        </p:txBody>
      </p:sp>
      <p:sp>
        <p:nvSpPr>
          <p:cNvPr id="501" name="Shape 501"/>
          <p:cNvSpPr/>
          <p:nvPr/>
        </p:nvSpPr>
        <p:spPr>
          <a:xfrm flipV="1">
            <a:off x="10168762" y="3036278"/>
            <a:ext cx="262671" cy="1"/>
          </a:xfrm>
          <a:prstGeom prst="line">
            <a:avLst/>
          </a:prstGeom>
          <a:ln w="63500">
            <a:solidFill>
              <a:schemeClr val="accent1">
                <a:hueOff val="91659"/>
                <a:satOff val="-98181"/>
                <a:lumOff val="5371"/>
                <a:alpha val="50000"/>
              </a:schemeClr>
            </a:solidFill>
            <a:prstDash val="sysDot"/>
            <a:miter lim="400000"/>
          </a:ln>
        </p:spPr>
        <p:txBody>
          <a:bodyPr lIns="18525" tIns="18525" rIns="18525" bIns="18525" anchor="ctr"/>
          <a:lstStyle/>
          <a:p>
            <a:pPr defTabSz="389467">
              <a:defRPr sz="3200"/>
            </a:pPr>
            <a:endParaRPr sz="1600"/>
          </a:p>
        </p:txBody>
      </p:sp>
      <p:sp>
        <p:nvSpPr>
          <p:cNvPr id="502" name="Shape 502"/>
          <p:cNvSpPr/>
          <p:nvPr/>
        </p:nvSpPr>
        <p:spPr>
          <a:xfrm>
            <a:off x="10427452" y="3021173"/>
            <a:ext cx="1" cy="622505"/>
          </a:xfrm>
          <a:prstGeom prst="line">
            <a:avLst/>
          </a:prstGeom>
          <a:ln w="63500">
            <a:solidFill>
              <a:schemeClr val="accent1">
                <a:hueOff val="91659"/>
                <a:satOff val="-98181"/>
                <a:lumOff val="5371"/>
                <a:alpha val="50000"/>
              </a:schemeClr>
            </a:solidFill>
            <a:prstDash val="sysDot"/>
            <a:miter lim="400000"/>
            <a:tailEnd type="triangle"/>
          </a:ln>
        </p:spPr>
        <p:txBody>
          <a:bodyPr lIns="18525" tIns="18525" rIns="18525" bIns="18525" anchor="ctr"/>
          <a:lstStyle/>
          <a:p>
            <a:pPr defTabSz="389467">
              <a:defRPr sz="3200"/>
            </a:pPr>
            <a:endParaRPr sz="1600"/>
          </a:p>
        </p:txBody>
      </p:sp>
      <p:sp>
        <p:nvSpPr>
          <p:cNvPr id="503" name="Shape 503"/>
          <p:cNvSpPr/>
          <p:nvPr/>
        </p:nvSpPr>
        <p:spPr>
          <a:xfrm>
            <a:off x="7736602" y="2718778"/>
            <a:ext cx="2486099" cy="635001"/>
          </a:xfrm>
          <a:prstGeom prst="roundRect">
            <a:avLst>
              <a:gd name="adj" fmla="val 15000"/>
            </a:avLst>
          </a:prstGeom>
          <a:solidFill>
            <a:srgbClr val="1497FC">
              <a:alpha val="50000"/>
            </a:srgbClr>
          </a:solidFill>
          <a:ln w="3175">
            <a:miter lim="400000"/>
          </a:ln>
          <a:extLst>
            <a:ext uri="{C572A759-6A51-4108-AA02-DFA0A04FC94B}">
              <ma14:wrappingTextBoxFlag xmlns:ma14="http://schemas.microsoft.com/office/mac/drawingml/2011/main" val="1"/>
            </a:ext>
          </a:extLst>
        </p:spPr>
        <p:txBody>
          <a:bodyPr lIns="18525" tIns="18525" rIns="18525" bIns="18525" anchor="ctr"/>
          <a:lstStyle>
            <a:lvl1pPr defTabSz="778933">
              <a:defRPr sz="4500" b="1">
                <a:latin typeface="+mj-lt"/>
                <a:ea typeface="+mj-ea"/>
                <a:cs typeface="+mj-cs"/>
                <a:sym typeface="Helvetica"/>
              </a:defRPr>
            </a:lvl1pPr>
          </a:lstStyle>
          <a:p>
            <a:r>
              <a:rPr sz="2250"/>
              <a:t>Install</a:t>
            </a:r>
          </a:p>
        </p:txBody>
      </p:sp>
      <p:sp>
        <p:nvSpPr>
          <p:cNvPr id="504" name="Shape 504"/>
          <p:cNvSpPr/>
          <p:nvPr/>
        </p:nvSpPr>
        <p:spPr>
          <a:xfrm>
            <a:off x="7531852" y="4365369"/>
            <a:ext cx="1" cy="385820"/>
          </a:xfrm>
          <a:prstGeom prst="line">
            <a:avLst/>
          </a:prstGeom>
          <a:ln w="63500">
            <a:solidFill>
              <a:schemeClr val="accent1">
                <a:hueOff val="91659"/>
                <a:satOff val="-98181"/>
                <a:lumOff val="5371"/>
                <a:alpha val="50000"/>
              </a:schemeClr>
            </a:solidFill>
            <a:prstDash val="sysDot"/>
            <a:miter lim="400000"/>
            <a:headEnd type="triangle"/>
            <a:tailEnd type="triangle"/>
          </a:ln>
        </p:spPr>
        <p:txBody>
          <a:bodyPr lIns="18525" tIns="18525" rIns="18525" bIns="18525" anchor="ctr"/>
          <a:lstStyle/>
          <a:p>
            <a:pPr defTabSz="389467">
              <a:defRPr sz="3200"/>
            </a:pPr>
            <a:endParaRPr sz="1600"/>
          </a:p>
        </p:txBody>
      </p:sp>
      <p:sp>
        <p:nvSpPr>
          <p:cNvPr id="505" name="Shape 505"/>
          <p:cNvSpPr/>
          <p:nvPr/>
        </p:nvSpPr>
        <p:spPr>
          <a:xfrm>
            <a:off x="7531852" y="5545317"/>
            <a:ext cx="1" cy="385820"/>
          </a:xfrm>
          <a:prstGeom prst="line">
            <a:avLst/>
          </a:prstGeom>
          <a:ln w="63500">
            <a:solidFill>
              <a:schemeClr val="accent1">
                <a:hueOff val="91659"/>
                <a:satOff val="-98181"/>
                <a:lumOff val="5371"/>
                <a:alpha val="50000"/>
              </a:schemeClr>
            </a:solidFill>
            <a:prstDash val="sysDot"/>
            <a:miter lim="400000"/>
            <a:headEnd type="triangle"/>
            <a:tailEnd type="triangle"/>
          </a:ln>
        </p:spPr>
        <p:txBody>
          <a:bodyPr lIns="18525" tIns="18525" rIns="18525" bIns="18525" anchor="ctr"/>
          <a:lstStyle/>
          <a:p>
            <a:pPr defTabSz="389467">
              <a:defRPr sz="3200"/>
            </a:pPr>
            <a:endParaRPr sz="1600"/>
          </a:p>
        </p:txBody>
      </p:sp>
      <p:sp>
        <p:nvSpPr>
          <p:cNvPr id="506" name="Shape 506"/>
          <p:cNvSpPr/>
          <p:nvPr/>
        </p:nvSpPr>
        <p:spPr>
          <a:xfrm>
            <a:off x="7736602" y="1660341"/>
            <a:ext cx="2486099" cy="635001"/>
          </a:xfrm>
          <a:prstGeom prst="roundRect">
            <a:avLst>
              <a:gd name="adj" fmla="val 15000"/>
            </a:avLst>
          </a:prstGeom>
          <a:solidFill>
            <a:srgbClr val="00BCD4"/>
          </a:solidFill>
          <a:ln w="3175">
            <a:miter lim="400000"/>
          </a:ln>
          <a:extLst>
            <a:ext uri="{C572A759-6A51-4108-AA02-DFA0A04FC94B}">
              <ma14:wrappingTextBoxFlag xmlns:ma14="http://schemas.microsoft.com/office/mac/drawingml/2011/main" val="1"/>
            </a:ext>
          </a:extLst>
        </p:spPr>
        <p:txBody>
          <a:bodyPr lIns="18525" tIns="18525" rIns="18525" bIns="18525" anchor="ctr"/>
          <a:lstStyle>
            <a:lvl1pPr defTabSz="778933">
              <a:defRPr sz="4500" b="1">
                <a:latin typeface="+mj-lt"/>
                <a:ea typeface="+mj-ea"/>
                <a:cs typeface="+mj-cs"/>
                <a:sym typeface="Helvetica"/>
              </a:defRPr>
            </a:lvl1pPr>
          </a:lstStyle>
          <a:p>
            <a:r>
              <a:rPr sz="2250"/>
              <a:t>Register</a:t>
            </a:r>
          </a:p>
        </p:txBody>
      </p:sp>
      <p:sp>
        <p:nvSpPr>
          <p:cNvPr id="507" name="Shape 507"/>
          <p:cNvSpPr/>
          <p:nvPr/>
        </p:nvSpPr>
        <p:spPr>
          <a:xfrm>
            <a:off x="8979652" y="2314150"/>
            <a:ext cx="1" cy="385820"/>
          </a:xfrm>
          <a:prstGeom prst="line">
            <a:avLst/>
          </a:prstGeom>
          <a:ln w="63500">
            <a:solidFill>
              <a:schemeClr val="accent1">
                <a:hueOff val="91659"/>
                <a:satOff val="-98181"/>
                <a:lumOff val="5371"/>
              </a:schemeClr>
            </a:solidFill>
            <a:prstDash val="sysDot"/>
            <a:miter lim="400000"/>
            <a:headEnd type="triangle"/>
            <a:tailEnd type="triangle"/>
          </a:ln>
        </p:spPr>
        <p:txBody>
          <a:bodyPr lIns="18525" tIns="18525" rIns="18525" bIns="18525" anchor="ctr"/>
          <a:lstStyle/>
          <a:p>
            <a:pPr defTabSz="389467">
              <a:defRPr sz="3200"/>
            </a:pPr>
            <a:endParaRPr sz="1600"/>
          </a:p>
        </p:txBody>
      </p:sp>
    </p:spTree>
    <p:extLst>
      <p:ext uri="{BB962C8B-B14F-4D97-AF65-F5344CB8AC3E}">
        <p14:creationId xmlns:p14="http://schemas.microsoft.com/office/powerpoint/2010/main" val="544923831"/>
      </p:ext>
    </p:extLst>
  </p:cSld>
  <p:clrMapOvr>
    <a:masterClrMapping/>
  </p:clrMapOvr>
  <p:transition spd="med"/>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1" name="Shape 511"/>
          <p:cNvSpPr>
            <a:spLocks noGrp="1"/>
          </p:cNvSpPr>
          <p:nvPr>
            <p:ph type="title"/>
          </p:nvPr>
        </p:nvSpPr>
        <p:spPr>
          <a:prstGeom prst="rect">
            <a:avLst/>
          </a:prstGeom>
        </p:spPr>
        <p:txBody>
          <a:bodyPr/>
          <a:lstStyle/>
          <a:p>
            <a:r>
              <a:rPr/>
              <a:t>Register the Service Worker</a:t>
            </a:r>
          </a:p>
        </p:txBody>
      </p:sp>
      <p:sp>
        <p:nvSpPr>
          <p:cNvPr id="512" name="Shape 512"/>
          <p:cNvSpPr>
            <a:spLocks noGrp="1"/>
          </p:cNvSpPr>
          <p:nvPr>
            <p:ph type="body" idx="1"/>
          </p:nvPr>
        </p:nvSpPr>
        <p:spPr>
          <a:prstGeom prst="rect">
            <a:avLst/>
          </a:prstGeom>
        </p:spPr>
        <p:txBody>
          <a:bodyPr>
            <a:normAutofit fontScale="70000" lnSpcReduction="20000"/>
          </a:bodyPr>
          <a:lstStyle/>
          <a:p>
            <a:pPr defTabSz="228600">
              <a:spcBef>
                <a:spcPts val="0"/>
              </a:spcBef>
              <a:defRPr sz="5600">
                <a:solidFill>
                  <a:srgbClr val="01C4C4"/>
                </a:solidFill>
                <a:latin typeface="+mj-lt"/>
                <a:ea typeface="+mj-ea"/>
                <a:cs typeface="+mj-cs"/>
                <a:sym typeface="Helvetica"/>
              </a:defRPr>
            </a:pPr>
            <a:r>
              <a:rPr b="1">
                <a:solidFill>
                  <a:srgbClr val="E66170"/>
                </a:solidFill>
              </a:rPr>
              <a:t>if</a:t>
            </a:r>
            <a:r>
              <a:rPr>
                <a:solidFill>
                  <a:srgbClr val="D1D1D1"/>
                </a:solidFill>
              </a:rPr>
              <a:t> </a:t>
            </a:r>
            <a:r>
              <a:rPr>
                <a:solidFill>
                  <a:srgbClr val="D2CD86"/>
                </a:solidFill>
              </a:rPr>
              <a:t>(</a:t>
            </a:r>
            <a:r>
              <a:rPr>
                <a:solidFill>
                  <a:srgbClr val="02D046"/>
                </a:solidFill>
              </a:rPr>
              <a:t>'</a:t>
            </a:r>
            <a:r>
              <a:rPr/>
              <a:t>serviceWorker</a:t>
            </a:r>
            <a:r>
              <a:rPr>
                <a:solidFill>
                  <a:srgbClr val="02D046"/>
                </a:solidFill>
              </a:rPr>
              <a:t>'</a:t>
            </a:r>
            <a:r>
              <a:rPr>
                <a:solidFill>
                  <a:srgbClr val="D1D1D1"/>
                </a:solidFill>
              </a:rPr>
              <a:t> </a:t>
            </a:r>
            <a:r>
              <a:rPr b="1">
                <a:solidFill>
                  <a:srgbClr val="E66170"/>
                </a:solidFill>
              </a:rPr>
              <a:t>in</a:t>
            </a:r>
            <a:r>
              <a:rPr>
                <a:solidFill>
                  <a:srgbClr val="D1D1D1"/>
                </a:solidFill>
              </a:rPr>
              <a:t> navigator</a:t>
            </a:r>
            <a:r>
              <a:rPr>
                <a:solidFill>
                  <a:srgbClr val="D2CD86"/>
                </a:solidFill>
              </a:rPr>
              <a:t>)</a:t>
            </a:r>
            <a:r>
              <a:rPr>
                <a:solidFill>
                  <a:srgbClr val="D1D1D1"/>
                </a:solidFill>
              </a:rPr>
              <a:t> </a:t>
            </a:r>
            <a:r>
              <a:rPr>
                <a:solidFill>
                  <a:srgbClr val="B060B0"/>
                </a:solidFill>
              </a:rPr>
              <a:t>{</a:t>
            </a:r>
            <a:endParaRPr>
              <a:solidFill>
                <a:srgbClr val="D1D1D1"/>
              </a:solidFill>
            </a:endParaRPr>
          </a:p>
          <a:p>
            <a:pPr defTabSz="228600">
              <a:spcBef>
                <a:spcPts val="0"/>
              </a:spcBef>
              <a:defRPr sz="5600">
                <a:solidFill>
                  <a:srgbClr val="53585F"/>
                </a:solidFill>
                <a:latin typeface="+mj-lt"/>
                <a:ea typeface="+mj-ea"/>
                <a:cs typeface="+mj-cs"/>
                <a:sym typeface="Helvetica"/>
              </a:defRPr>
            </a:pPr>
            <a:r>
              <a:rPr/>
              <a:t>  navigator.serviceWorker.register('/service-worker.js')</a:t>
            </a:r>
          </a:p>
          <a:p>
            <a:pPr defTabSz="228600">
              <a:spcBef>
                <a:spcPts val="0"/>
              </a:spcBef>
              <a:defRPr sz="5600">
                <a:solidFill>
                  <a:srgbClr val="53585F"/>
                </a:solidFill>
                <a:latin typeface="+mj-lt"/>
                <a:ea typeface="+mj-ea"/>
                <a:cs typeface="+mj-cs"/>
                <a:sym typeface="Helvetica"/>
              </a:defRPr>
            </a:pPr>
            <a:r>
              <a:rPr/>
              <a:t>   .then(</a:t>
            </a:r>
            <a:r>
              <a:rPr b="1"/>
              <a:t>function</a:t>
            </a:r>
            <a:r>
              <a:rPr/>
              <a:t>(reg) {</a:t>
            </a:r>
          </a:p>
          <a:p>
            <a:pPr defTabSz="228600">
              <a:spcBef>
                <a:spcPts val="0"/>
              </a:spcBef>
              <a:defRPr sz="5600">
                <a:solidFill>
                  <a:srgbClr val="53585F"/>
                </a:solidFill>
                <a:latin typeface="+mj-lt"/>
                <a:ea typeface="+mj-ea"/>
                <a:cs typeface="+mj-cs"/>
                <a:sym typeface="Helvetica"/>
              </a:defRPr>
            </a:pPr>
            <a:r>
              <a:rPr/>
              <a:t>      console.</a:t>
            </a:r>
            <a:r>
              <a:rPr b="1"/>
              <a:t>log</a:t>
            </a:r>
            <a:r>
              <a:rPr/>
              <a:t>('Service Worker Registered', reg);</a:t>
            </a:r>
          </a:p>
          <a:p>
            <a:pPr defTabSz="228600">
              <a:spcBef>
                <a:spcPts val="0"/>
              </a:spcBef>
              <a:defRPr sz="5600">
                <a:solidFill>
                  <a:srgbClr val="53585F"/>
                </a:solidFill>
                <a:latin typeface="+mj-lt"/>
                <a:ea typeface="+mj-ea"/>
                <a:cs typeface="+mj-cs"/>
                <a:sym typeface="Helvetica"/>
              </a:defRPr>
            </a:pPr>
            <a:r>
              <a:rPr/>
              <a:t>   })</a:t>
            </a:r>
          </a:p>
          <a:p>
            <a:pPr defTabSz="228600">
              <a:spcBef>
                <a:spcPts val="0"/>
              </a:spcBef>
              <a:defRPr sz="5600" b="1">
                <a:solidFill>
                  <a:srgbClr val="53585F"/>
                </a:solidFill>
                <a:latin typeface="+mj-lt"/>
                <a:ea typeface="+mj-ea"/>
                <a:cs typeface="+mj-cs"/>
                <a:sym typeface="Helvetica"/>
              </a:defRPr>
            </a:pPr>
            <a:r>
              <a:rPr b="0"/>
              <a:t>   .</a:t>
            </a:r>
            <a:r>
              <a:rPr/>
              <a:t>catch</a:t>
            </a:r>
            <a:r>
              <a:rPr b="0"/>
              <a:t>(</a:t>
            </a:r>
            <a:r>
              <a:rPr/>
              <a:t>function</a:t>
            </a:r>
            <a:r>
              <a:rPr b="0"/>
              <a:t>(err) {</a:t>
            </a:r>
          </a:p>
          <a:p>
            <a:pPr defTabSz="228600">
              <a:spcBef>
                <a:spcPts val="0"/>
              </a:spcBef>
              <a:defRPr sz="5600">
                <a:solidFill>
                  <a:srgbClr val="53585F"/>
                </a:solidFill>
                <a:latin typeface="+mj-lt"/>
                <a:ea typeface="+mj-ea"/>
                <a:cs typeface="+mj-cs"/>
                <a:sym typeface="Helvetica"/>
              </a:defRPr>
            </a:pPr>
            <a:r>
              <a:rPr/>
              <a:t>     console.</a:t>
            </a:r>
            <a:r>
              <a:rPr b="1"/>
              <a:t>log</a:t>
            </a:r>
            <a:r>
              <a:rPr/>
              <a:t>('Error registering Service Worker', err);</a:t>
            </a:r>
          </a:p>
          <a:p>
            <a:pPr defTabSz="228600">
              <a:spcBef>
                <a:spcPts val="0"/>
              </a:spcBef>
              <a:defRPr sz="5600">
                <a:solidFill>
                  <a:srgbClr val="53585F"/>
                </a:solidFill>
                <a:latin typeface="+mj-lt"/>
                <a:ea typeface="+mj-ea"/>
                <a:cs typeface="+mj-cs"/>
                <a:sym typeface="Helvetica"/>
              </a:defRPr>
            </a:pPr>
            <a:r>
              <a:rPr/>
              <a:t>   });</a:t>
            </a:r>
          </a:p>
          <a:p>
            <a:pPr defTabSz="228600">
              <a:spcBef>
                <a:spcPts val="0"/>
              </a:spcBef>
              <a:defRPr sz="5600">
                <a:solidFill>
                  <a:srgbClr val="B060B0"/>
                </a:solidFill>
                <a:latin typeface="+mj-lt"/>
                <a:ea typeface="+mj-ea"/>
                <a:cs typeface="+mj-cs"/>
                <a:sym typeface="Helvetica"/>
              </a:defRPr>
            </a:pPr>
            <a:r>
              <a:rPr/>
              <a:t>}</a:t>
            </a:r>
          </a:p>
        </p:txBody>
      </p:sp>
    </p:spTree>
    <p:extLst>
      <p:ext uri="{BB962C8B-B14F-4D97-AF65-F5344CB8AC3E}">
        <p14:creationId xmlns:p14="http://schemas.microsoft.com/office/powerpoint/2010/main" val="936819394"/>
      </p:ext>
    </p:extLst>
  </p:cSld>
  <p:clrMapOvr>
    <a:masterClrMapping/>
  </p:clrMapOvr>
  <p:transition spd="med"/>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6" name="Shape 516"/>
          <p:cNvSpPr>
            <a:spLocks noGrp="1"/>
          </p:cNvSpPr>
          <p:nvPr>
            <p:ph type="title"/>
          </p:nvPr>
        </p:nvSpPr>
        <p:spPr>
          <a:prstGeom prst="rect">
            <a:avLst/>
          </a:prstGeom>
        </p:spPr>
        <p:txBody>
          <a:bodyPr/>
          <a:lstStyle/>
          <a:p>
            <a:r>
              <a:rPr/>
              <a:t>Register the Service Worker</a:t>
            </a:r>
          </a:p>
        </p:txBody>
      </p:sp>
      <p:sp>
        <p:nvSpPr>
          <p:cNvPr id="517" name="Shape 517"/>
          <p:cNvSpPr>
            <a:spLocks noGrp="1"/>
          </p:cNvSpPr>
          <p:nvPr>
            <p:ph type="body" idx="1"/>
          </p:nvPr>
        </p:nvSpPr>
        <p:spPr>
          <a:prstGeom prst="rect">
            <a:avLst/>
          </a:prstGeom>
        </p:spPr>
        <p:txBody>
          <a:bodyPr>
            <a:normAutofit fontScale="70000" lnSpcReduction="20000"/>
          </a:bodyPr>
          <a:lstStyle/>
          <a:p>
            <a:pPr defTabSz="228600">
              <a:spcBef>
                <a:spcPts val="0"/>
              </a:spcBef>
              <a:defRPr sz="5600">
                <a:solidFill>
                  <a:srgbClr val="53585F"/>
                </a:solidFill>
                <a:latin typeface="+mj-lt"/>
                <a:ea typeface="+mj-ea"/>
                <a:cs typeface="+mj-cs"/>
                <a:sym typeface="Helvetica"/>
              </a:defRPr>
            </a:pPr>
            <a:r>
              <a:rPr b="1"/>
              <a:t>if</a:t>
            </a:r>
            <a:r>
              <a:rPr/>
              <a:t> ('serviceWorker' </a:t>
            </a:r>
            <a:r>
              <a:rPr b="1"/>
              <a:t>in</a:t>
            </a:r>
            <a:r>
              <a:rPr/>
              <a:t> navigator) {</a:t>
            </a:r>
            <a:endParaRPr>
              <a:solidFill>
                <a:srgbClr val="D1D1D1"/>
              </a:solidFill>
            </a:endParaRPr>
          </a:p>
          <a:p>
            <a:pPr defTabSz="228600">
              <a:spcBef>
                <a:spcPts val="0"/>
              </a:spcBef>
              <a:defRPr sz="5600">
                <a:solidFill>
                  <a:srgbClr val="01C4C4"/>
                </a:solidFill>
                <a:latin typeface="+mj-lt"/>
                <a:ea typeface="+mj-ea"/>
                <a:cs typeface="+mj-cs"/>
                <a:sym typeface="Helvetica"/>
              </a:defRPr>
            </a:pPr>
            <a:r>
              <a:rPr>
                <a:solidFill>
                  <a:srgbClr val="D1D1D1"/>
                </a:solidFill>
              </a:rPr>
              <a:t>  navigator</a:t>
            </a:r>
            <a:r>
              <a:rPr>
                <a:solidFill>
                  <a:srgbClr val="D2CD86"/>
                </a:solidFill>
              </a:rPr>
              <a:t>.</a:t>
            </a:r>
            <a:r>
              <a:rPr>
                <a:solidFill>
                  <a:srgbClr val="D1D1D1"/>
                </a:solidFill>
              </a:rPr>
              <a:t>serviceWorker</a:t>
            </a:r>
            <a:r>
              <a:rPr>
                <a:solidFill>
                  <a:srgbClr val="D2CD86"/>
                </a:solidFill>
              </a:rPr>
              <a:t>.</a:t>
            </a:r>
            <a:r>
              <a:rPr>
                <a:solidFill>
                  <a:srgbClr val="D1D1D1"/>
                </a:solidFill>
              </a:rPr>
              <a:t>register</a:t>
            </a:r>
            <a:r>
              <a:rPr>
                <a:solidFill>
                  <a:srgbClr val="D2CD86"/>
                </a:solidFill>
              </a:rPr>
              <a:t>(</a:t>
            </a:r>
            <a:r>
              <a:rPr>
                <a:solidFill>
                  <a:srgbClr val="02D046"/>
                </a:solidFill>
              </a:rPr>
              <a:t>'</a:t>
            </a:r>
            <a:r>
              <a:rPr/>
              <a:t>/service-worker.js</a:t>
            </a:r>
            <a:r>
              <a:rPr>
                <a:solidFill>
                  <a:srgbClr val="02D046"/>
                </a:solidFill>
              </a:rPr>
              <a:t>'</a:t>
            </a:r>
            <a:r>
              <a:rPr>
                <a:solidFill>
                  <a:srgbClr val="D2CD86"/>
                </a:solidFill>
              </a:rPr>
              <a:t>)</a:t>
            </a:r>
            <a:endParaRPr>
              <a:solidFill>
                <a:srgbClr val="D1D1D1"/>
              </a:solidFill>
            </a:endParaRPr>
          </a:p>
          <a:p>
            <a:pPr defTabSz="228600">
              <a:spcBef>
                <a:spcPts val="0"/>
              </a:spcBef>
              <a:defRPr sz="5600">
                <a:solidFill>
                  <a:srgbClr val="E66170"/>
                </a:solidFill>
                <a:latin typeface="+mj-lt"/>
                <a:ea typeface="+mj-ea"/>
                <a:cs typeface="+mj-cs"/>
                <a:sym typeface="Helvetica"/>
              </a:defRPr>
            </a:pPr>
            <a:r>
              <a:rPr>
                <a:solidFill>
                  <a:srgbClr val="D1D1D1"/>
                </a:solidFill>
              </a:rPr>
              <a:t>   </a:t>
            </a:r>
            <a:r>
              <a:rPr>
                <a:solidFill>
                  <a:srgbClr val="D2CD86"/>
                </a:solidFill>
              </a:rPr>
              <a:t>.</a:t>
            </a:r>
            <a:r>
              <a:rPr>
                <a:solidFill>
                  <a:srgbClr val="D1D1D1"/>
                </a:solidFill>
              </a:rPr>
              <a:t>then</a:t>
            </a:r>
            <a:r>
              <a:rPr>
                <a:solidFill>
                  <a:srgbClr val="D2CD86"/>
                </a:solidFill>
              </a:rPr>
              <a:t>(</a:t>
            </a:r>
            <a:r>
              <a:rPr b="1"/>
              <a:t>function</a:t>
            </a:r>
            <a:r>
              <a:rPr>
                <a:solidFill>
                  <a:srgbClr val="D2CD86"/>
                </a:solidFill>
              </a:rPr>
              <a:t>(</a:t>
            </a:r>
            <a:r>
              <a:rPr>
                <a:solidFill>
                  <a:srgbClr val="D1D1D1"/>
                </a:solidFill>
              </a:rPr>
              <a:t>reg</a:t>
            </a:r>
            <a:r>
              <a:rPr>
                <a:solidFill>
                  <a:srgbClr val="D2CD86"/>
                </a:solidFill>
              </a:rPr>
              <a:t>)</a:t>
            </a:r>
            <a:r>
              <a:rPr>
                <a:solidFill>
                  <a:srgbClr val="D1D1D1"/>
                </a:solidFill>
              </a:rPr>
              <a:t> </a:t>
            </a:r>
            <a:r>
              <a:rPr>
                <a:solidFill>
                  <a:srgbClr val="B060B0"/>
                </a:solidFill>
              </a:rPr>
              <a:t>{</a:t>
            </a:r>
            <a:endParaRPr>
              <a:solidFill>
                <a:srgbClr val="D1D1D1"/>
              </a:solidFill>
            </a:endParaRPr>
          </a:p>
          <a:p>
            <a:pPr defTabSz="228600">
              <a:spcBef>
                <a:spcPts val="0"/>
              </a:spcBef>
              <a:defRPr sz="5600">
                <a:solidFill>
                  <a:srgbClr val="01C4C4"/>
                </a:solidFill>
                <a:latin typeface="+mj-lt"/>
                <a:ea typeface="+mj-ea"/>
                <a:cs typeface="+mj-cs"/>
                <a:sym typeface="Helvetica"/>
              </a:defRPr>
            </a:pPr>
            <a:r>
              <a:rPr>
                <a:solidFill>
                  <a:srgbClr val="D1D1D1"/>
                </a:solidFill>
              </a:rPr>
              <a:t>      console</a:t>
            </a:r>
            <a:r>
              <a:rPr>
                <a:solidFill>
                  <a:srgbClr val="D2CD86"/>
                </a:solidFill>
              </a:rPr>
              <a:t>.</a:t>
            </a:r>
            <a:r>
              <a:rPr b="1">
                <a:solidFill>
                  <a:srgbClr val="E66170"/>
                </a:solidFill>
              </a:rPr>
              <a:t>log</a:t>
            </a:r>
            <a:r>
              <a:rPr>
                <a:solidFill>
                  <a:srgbClr val="D2CD86"/>
                </a:solidFill>
              </a:rPr>
              <a:t>(</a:t>
            </a:r>
            <a:r>
              <a:rPr>
                <a:solidFill>
                  <a:srgbClr val="02D046"/>
                </a:solidFill>
              </a:rPr>
              <a:t>'</a:t>
            </a:r>
            <a:r>
              <a:rPr/>
              <a:t>Service Worker Registered</a:t>
            </a:r>
            <a:r>
              <a:rPr>
                <a:solidFill>
                  <a:srgbClr val="02D046"/>
                </a:solidFill>
              </a:rPr>
              <a:t>'</a:t>
            </a:r>
            <a:r>
              <a:rPr>
                <a:solidFill>
                  <a:srgbClr val="D2CD86"/>
                </a:solidFill>
              </a:rPr>
              <a:t>,</a:t>
            </a:r>
            <a:r>
              <a:rPr>
                <a:solidFill>
                  <a:srgbClr val="D1D1D1"/>
                </a:solidFill>
              </a:rPr>
              <a:t> reg</a:t>
            </a:r>
            <a:r>
              <a:rPr>
                <a:solidFill>
                  <a:srgbClr val="D2CD86"/>
                </a:solidFill>
              </a:rPr>
              <a:t>)</a:t>
            </a:r>
            <a:r>
              <a:rPr>
                <a:solidFill>
                  <a:srgbClr val="B060B0"/>
                </a:solidFill>
              </a:rPr>
              <a:t>;</a:t>
            </a:r>
            <a:endParaRPr>
              <a:solidFill>
                <a:srgbClr val="D1D1D1"/>
              </a:solidFill>
            </a:endParaRPr>
          </a:p>
          <a:p>
            <a:pPr defTabSz="228600">
              <a:spcBef>
                <a:spcPts val="0"/>
              </a:spcBef>
              <a:defRPr sz="5600">
                <a:solidFill>
                  <a:srgbClr val="D1D1D1"/>
                </a:solidFill>
                <a:latin typeface="+mj-lt"/>
                <a:ea typeface="+mj-ea"/>
                <a:cs typeface="+mj-cs"/>
                <a:sym typeface="Helvetica"/>
              </a:defRPr>
            </a:pPr>
            <a:r>
              <a:rPr/>
              <a:t>   </a:t>
            </a:r>
            <a:r>
              <a:rPr>
                <a:solidFill>
                  <a:srgbClr val="B060B0"/>
                </a:solidFill>
              </a:rPr>
              <a:t>}</a:t>
            </a:r>
            <a:r>
              <a:rPr>
                <a:solidFill>
                  <a:srgbClr val="D2CD86"/>
                </a:solidFill>
              </a:rPr>
              <a:t>)</a:t>
            </a:r>
          </a:p>
          <a:p>
            <a:pPr defTabSz="228600">
              <a:spcBef>
                <a:spcPts val="0"/>
              </a:spcBef>
              <a:defRPr sz="5600" b="1">
                <a:solidFill>
                  <a:srgbClr val="E66170"/>
                </a:solidFill>
                <a:latin typeface="+mj-lt"/>
                <a:ea typeface="+mj-ea"/>
                <a:cs typeface="+mj-cs"/>
                <a:sym typeface="Helvetica"/>
              </a:defRPr>
            </a:pPr>
            <a:r>
              <a:rPr b="0">
                <a:solidFill>
                  <a:srgbClr val="D1D1D1"/>
                </a:solidFill>
              </a:rPr>
              <a:t>   </a:t>
            </a:r>
            <a:r>
              <a:rPr b="0">
                <a:solidFill>
                  <a:srgbClr val="D2CD86"/>
                </a:solidFill>
              </a:rPr>
              <a:t>.</a:t>
            </a:r>
            <a:r>
              <a:rPr/>
              <a:t>catch</a:t>
            </a:r>
            <a:r>
              <a:rPr b="0">
                <a:solidFill>
                  <a:srgbClr val="D2CD86"/>
                </a:solidFill>
              </a:rPr>
              <a:t>(</a:t>
            </a:r>
            <a:r>
              <a:rPr/>
              <a:t>function</a:t>
            </a:r>
            <a:r>
              <a:rPr b="0">
                <a:solidFill>
                  <a:srgbClr val="D2CD86"/>
                </a:solidFill>
              </a:rPr>
              <a:t>(</a:t>
            </a:r>
            <a:r>
              <a:rPr b="0">
                <a:solidFill>
                  <a:srgbClr val="D1D1D1"/>
                </a:solidFill>
              </a:rPr>
              <a:t>err</a:t>
            </a:r>
            <a:r>
              <a:rPr b="0">
                <a:solidFill>
                  <a:srgbClr val="D2CD86"/>
                </a:solidFill>
              </a:rPr>
              <a:t>)</a:t>
            </a:r>
            <a:r>
              <a:rPr b="0">
                <a:solidFill>
                  <a:srgbClr val="D1D1D1"/>
                </a:solidFill>
              </a:rPr>
              <a:t> </a:t>
            </a:r>
            <a:r>
              <a:rPr b="0">
                <a:solidFill>
                  <a:srgbClr val="B060B0"/>
                </a:solidFill>
              </a:rPr>
              <a:t>{</a:t>
            </a:r>
            <a:endParaRPr b="0">
              <a:solidFill>
                <a:srgbClr val="D1D1D1"/>
              </a:solidFill>
            </a:endParaRPr>
          </a:p>
          <a:p>
            <a:pPr defTabSz="228600">
              <a:spcBef>
                <a:spcPts val="0"/>
              </a:spcBef>
              <a:defRPr sz="5600">
                <a:solidFill>
                  <a:srgbClr val="01C4C4"/>
                </a:solidFill>
                <a:latin typeface="+mj-lt"/>
                <a:ea typeface="+mj-ea"/>
                <a:cs typeface="+mj-cs"/>
                <a:sym typeface="Helvetica"/>
              </a:defRPr>
            </a:pPr>
            <a:r>
              <a:rPr>
                <a:solidFill>
                  <a:srgbClr val="D1D1D1"/>
                </a:solidFill>
              </a:rPr>
              <a:t>     console</a:t>
            </a:r>
            <a:r>
              <a:rPr>
                <a:solidFill>
                  <a:srgbClr val="D2CD86"/>
                </a:solidFill>
              </a:rPr>
              <a:t>.</a:t>
            </a:r>
            <a:r>
              <a:rPr b="1">
                <a:solidFill>
                  <a:srgbClr val="E66170"/>
                </a:solidFill>
              </a:rPr>
              <a:t>log</a:t>
            </a:r>
            <a:r>
              <a:rPr>
                <a:solidFill>
                  <a:srgbClr val="D2CD86"/>
                </a:solidFill>
              </a:rPr>
              <a:t>(</a:t>
            </a:r>
            <a:r>
              <a:rPr>
                <a:solidFill>
                  <a:srgbClr val="02D046"/>
                </a:solidFill>
              </a:rPr>
              <a:t>'</a:t>
            </a:r>
            <a:r>
              <a:rPr/>
              <a:t>Error registering Service Worker</a:t>
            </a:r>
            <a:r>
              <a:rPr>
                <a:solidFill>
                  <a:srgbClr val="02D046"/>
                </a:solidFill>
              </a:rPr>
              <a:t>'</a:t>
            </a:r>
            <a:r>
              <a:rPr>
                <a:solidFill>
                  <a:srgbClr val="D2CD86"/>
                </a:solidFill>
              </a:rPr>
              <a:t>,</a:t>
            </a:r>
            <a:r>
              <a:rPr>
                <a:solidFill>
                  <a:srgbClr val="D1D1D1"/>
                </a:solidFill>
              </a:rPr>
              <a:t> err</a:t>
            </a:r>
            <a:r>
              <a:rPr>
                <a:solidFill>
                  <a:srgbClr val="D2CD86"/>
                </a:solidFill>
              </a:rPr>
              <a:t>)</a:t>
            </a:r>
            <a:r>
              <a:rPr>
                <a:solidFill>
                  <a:srgbClr val="B060B0"/>
                </a:solidFill>
              </a:rPr>
              <a:t>;</a:t>
            </a:r>
            <a:endParaRPr>
              <a:solidFill>
                <a:srgbClr val="D1D1D1"/>
              </a:solidFill>
            </a:endParaRPr>
          </a:p>
          <a:p>
            <a:pPr defTabSz="228600">
              <a:spcBef>
                <a:spcPts val="0"/>
              </a:spcBef>
              <a:defRPr sz="5600">
                <a:solidFill>
                  <a:srgbClr val="D1D1D1"/>
                </a:solidFill>
                <a:latin typeface="+mj-lt"/>
                <a:ea typeface="+mj-ea"/>
                <a:cs typeface="+mj-cs"/>
                <a:sym typeface="Helvetica"/>
              </a:defRPr>
            </a:pPr>
            <a:r>
              <a:rPr/>
              <a:t>   </a:t>
            </a:r>
            <a:r>
              <a:rPr>
                <a:solidFill>
                  <a:srgbClr val="B060B0"/>
                </a:solidFill>
              </a:rPr>
              <a:t>}</a:t>
            </a:r>
            <a:r>
              <a:rPr>
                <a:solidFill>
                  <a:srgbClr val="D2CD86"/>
                </a:solidFill>
              </a:rPr>
              <a:t>)</a:t>
            </a:r>
            <a:r>
              <a:rPr>
                <a:solidFill>
                  <a:srgbClr val="B060B0"/>
                </a:solidFill>
              </a:rPr>
              <a:t>;</a:t>
            </a:r>
          </a:p>
          <a:p>
            <a:pPr defTabSz="228600">
              <a:spcBef>
                <a:spcPts val="0"/>
              </a:spcBef>
              <a:defRPr sz="5600">
                <a:solidFill>
                  <a:srgbClr val="53585F"/>
                </a:solidFill>
                <a:latin typeface="+mj-lt"/>
                <a:ea typeface="+mj-ea"/>
                <a:cs typeface="+mj-cs"/>
                <a:sym typeface="Helvetica"/>
              </a:defRPr>
            </a:pPr>
            <a:r>
              <a:rPr/>
              <a:t>}</a:t>
            </a:r>
          </a:p>
        </p:txBody>
      </p:sp>
    </p:spTree>
    <p:extLst>
      <p:ext uri="{BB962C8B-B14F-4D97-AF65-F5344CB8AC3E}">
        <p14:creationId xmlns:p14="http://schemas.microsoft.com/office/powerpoint/2010/main" val="2096763056"/>
      </p:ext>
    </p:extLst>
  </p:cSld>
  <p:clrMapOvr>
    <a:masterClrMapping/>
  </p:clrMapOvr>
  <p:transition spd="med"/>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1" name="Shape 521"/>
          <p:cNvSpPr>
            <a:spLocks noGrp="1"/>
          </p:cNvSpPr>
          <p:nvPr>
            <p:ph type="body" idx="13"/>
          </p:nvPr>
        </p:nvSpPr>
        <p:spPr>
          <a:prstGeom prst="rect">
            <a:avLst/>
          </a:prstGeom>
        </p:spPr>
        <p:txBody>
          <a:bodyPr/>
          <a:lstStyle/>
          <a:p>
            <a:r>
              <a:rPr/>
              <a:t>Add an install Event Handler</a:t>
            </a:r>
          </a:p>
        </p:txBody>
      </p:sp>
      <p:sp>
        <p:nvSpPr>
          <p:cNvPr id="522" name="Shape 522"/>
          <p:cNvSpPr/>
          <p:nvPr/>
        </p:nvSpPr>
        <p:spPr>
          <a:xfrm>
            <a:off x="8743463" y="5502038"/>
            <a:ext cx="472378" cy="472378"/>
          </a:xfrm>
          <a:prstGeom prst="line">
            <a:avLst/>
          </a:prstGeom>
          <a:ln w="63500">
            <a:solidFill>
              <a:schemeClr val="accent1">
                <a:hueOff val="91659"/>
                <a:satOff val="-98181"/>
                <a:lumOff val="5371"/>
                <a:alpha val="50000"/>
              </a:schemeClr>
            </a:solidFill>
            <a:prstDash val="sysDot"/>
            <a:miter lim="400000"/>
            <a:headEnd type="triangle"/>
            <a:tailEnd type="triangle"/>
          </a:ln>
        </p:spPr>
        <p:txBody>
          <a:bodyPr lIns="18525" tIns="18525" rIns="18525" bIns="18525" anchor="ctr"/>
          <a:lstStyle/>
          <a:p>
            <a:pPr defTabSz="389467">
              <a:defRPr sz="3200"/>
            </a:pPr>
            <a:endParaRPr sz="1600"/>
          </a:p>
        </p:txBody>
      </p:sp>
      <p:sp>
        <p:nvSpPr>
          <p:cNvPr id="523" name="Shape 523"/>
          <p:cNvSpPr/>
          <p:nvPr/>
        </p:nvSpPr>
        <p:spPr>
          <a:xfrm>
            <a:off x="6288802" y="3650804"/>
            <a:ext cx="2486099" cy="635001"/>
          </a:xfrm>
          <a:prstGeom prst="roundRect">
            <a:avLst>
              <a:gd name="adj" fmla="val 15000"/>
            </a:avLst>
          </a:prstGeom>
          <a:solidFill>
            <a:schemeClr val="accent4">
              <a:hueOff val="6635489"/>
              <a:satOff val="-2300"/>
              <a:lumOff val="-6425"/>
              <a:alpha val="50000"/>
            </a:schemeClr>
          </a:solidFill>
          <a:ln w="3175">
            <a:miter lim="400000"/>
          </a:ln>
          <a:extLst>
            <a:ext uri="{C572A759-6A51-4108-AA02-DFA0A04FC94B}">
              <ma14:wrappingTextBoxFlag xmlns:ma14="http://schemas.microsoft.com/office/mac/drawingml/2011/main" val="1"/>
            </a:ext>
          </a:extLst>
        </p:spPr>
        <p:txBody>
          <a:bodyPr lIns="18525" tIns="18525" rIns="18525" bIns="18525" anchor="ctr"/>
          <a:lstStyle>
            <a:lvl1pPr defTabSz="778933">
              <a:defRPr sz="4500" b="1">
                <a:latin typeface="+mj-lt"/>
                <a:ea typeface="+mj-ea"/>
                <a:cs typeface="+mj-cs"/>
                <a:sym typeface="Helvetica"/>
              </a:defRPr>
            </a:lvl1pPr>
          </a:lstStyle>
          <a:p>
            <a:r>
              <a:rPr sz="2250"/>
              <a:t>Activated</a:t>
            </a:r>
          </a:p>
        </p:txBody>
      </p:sp>
      <p:sp>
        <p:nvSpPr>
          <p:cNvPr id="524" name="Shape 524"/>
          <p:cNvSpPr/>
          <p:nvPr/>
        </p:nvSpPr>
        <p:spPr>
          <a:xfrm>
            <a:off x="9184402" y="3650804"/>
            <a:ext cx="2486099" cy="635001"/>
          </a:xfrm>
          <a:prstGeom prst="roundRect">
            <a:avLst>
              <a:gd name="adj" fmla="val 15000"/>
            </a:avLst>
          </a:prstGeom>
          <a:solidFill>
            <a:srgbClr val="F15B44">
              <a:alpha val="50000"/>
            </a:srgbClr>
          </a:solidFill>
          <a:ln w="3175">
            <a:miter lim="400000"/>
          </a:ln>
          <a:extLst>
            <a:ext uri="{C572A759-6A51-4108-AA02-DFA0A04FC94B}">
              <ma14:wrappingTextBoxFlag xmlns:ma14="http://schemas.microsoft.com/office/mac/drawingml/2011/main" val="1"/>
            </a:ext>
          </a:extLst>
        </p:spPr>
        <p:txBody>
          <a:bodyPr lIns="18525" tIns="18525" rIns="18525" bIns="18525" anchor="ctr"/>
          <a:lstStyle>
            <a:lvl1pPr defTabSz="778933">
              <a:defRPr sz="4500" b="1">
                <a:latin typeface="+mj-lt"/>
                <a:ea typeface="+mj-ea"/>
                <a:cs typeface="+mj-cs"/>
                <a:sym typeface="Helvetica"/>
              </a:defRPr>
            </a:lvl1pPr>
          </a:lstStyle>
          <a:p>
            <a:r>
              <a:rPr sz="2250"/>
              <a:t>Error</a:t>
            </a:r>
          </a:p>
        </p:txBody>
      </p:sp>
      <p:sp>
        <p:nvSpPr>
          <p:cNvPr id="525" name="Shape 525"/>
          <p:cNvSpPr/>
          <p:nvPr/>
        </p:nvSpPr>
        <p:spPr>
          <a:xfrm>
            <a:off x="6288802" y="4830752"/>
            <a:ext cx="2486099" cy="635001"/>
          </a:xfrm>
          <a:prstGeom prst="roundRect">
            <a:avLst>
              <a:gd name="adj" fmla="val 15000"/>
            </a:avLst>
          </a:prstGeom>
          <a:solidFill>
            <a:srgbClr val="FFCA28">
              <a:alpha val="50000"/>
            </a:srgbClr>
          </a:solidFill>
          <a:ln w="3175">
            <a:miter lim="400000"/>
          </a:ln>
          <a:extLst>
            <a:ext uri="{C572A759-6A51-4108-AA02-DFA0A04FC94B}">
              <ma14:wrappingTextBoxFlag xmlns:ma14="http://schemas.microsoft.com/office/mac/drawingml/2011/main" val="1"/>
            </a:ext>
          </a:extLst>
        </p:spPr>
        <p:txBody>
          <a:bodyPr lIns="18525" tIns="18525" rIns="18525" bIns="18525" anchor="ctr"/>
          <a:lstStyle>
            <a:lvl1pPr defTabSz="778933">
              <a:defRPr sz="4500" b="1">
                <a:latin typeface="+mj-lt"/>
                <a:ea typeface="+mj-ea"/>
                <a:cs typeface="+mj-cs"/>
                <a:sym typeface="Helvetica"/>
              </a:defRPr>
            </a:lvl1pPr>
          </a:lstStyle>
          <a:p>
            <a:r>
              <a:rPr sz="2250"/>
              <a:t>Idle</a:t>
            </a:r>
          </a:p>
        </p:txBody>
      </p:sp>
      <p:sp>
        <p:nvSpPr>
          <p:cNvPr id="526" name="Shape 526"/>
          <p:cNvSpPr/>
          <p:nvPr/>
        </p:nvSpPr>
        <p:spPr>
          <a:xfrm>
            <a:off x="6288802" y="6010701"/>
            <a:ext cx="2486099" cy="635001"/>
          </a:xfrm>
          <a:prstGeom prst="roundRect">
            <a:avLst>
              <a:gd name="adj" fmla="val 15000"/>
            </a:avLst>
          </a:prstGeom>
          <a:solidFill>
            <a:schemeClr val="accent4">
              <a:hueOff val="6635489"/>
              <a:satOff val="-2300"/>
              <a:lumOff val="-6425"/>
              <a:alpha val="50000"/>
            </a:schemeClr>
          </a:solidFill>
          <a:ln w="3175">
            <a:miter lim="400000"/>
          </a:ln>
          <a:extLst>
            <a:ext uri="{C572A759-6A51-4108-AA02-DFA0A04FC94B}">
              <ma14:wrappingTextBoxFlag xmlns:ma14="http://schemas.microsoft.com/office/mac/drawingml/2011/main" val="1"/>
            </a:ext>
          </a:extLst>
        </p:spPr>
        <p:txBody>
          <a:bodyPr lIns="18525" tIns="18525" rIns="18525" bIns="18525" anchor="ctr"/>
          <a:lstStyle>
            <a:lvl1pPr defTabSz="778933">
              <a:defRPr sz="4500" b="1">
                <a:latin typeface="+mj-lt"/>
                <a:ea typeface="+mj-ea"/>
                <a:cs typeface="+mj-cs"/>
                <a:sym typeface="Helvetica"/>
              </a:defRPr>
            </a:lvl1pPr>
          </a:lstStyle>
          <a:p>
            <a:r>
              <a:rPr sz="2250"/>
              <a:t>Active</a:t>
            </a:r>
          </a:p>
        </p:txBody>
      </p:sp>
      <p:sp>
        <p:nvSpPr>
          <p:cNvPr id="527" name="Shape 527"/>
          <p:cNvSpPr/>
          <p:nvPr/>
        </p:nvSpPr>
        <p:spPr>
          <a:xfrm>
            <a:off x="9184402" y="6010701"/>
            <a:ext cx="2486099" cy="635001"/>
          </a:xfrm>
          <a:prstGeom prst="roundRect">
            <a:avLst>
              <a:gd name="adj" fmla="val 15000"/>
            </a:avLst>
          </a:prstGeom>
          <a:solidFill>
            <a:srgbClr val="F15B44">
              <a:alpha val="50000"/>
            </a:srgbClr>
          </a:solidFill>
          <a:ln w="3175">
            <a:miter lim="400000"/>
          </a:ln>
          <a:extLst>
            <a:ext uri="{C572A759-6A51-4108-AA02-DFA0A04FC94B}">
              <ma14:wrappingTextBoxFlag xmlns:ma14="http://schemas.microsoft.com/office/mac/drawingml/2011/main" val="1"/>
            </a:ext>
          </a:extLst>
        </p:spPr>
        <p:txBody>
          <a:bodyPr lIns="18525" tIns="18525" rIns="18525" bIns="18525" anchor="ctr"/>
          <a:lstStyle>
            <a:lvl1pPr defTabSz="778933">
              <a:defRPr sz="4500" b="1">
                <a:latin typeface="+mj-lt"/>
                <a:ea typeface="+mj-ea"/>
                <a:cs typeface="+mj-cs"/>
                <a:sym typeface="Helvetica"/>
              </a:defRPr>
            </a:lvl1pPr>
          </a:lstStyle>
          <a:p>
            <a:r>
              <a:rPr sz="2250"/>
              <a:t>Terminated</a:t>
            </a:r>
          </a:p>
        </p:txBody>
      </p:sp>
      <p:sp>
        <p:nvSpPr>
          <p:cNvPr id="528" name="Shape 528"/>
          <p:cNvSpPr/>
          <p:nvPr/>
        </p:nvSpPr>
        <p:spPr>
          <a:xfrm flipV="1">
            <a:off x="7512568" y="3036470"/>
            <a:ext cx="843104" cy="1"/>
          </a:xfrm>
          <a:prstGeom prst="line">
            <a:avLst/>
          </a:prstGeom>
          <a:ln w="63500">
            <a:solidFill>
              <a:schemeClr val="accent1">
                <a:hueOff val="91659"/>
                <a:satOff val="-98181"/>
                <a:lumOff val="5371"/>
              </a:schemeClr>
            </a:solidFill>
            <a:prstDash val="sysDot"/>
            <a:miter lim="400000"/>
          </a:ln>
        </p:spPr>
        <p:txBody>
          <a:bodyPr lIns="18525" tIns="18525" rIns="18525" bIns="18525" anchor="ctr"/>
          <a:lstStyle/>
          <a:p>
            <a:pPr defTabSz="389467">
              <a:defRPr sz="3200"/>
            </a:pPr>
            <a:endParaRPr sz="1600"/>
          </a:p>
        </p:txBody>
      </p:sp>
      <p:sp>
        <p:nvSpPr>
          <p:cNvPr id="529" name="Shape 529"/>
          <p:cNvSpPr/>
          <p:nvPr/>
        </p:nvSpPr>
        <p:spPr>
          <a:xfrm>
            <a:off x="7531851" y="3021750"/>
            <a:ext cx="1" cy="622505"/>
          </a:xfrm>
          <a:prstGeom prst="line">
            <a:avLst/>
          </a:prstGeom>
          <a:ln w="63500">
            <a:solidFill>
              <a:schemeClr val="accent1">
                <a:hueOff val="91659"/>
                <a:satOff val="-98181"/>
                <a:lumOff val="5371"/>
              </a:schemeClr>
            </a:solidFill>
            <a:prstDash val="sysDot"/>
            <a:miter lim="400000"/>
            <a:tailEnd type="triangle"/>
          </a:ln>
        </p:spPr>
        <p:txBody>
          <a:bodyPr lIns="18525" tIns="18525" rIns="18525" bIns="18525" anchor="ctr"/>
          <a:lstStyle/>
          <a:p>
            <a:pPr defTabSz="389467">
              <a:defRPr sz="3200"/>
            </a:pPr>
            <a:endParaRPr sz="1600"/>
          </a:p>
        </p:txBody>
      </p:sp>
      <p:sp>
        <p:nvSpPr>
          <p:cNvPr id="530" name="Shape 530"/>
          <p:cNvSpPr/>
          <p:nvPr/>
        </p:nvSpPr>
        <p:spPr>
          <a:xfrm flipV="1">
            <a:off x="9588329" y="3036278"/>
            <a:ext cx="843104" cy="1"/>
          </a:xfrm>
          <a:prstGeom prst="line">
            <a:avLst/>
          </a:prstGeom>
          <a:ln w="63500">
            <a:solidFill>
              <a:schemeClr val="accent1">
                <a:hueOff val="91659"/>
                <a:satOff val="-98181"/>
                <a:lumOff val="5371"/>
              </a:schemeClr>
            </a:solidFill>
            <a:prstDash val="sysDot"/>
            <a:miter lim="400000"/>
          </a:ln>
        </p:spPr>
        <p:txBody>
          <a:bodyPr lIns="18525" tIns="18525" rIns="18525" bIns="18525" anchor="ctr"/>
          <a:lstStyle/>
          <a:p>
            <a:pPr defTabSz="389467">
              <a:defRPr sz="3200"/>
            </a:pPr>
            <a:endParaRPr sz="1600"/>
          </a:p>
        </p:txBody>
      </p:sp>
      <p:sp>
        <p:nvSpPr>
          <p:cNvPr id="531" name="Shape 531"/>
          <p:cNvSpPr/>
          <p:nvPr/>
        </p:nvSpPr>
        <p:spPr>
          <a:xfrm>
            <a:off x="10427452" y="3021173"/>
            <a:ext cx="1" cy="622505"/>
          </a:xfrm>
          <a:prstGeom prst="line">
            <a:avLst/>
          </a:prstGeom>
          <a:ln w="63500">
            <a:solidFill>
              <a:schemeClr val="accent1">
                <a:hueOff val="91659"/>
                <a:satOff val="-98181"/>
                <a:lumOff val="5371"/>
              </a:schemeClr>
            </a:solidFill>
            <a:prstDash val="sysDot"/>
            <a:miter lim="400000"/>
            <a:tailEnd type="triangle"/>
          </a:ln>
        </p:spPr>
        <p:txBody>
          <a:bodyPr lIns="18525" tIns="18525" rIns="18525" bIns="18525" anchor="ctr"/>
          <a:lstStyle/>
          <a:p>
            <a:pPr defTabSz="389467">
              <a:defRPr sz="3200"/>
            </a:pPr>
            <a:endParaRPr sz="1600"/>
          </a:p>
        </p:txBody>
      </p:sp>
      <p:sp>
        <p:nvSpPr>
          <p:cNvPr id="532" name="Shape 532"/>
          <p:cNvSpPr/>
          <p:nvPr/>
        </p:nvSpPr>
        <p:spPr>
          <a:xfrm>
            <a:off x="7736602" y="2718778"/>
            <a:ext cx="2486099" cy="635001"/>
          </a:xfrm>
          <a:prstGeom prst="roundRect">
            <a:avLst>
              <a:gd name="adj" fmla="val 15000"/>
            </a:avLst>
          </a:prstGeom>
          <a:solidFill>
            <a:srgbClr val="1497FC"/>
          </a:solidFill>
          <a:ln w="3175">
            <a:miter lim="400000"/>
          </a:ln>
          <a:extLst>
            <a:ext uri="{C572A759-6A51-4108-AA02-DFA0A04FC94B}">
              <ma14:wrappingTextBoxFlag xmlns:ma14="http://schemas.microsoft.com/office/mac/drawingml/2011/main" val="1"/>
            </a:ext>
          </a:extLst>
        </p:spPr>
        <p:txBody>
          <a:bodyPr lIns="18525" tIns="18525" rIns="18525" bIns="18525" anchor="ctr"/>
          <a:lstStyle>
            <a:lvl1pPr defTabSz="778933">
              <a:defRPr sz="4500" b="1">
                <a:latin typeface="+mj-lt"/>
                <a:ea typeface="+mj-ea"/>
                <a:cs typeface="+mj-cs"/>
                <a:sym typeface="Helvetica"/>
              </a:defRPr>
            </a:lvl1pPr>
          </a:lstStyle>
          <a:p>
            <a:r>
              <a:rPr sz="2250"/>
              <a:t>Install</a:t>
            </a:r>
          </a:p>
        </p:txBody>
      </p:sp>
      <p:sp>
        <p:nvSpPr>
          <p:cNvPr id="533" name="Shape 533"/>
          <p:cNvSpPr/>
          <p:nvPr/>
        </p:nvSpPr>
        <p:spPr>
          <a:xfrm>
            <a:off x="7531852" y="4365369"/>
            <a:ext cx="1" cy="385820"/>
          </a:xfrm>
          <a:prstGeom prst="line">
            <a:avLst/>
          </a:prstGeom>
          <a:ln w="63500">
            <a:solidFill>
              <a:schemeClr val="accent1">
                <a:hueOff val="91659"/>
                <a:satOff val="-98181"/>
                <a:lumOff val="5371"/>
                <a:alpha val="50000"/>
              </a:schemeClr>
            </a:solidFill>
            <a:prstDash val="sysDot"/>
            <a:miter lim="400000"/>
            <a:headEnd type="triangle"/>
            <a:tailEnd type="triangle"/>
          </a:ln>
        </p:spPr>
        <p:txBody>
          <a:bodyPr lIns="18525" tIns="18525" rIns="18525" bIns="18525" anchor="ctr"/>
          <a:lstStyle/>
          <a:p>
            <a:pPr defTabSz="389467">
              <a:defRPr sz="3200"/>
            </a:pPr>
            <a:endParaRPr sz="1600"/>
          </a:p>
        </p:txBody>
      </p:sp>
      <p:sp>
        <p:nvSpPr>
          <p:cNvPr id="534" name="Shape 534"/>
          <p:cNvSpPr/>
          <p:nvPr/>
        </p:nvSpPr>
        <p:spPr>
          <a:xfrm>
            <a:off x="7531852" y="5545317"/>
            <a:ext cx="1" cy="385820"/>
          </a:xfrm>
          <a:prstGeom prst="line">
            <a:avLst/>
          </a:prstGeom>
          <a:ln w="63500">
            <a:solidFill>
              <a:schemeClr val="accent1">
                <a:hueOff val="91659"/>
                <a:satOff val="-98181"/>
                <a:lumOff val="5371"/>
                <a:alpha val="50000"/>
              </a:schemeClr>
            </a:solidFill>
            <a:prstDash val="sysDot"/>
            <a:miter lim="400000"/>
            <a:headEnd type="triangle"/>
            <a:tailEnd type="triangle"/>
          </a:ln>
        </p:spPr>
        <p:txBody>
          <a:bodyPr lIns="18525" tIns="18525" rIns="18525" bIns="18525" anchor="ctr"/>
          <a:lstStyle/>
          <a:p>
            <a:pPr defTabSz="389467">
              <a:defRPr sz="3200"/>
            </a:pPr>
            <a:endParaRPr sz="1600"/>
          </a:p>
        </p:txBody>
      </p:sp>
      <p:sp>
        <p:nvSpPr>
          <p:cNvPr id="535" name="Shape 535"/>
          <p:cNvSpPr/>
          <p:nvPr/>
        </p:nvSpPr>
        <p:spPr>
          <a:xfrm>
            <a:off x="7736602" y="1660341"/>
            <a:ext cx="2486099" cy="635001"/>
          </a:xfrm>
          <a:prstGeom prst="roundRect">
            <a:avLst>
              <a:gd name="adj" fmla="val 15000"/>
            </a:avLst>
          </a:prstGeom>
          <a:solidFill>
            <a:srgbClr val="00BCD4">
              <a:alpha val="50000"/>
            </a:srgbClr>
          </a:solidFill>
          <a:ln w="3175">
            <a:miter lim="400000"/>
          </a:ln>
          <a:extLst>
            <a:ext uri="{C572A759-6A51-4108-AA02-DFA0A04FC94B}">
              <ma14:wrappingTextBoxFlag xmlns:ma14="http://schemas.microsoft.com/office/mac/drawingml/2011/main" val="1"/>
            </a:ext>
          </a:extLst>
        </p:spPr>
        <p:txBody>
          <a:bodyPr lIns="18525" tIns="18525" rIns="18525" bIns="18525" anchor="ctr"/>
          <a:lstStyle>
            <a:lvl1pPr defTabSz="778933">
              <a:defRPr sz="4500" b="1">
                <a:latin typeface="+mj-lt"/>
                <a:ea typeface="+mj-ea"/>
                <a:cs typeface="+mj-cs"/>
                <a:sym typeface="Helvetica"/>
              </a:defRPr>
            </a:lvl1pPr>
          </a:lstStyle>
          <a:p>
            <a:r>
              <a:rPr sz="2250"/>
              <a:t>Register</a:t>
            </a:r>
          </a:p>
        </p:txBody>
      </p:sp>
      <p:sp>
        <p:nvSpPr>
          <p:cNvPr id="536" name="Shape 536"/>
          <p:cNvSpPr/>
          <p:nvPr/>
        </p:nvSpPr>
        <p:spPr>
          <a:xfrm>
            <a:off x="8979651" y="2314150"/>
            <a:ext cx="1" cy="385820"/>
          </a:xfrm>
          <a:prstGeom prst="line">
            <a:avLst/>
          </a:prstGeom>
          <a:ln w="63500">
            <a:solidFill>
              <a:schemeClr val="accent1">
                <a:hueOff val="91659"/>
                <a:satOff val="-98181"/>
                <a:lumOff val="5371"/>
                <a:alpha val="50000"/>
              </a:schemeClr>
            </a:solidFill>
            <a:prstDash val="sysDot"/>
            <a:miter lim="400000"/>
            <a:headEnd type="triangle"/>
            <a:tailEnd type="triangle"/>
          </a:ln>
        </p:spPr>
        <p:txBody>
          <a:bodyPr lIns="18525" tIns="18525" rIns="18525" bIns="18525" anchor="ctr"/>
          <a:lstStyle/>
          <a:p>
            <a:pPr defTabSz="389467">
              <a:defRPr sz="3200"/>
            </a:pPr>
            <a:endParaRPr sz="1600"/>
          </a:p>
        </p:txBody>
      </p:sp>
    </p:spTree>
    <p:extLst>
      <p:ext uri="{BB962C8B-B14F-4D97-AF65-F5344CB8AC3E}">
        <p14:creationId xmlns:p14="http://schemas.microsoft.com/office/powerpoint/2010/main" val="1388446566"/>
      </p:ext>
    </p:extLst>
  </p:cSld>
  <p:clrMapOvr>
    <a:masterClrMapping/>
  </p:clrMapOvr>
  <p:transition spd="med"/>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0" name="Shape 540"/>
          <p:cNvSpPr>
            <a:spLocks noGrp="1"/>
          </p:cNvSpPr>
          <p:nvPr>
            <p:ph type="title"/>
          </p:nvPr>
        </p:nvSpPr>
        <p:spPr>
          <a:prstGeom prst="rect">
            <a:avLst/>
          </a:prstGeom>
        </p:spPr>
        <p:txBody>
          <a:bodyPr/>
          <a:lstStyle/>
          <a:p>
            <a:r>
              <a:rPr/>
              <a:t>Add an install Event Handler</a:t>
            </a:r>
          </a:p>
        </p:txBody>
      </p:sp>
      <p:sp>
        <p:nvSpPr>
          <p:cNvPr id="541" name="Shape 541"/>
          <p:cNvSpPr>
            <a:spLocks noGrp="1"/>
          </p:cNvSpPr>
          <p:nvPr>
            <p:ph type="body" idx="1"/>
          </p:nvPr>
        </p:nvSpPr>
        <p:spPr>
          <a:prstGeom prst="rect">
            <a:avLst/>
          </a:prstGeom>
        </p:spPr>
        <p:txBody>
          <a:bodyPr/>
          <a:lstStyle/>
          <a:p>
            <a:pPr defTabSz="228600">
              <a:spcBef>
                <a:spcPts val="0"/>
              </a:spcBef>
              <a:defRPr sz="5600">
                <a:solidFill>
                  <a:srgbClr val="D1D1D1"/>
                </a:solidFill>
                <a:latin typeface="+mj-lt"/>
                <a:ea typeface="+mj-ea"/>
                <a:cs typeface="+mj-cs"/>
                <a:sym typeface="Helvetica"/>
              </a:defRPr>
            </a:pPr>
            <a:r>
              <a:rPr/>
              <a:t>self</a:t>
            </a:r>
            <a:r>
              <a:rPr>
                <a:solidFill>
                  <a:srgbClr val="D2CD86"/>
                </a:solidFill>
              </a:rPr>
              <a:t>.</a:t>
            </a:r>
            <a:r>
              <a:rPr/>
              <a:t>addEventListener</a:t>
            </a:r>
            <a:r>
              <a:rPr>
                <a:solidFill>
                  <a:srgbClr val="D2CD86"/>
                </a:solidFill>
              </a:rPr>
              <a:t>(</a:t>
            </a:r>
            <a:r>
              <a:rPr>
                <a:solidFill>
                  <a:srgbClr val="02D046"/>
                </a:solidFill>
              </a:rPr>
              <a:t>'</a:t>
            </a:r>
            <a:r>
              <a:rPr>
                <a:solidFill>
                  <a:srgbClr val="01C4C4"/>
                </a:solidFill>
              </a:rPr>
              <a:t>install</a:t>
            </a:r>
            <a:r>
              <a:rPr>
                <a:solidFill>
                  <a:srgbClr val="02D046"/>
                </a:solidFill>
              </a:rPr>
              <a:t>'</a:t>
            </a:r>
            <a:r>
              <a:rPr>
                <a:solidFill>
                  <a:srgbClr val="D2CD86"/>
                </a:solidFill>
              </a:rPr>
              <a:t>,</a:t>
            </a:r>
            <a:r>
              <a:rPr/>
              <a:t> </a:t>
            </a:r>
            <a:r>
              <a:rPr b="1">
                <a:solidFill>
                  <a:srgbClr val="E66170"/>
                </a:solidFill>
              </a:rPr>
              <a:t>function</a:t>
            </a:r>
            <a:r>
              <a:rPr>
                <a:solidFill>
                  <a:srgbClr val="D2CD86"/>
                </a:solidFill>
              </a:rPr>
              <a:t>(</a:t>
            </a:r>
            <a:r>
              <a:rPr/>
              <a:t>event</a:t>
            </a:r>
            <a:r>
              <a:rPr>
                <a:solidFill>
                  <a:srgbClr val="D2CD86"/>
                </a:solidFill>
              </a:rPr>
              <a:t>)</a:t>
            </a:r>
            <a:r>
              <a:rPr/>
              <a:t> </a:t>
            </a:r>
            <a:r>
              <a:rPr>
                <a:solidFill>
                  <a:srgbClr val="B060B0"/>
                </a:solidFill>
              </a:rPr>
              <a:t>{</a:t>
            </a:r>
          </a:p>
          <a:p>
            <a:pPr defTabSz="228600">
              <a:spcBef>
                <a:spcPts val="0"/>
              </a:spcBef>
              <a:defRPr sz="5600">
                <a:solidFill>
                  <a:srgbClr val="D1D1D1"/>
                </a:solidFill>
                <a:latin typeface="+mj-lt"/>
                <a:ea typeface="+mj-ea"/>
                <a:cs typeface="+mj-cs"/>
                <a:sym typeface="Helvetica"/>
              </a:defRPr>
            </a:pPr>
            <a:r>
              <a:rPr/>
              <a:t>  </a:t>
            </a:r>
            <a:r>
              <a:rPr b="1">
                <a:solidFill>
                  <a:srgbClr val="E66170"/>
                </a:solidFill>
              </a:rPr>
              <a:t>return</a:t>
            </a:r>
            <a:r>
              <a:rPr/>
              <a:t> self</a:t>
            </a:r>
            <a:r>
              <a:rPr>
                <a:solidFill>
                  <a:srgbClr val="D2CD86"/>
                </a:solidFill>
              </a:rPr>
              <a:t>.</a:t>
            </a:r>
            <a:r>
              <a:rPr/>
              <a:t>skipWaiting</a:t>
            </a:r>
            <a:r>
              <a:rPr>
                <a:solidFill>
                  <a:srgbClr val="D2CD86"/>
                </a:solidFill>
              </a:rPr>
              <a:t>()</a:t>
            </a:r>
            <a:r>
              <a:rPr>
                <a:solidFill>
                  <a:srgbClr val="B060B0"/>
                </a:solidFill>
              </a:rPr>
              <a:t>;</a:t>
            </a:r>
          </a:p>
          <a:p>
            <a:pPr defTabSz="228600">
              <a:spcBef>
                <a:spcPts val="0"/>
              </a:spcBef>
              <a:defRPr sz="5600">
                <a:solidFill>
                  <a:srgbClr val="B060B0"/>
                </a:solidFill>
                <a:latin typeface="+mj-lt"/>
                <a:ea typeface="+mj-ea"/>
                <a:cs typeface="+mj-cs"/>
                <a:sym typeface="Helvetica"/>
              </a:defRPr>
            </a:pPr>
            <a:r>
              <a:rPr/>
              <a:t>}</a:t>
            </a:r>
            <a:r>
              <a:rPr>
                <a:solidFill>
                  <a:srgbClr val="D2CD86"/>
                </a:solidFill>
              </a:rPr>
              <a:t>)</a:t>
            </a:r>
            <a:r>
              <a:rPr/>
              <a:t>;</a:t>
            </a:r>
          </a:p>
        </p:txBody>
      </p:sp>
    </p:spTree>
    <p:extLst>
      <p:ext uri="{BB962C8B-B14F-4D97-AF65-F5344CB8AC3E}">
        <p14:creationId xmlns:p14="http://schemas.microsoft.com/office/powerpoint/2010/main" val="529601004"/>
      </p:ext>
    </p:extLst>
  </p:cSld>
  <p:clrMapOvr>
    <a:masterClrMapping/>
  </p:clrMapOvr>
  <p:transition spd="med"/>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5" name="Shape 545"/>
          <p:cNvSpPr>
            <a:spLocks noGrp="1"/>
          </p:cNvSpPr>
          <p:nvPr>
            <p:ph type="body" idx="13"/>
          </p:nvPr>
        </p:nvSpPr>
        <p:spPr>
          <a:prstGeom prst="rect">
            <a:avLst/>
          </a:prstGeom>
        </p:spPr>
        <p:txBody>
          <a:bodyPr/>
          <a:lstStyle/>
          <a:p>
            <a:r>
              <a:rPr/>
              <a:t>Pre-fetch the App Resources</a:t>
            </a:r>
          </a:p>
        </p:txBody>
      </p:sp>
      <p:sp>
        <p:nvSpPr>
          <p:cNvPr id="546" name="Shape 546"/>
          <p:cNvSpPr/>
          <p:nvPr/>
        </p:nvSpPr>
        <p:spPr>
          <a:xfrm>
            <a:off x="8743463" y="5502038"/>
            <a:ext cx="472378" cy="472378"/>
          </a:xfrm>
          <a:prstGeom prst="line">
            <a:avLst/>
          </a:prstGeom>
          <a:ln w="63500">
            <a:solidFill>
              <a:schemeClr val="accent1">
                <a:hueOff val="91659"/>
                <a:satOff val="-98181"/>
                <a:lumOff val="5371"/>
                <a:alpha val="50000"/>
              </a:schemeClr>
            </a:solidFill>
            <a:prstDash val="sysDot"/>
            <a:miter lim="400000"/>
            <a:headEnd type="triangle"/>
            <a:tailEnd type="triangle"/>
          </a:ln>
        </p:spPr>
        <p:txBody>
          <a:bodyPr lIns="18525" tIns="18525" rIns="18525" bIns="18525" anchor="ctr"/>
          <a:lstStyle/>
          <a:p>
            <a:pPr defTabSz="389467">
              <a:defRPr sz="3200"/>
            </a:pPr>
            <a:endParaRPr sz="1600"/>
          </a:p>
        </p:txBody>
      </p:sp>
      <p:sp>
        <p:nvSpPr>
          <p:cNvPr id="547" name="Shape 547"/>
          <p:cNvSpPr/>
          <p:nvPr/>
        </p:nvSpPr>
        <p:spPr>
          <a:xfrm>
            <a:off x="6288802" y="3650804"/>
            <a:ext cx="2486099" cy="635001"/>
          </a:xfrm>
          <a:prstGeom prst="roundRect">
            <a:avLst>
              <a:gd name="adj" fmla="val 15000"/>
            </a:avLst>
          </a:prstGeom>
          <a:solidFill>
            <a:schemeClr val="accent4">
              <a:hueOff val="6635489"/>
              <a:satOff val="-2300"/>
              <a:lumOff val="-6425"/>
              <a:alpha val="50000"/>
            </a:schemeClr>
          </a:solidFill>
          <a:ln w="3175">
            <a:miter lim="400000"/>
          </a:ln>
          <a:extLst>
            <a:ext uri="{C572A759-6A51-4108-AA02-DFA0A04FC94B}">
              <ma14:wrappingTextBoxFlag xmlns:ma14="http://schemas.microsoft.com/office/mac/drawingml/2011/main" val="1"/>
            </a:ext>
          </a:extLst>
        </p:spPr>
        <p:txBody>
          <a:bodyPr lIns="18525" tIns="18525" rIns="18525" bIns="18525" anchor="ctr"/>
          <a:lstStyle>
            <a:lvl1pPr defTabSz="778933">
              <a:defRPr sz="4500" b="1">
                <a:latin typeface="+mj-lt"/>
                <a:ea typeface="+mj-ea"/>
                <a:cs typeface="+mj-cs"/>
                <a:sym typeface="Helvetica"/>
              </a:defRPr>
            </a:lvl1pPr>
          </a:lstStyle>
          <a:p>
            <a:r>
              <a:rPr sz="2250"/>
              <a:t>Activated</a:t>
            </a:r>
          </a:p>
        </p:txBody>
      </p:sp>
      <p:sp>
        <p:nvSpPr>
          <p:cNvPr id="548" name="Shape 548"/>
          <p:cNvSpPr/>
          <p:nvPr/>
        </p:nvSpPr>
        <p:spPr>
          <a:xfrm>
            <a:off x="9184402" y="3650804"/>
            <a:ext cx="2486099" cy="635001"/>
          </a:xfrm>
          <a:prstGeom prst="roundRect">
            <a:avLst>
              <a:gd name="adj" fmla="val 15000"/>
            </a:avLst>
          </a:prstGeom>
          <a:solidFill>
            <a:srgbClr val="F15B44">
              <a:alpha val="50000"/>
            </a:srgbClr>
          </a:solidFill>
          <a:ln w="3175">
            <a:miter lim="400000"/>
          </a:ln>
          <a:extLst>
            <a:ext uri="{C572A759-6A51-4108-AA02-DFA0A04FC94B}">
              <ma14:wrappingTextBoxFlag xmlns:ma14="http://schemas.microsoft.com/office/mac/drawingml/2011/main" val="1"/>
            </a:ext>
          </a:extLst>
        </p:spPr>
        <p:txBody>
          <a:bodyPr lIns="18525" tIns="18525" rIns="18525" bIns="18525" anchor="ctr"/>
          <a:lstStyle>
            <a:lvl1pPr defTabSz="778933">
              <a:defRPr sz="4500" b="1">
                <a:latin typeface="+mj-lt"/>
                <a:ea typeface="+mj-ea"/>
                <a:cs typeface="+mj-cs"/>
                <a:sym typeface="Helvetica"/>
              </a:defRPr>
            </a:lvl1pPr>
          </a:lstStyle>
          <a:p>
            <a:r>
              <a:rPr sz="2250"/>
              <a:t>Error</a:t>
            </a:r>
          </a:p>
        </p:txBody>
      </p:sp>
      <p:sp>
        <p:nvSpPr>
          <p:cNvPr id="549" name="Shape 549"/>
          <p:cNvSpPr/>
          <p:nvPr/>
        </p:nvSpPr>
        <p:spPr>
          <a:xfrm>
            <a:off x="6288802" y="4830752"/>
            <a:ext cx="2486099" cy="635001"/>
          </a:xfrm>
          <a:prstGeom prst="roundRect">
            <a:avLst>
              <a:gd name="adj" fmla="val 15000"/>
            </a:avLst>
          </a:prstGeom>
          <a:solidFill>
            <a:srgbClr val="FFCA28">
              <a:alpha val="50000"/>
            </a:srgbClr>
          </a:solidFill>
          <a:ln w="3175">
            <a:miter lim="400000"/>
          </a:ln>
          <a:extLst>
            <a:ext uri="{C572A759-6A51-4108-AA02-DFA0A04FC94B}">
              <ma14:wrappingTextBoxFlag xmlns:ma14="http://schemas.microsoft.com/office/mac/drawingml/2011/main" val="1"/>
            </a:ext>
          </a:extLst>
        </p:spPr>
        <p:txBody>
          <a:bodyPr lIns="18525" tIns="18525" rIns="18525" bIns="18525" anchor="ctr"/>
          <a:lstStyle>
            <a:lvl1pPr defTabSz="778933">
              <a:defRPr sz="4500" b="1">
                <a:latin typeface="+mj-lt"/>
                <a:ea typeface="+mj-ea"/>
                <a:cs typeface="+mj-cs"/>
                <a:sym typeface="Helvetica"/>
              </a:defRPr>
            </a:lvl1pPr>
          </a:lstStyle>
          <a:p>
            <a:r>
              <a:rPr sz="2250"/>
              <a:t>Idle</a:t>
            </a:r>
          </a:p>
        </p:txBody>
      </p:sp>
      <p:sp>
        <p:nvSpPr>
          <p:cNvPr id="550" name="Shape 550"/>
          <p:cNvSpPr/>
          <p:nvPr/>
        </p:nvSpPr>
        <p:spPr>
          <a:xfrm>
            <a:off x="6288802" y="6010701"/>
            <a:ext cx="2486099" cy="635001"/>
          </a:xfrm>
          <a:prstGeom prst="roundRect">
            <a:avLst>
              <a:gd name="adj" fmla="val 15000"/>
            </a:avLst>
          </a:prstGeom>
          <a:solidFill>
            <a:schemeClr val="accent4">
              <a:hueOff val="6635489"/>
              <a:satOff val="-2300"/>
              <a:lumOff val="-6425"/>
              <a:alpha val="50000"/>
            </a:schemeClr>
          </a:solidFill>
          <a:ln w="3175">
            <a:miter lim="400000"/>
          </a:ln>
          <a:extLst>
            <a:ext uri="{C572A759-6A51-4108-AA02-DFA0A04FC94B}">
              <ma14:wrappingTextBoxFlag xmlns:ma14="http://schemas.microsoft.com/office/mac/drawingml/2011/main" val="1"/>
            </a:ext>
          </a:extLst>
        </p:spPr>
        <p:txBody>
          <a:bodyPr lIns="18525" tIns="18525" rIns="18525" bIns="18525" anchor="ctr"/>
          <a:lstStyle>
            <a:lvl1pPr defTabSz="778933">
              <a:defRPr sz="4500" b="1">
                <a:latin typeface="+mj-lt"/>
                <a:ea typeface="+mj-ea"/>
                <a:cs typeface="+mj-cs"/>
                <a:sym typeface="Helvetica"/>
              </a:defRPr>
            </a:lvl1pPr>
          </a:lstStyle>
          <a:p>
            <a:r>
              <a:rPr sz="2250"/>
              <a:t>Active</a:t>
            </a:r>
          </a:p>
        </p:txBody>
      </p:sp>
      <p:sp>
        <p:nvSpPr>
          <p:cNvPr id="551" name="Shape 551"/>
          <p:cNvSpPr/>
          <p:nvPr/>
        </p:nvSpPr>
        <p:spPr>
          <a:xfrm>
            <a:off x="9184402" y="6010701"/>
            <a:ext cx="2486099" cy="635001"/>
          </a:xfrm>
          <a:prstGeom prst="roundRect">
            <a:avLst>
              <a:gd name="adj" fmla="val 15000"/>
            </a:avLst>
          </a:prstGeom>
          <a:solidFill>
            <a:srgbClr val="F15B44">
              <a:alpha val="50000"/>
            </a:srgbClr>
          </a:solidFill>
          <a:ln w="3175">
            <a:miter lim="400000"/>
          </a:ln>
          <a:extLst>
            <a:ext uri="{C572A759-6A51-4108-AA02-DFA0A04FC94B}">
              <ma14:wrappingTextBoxFlag xmlns:ma14="http://schemas.microsoft.com/office/mac/drawingml/2011/main" val="1"/>
            </a:ext>
          </a:extLst>
        </p:spPr>
        <p:txBody>
          <a:bodyPr lIns="18525" tIns="18525" rIns="18525" bIns="18525" anchor="ctr"/>
          <a:lstStyle>
            <a:lvl1pPr defTabSz="778933">
              <a:defRPr sz="4500" b="1">
                <a:latin typeface="+mj-lt"/>
                <a:ea typeface="+mj-ea"/>
                <a:cs typeface="+mj-cs"/>
                <a:sym typeface="Helvetica"/>
              </a:defRPr>
            </a:lvl1pPr>
          </a:lstStyle>
          <a:p>
            <a:r>
              <a:rPr sz="2250"/>
              <a:t>Terminated</a:t>
            </a:r>
          </a:p>
        </p:txBody>
      </p:sp>
      <p:sp>
        <p:nvSpPr>
          <p:cNvPr id="552" name="Shape 552"/>
          <p:cNvSpPr/>
          <p:nvPr/>
        </p:nvSpPr>
        <p:spPr>
          <a:xfrm flipV="1">
            <a:off x="7512568" y="3036470"/>
            <a:ext cx="843104" cy="1"/>
          </a:xfrm>
          <a:prstGeom prst="line">
            <a:avLst/>
          </a:prstGeom>
          <a:ln w="63500">
            <a:solidFill>
              <a:schemeClr val="accent1">
                <a:hueOff val="91659"/>
                <a:satOff val="-98181"/>
                <a:lumOff val="5371"/>
              </a:schemeClr>
            </a:solidFill>
            <a:prstDash val="sysDot"/>
            <a:miter lim="400000"/>
          </a:ln>
        </p:spPr>
        <p:txBody>
          <a:bodyPr lIns="18525" tIns="18525" rIns="18525" bIns="18525" anchor="ctr"/>
          <a:lstStyle/>
          <a:p>
            <a:pPr defTabSz="389467">
              <a:defRPr sz="3200"/>
            </a:pPr>
            <a:endParaRPr sz="1600"/>
          </a:p>
        </p:txBody>
      </p:sp>
      <p:sp>
        <p:nvSpPr>
          <p:cNvPr id="553" name="Shape 553"/>
          <p:cNvSpPr/>
          <p:nvPr/>
        </p:nvSpPr>
        <p:spPr>
          <a:xfrm>
            <a:off x="7531851" y="3021750"/>
            <a:ext cx="1" cy="622505"/>
          </a:xfrm>
          <a:prstGeom prst="line">
            <a:avLst/>
          </a:prstGeom>
          <a:ln w="63500">
            <a:solidFill>
              <a:schemeClr val="accent1">
                <a:hueOff val="91659"/>
                <a:satOff val="-98181"/>
                <a:lumOff val="5371"/>
              </a:schemeClr>
            </a:solidFill>
            <a:prstDash val="sysDot"/>
            <a:miter lim="400000"/>
            <a:tailEnd type="triangle"/>
          </a:ln>
        </p:spPr>
        <p:txBody>
          <a:bodyPr lIns="18525" tIns="18525" rIns="18525" bIns="18525" anchor="ctr"/>
          <a:lstStyle/>
          <a:p>
            <a:pPr defTabSz="389467">
              <a:defRPr sz="3200"/>
            </a:pPr>
            <a:endParaRPr sz="1600"/>
          </a:p>
        </p:txBody>
      </p:sp>
      <p:sp>
        <p:nvSpPr>
          <p:cNvPr id="554" name="Shape 554"/>
          <p:cNvSpPr/>
          <p:nvPr/>
        </p:nvSpPr>
        <p:spPr>
          <a:xfrm flipV="1">
            <a:off x="9588329" y="3036278"/>
            <a:ext cx="843104" cy="1"/>
          </a:xfrm>
          <a:prstGeom prst="line">
            <a:avLst/>
          </a:prstGeom>
          <a:ln w="63500">
            <a:solidFill>
              <a:schemeClr val="accent1">
                <a:hueOff val="91659"/>
                <a:satOff val="-98181"/>
                <a:lumOff val="5371"/>
              </a:schemeClr>
            </a:solidFill>
            <a:prstDash val="sysDot"/>
            <a:miter lim="400000"/>
          </a:ln>
        </p:spPr>
        <p:txBody>
          <a:bodyPr lIns="18525" tIns="18525" rIns="18525" bIns="18525" anchor="ctr"/>
          <a:lstStyle/>
          <a:p>
            <a:pPr defTabSz="389467">
              <a:defRPr sz="3200"/>
            </a:pPr>
            <a:endParaRPr sz="1600"/>
          </a:p>
        </p:txBody>
      </p:sp>
      <p:sp>
        <p:nvSpPr>
          <p:cNvPr id="555" name="Shape 555"/>
          <p:cNvSpPr/>
          <p:nvPr/>
        </p:nvSpPr>
        <p:spPr>
          <a:xfrm>
            <a:off x="10427452" y="3021173"/>
            <a:ext cx="1" cy="622505"/>
          </a:xfrm>
          <a:prstGeom prst="line">
            <a:avLst/>
          </a:prstGeom>
          <a:ln w="63500">
            <a:solidFill>
              <a:schemeClr val="accent1">
                <a:hueOff val="91659"/>
                <a:satOff val="-98181"/>
                <a:lumOff val="5371"/>
              </a:schemeClr>
            </a:solidFill>
            <a:prstDash val="sysDot"/>
            <a:miter lim="400000"/>
            <a:tailEnd type="triangle"/>
          </a:ln>
        </p:spPr>
        <p:txBody>
          <a:bodyPr lIns="18525" tIns="18525" rIns="18525" bIns="18525" anchor="ctr"/>
          <a:lstStyle/>
          <a:p>
            <a:pPr defTabSz="389467">
              <a:defRPr sz="3200"/>
            </a:pPr>
            <a:endParaRPr sz="1600"/>
          </a:p>
        </p:txBody>
      </p:sp>
      <p:sp>
        <p:nvSpPr>
          <p:cNvPr id="556" name="Shape 556"/>
          <p:cNvSpPr/>
          <p:nvPr/>
        </p:nvSpPr>
        <p:spPr>
          <a:xfrm>
            <a:off x="7736602" y="2718778"/>
            <a:ext cx="2486099" cy="635001"/>
          </a:xfrm>
          <a:prstGeom prst="roundRect">
            <a:avLst>
              <a:gd name="adj" fmla="val 15000"/>
            </a:avLst>
          </a:prstGeom>
          <a:solidFill>
            <a:srgbClr val="1497FC"/>
          </a:solidFill>
          <a:ln w="3175">
            <a:miter lim="400000"/>
          </a:ln>
          <a:extLst>
            <a:ext uri="{C572A759-6A51-4108-AA02-DFA0A04FC94B}">
              <ma14:wrappingTextBoxFlag xmlns:ma14="http://schemas.microsoft.com/office/mac/drawingml/2011/main" val="1"/>
            </a:ext>
          </a:extLst>
        </p:spPr>
        <p:txBody>
          <a:bodyPr lIns="18525" tIns="18525" rIns="18525" bIns="18525" anchor="ctr"/>
          <a:lstStyle>
            <a:lvl1pPr defTabSz="778933">
              <a:defRPr sz="4500" b="1">
                <a:latin typeface="+mj-lt"/>
                <a:ea typeface="+mj-ea"/>
                <a:cs typeface="+mj-cs"/>
                <a:sym typeface="Helvetica"/>
              </a:defRPr>
            </a:lvl1pPr>
          </a:lstStyle>
          <a:p>
            <a:r>
              <a:rPr sz="2250"/>
              <a:t>Install</a:t>
            </a:r>
          </a:p>
        </p:txBody>
      </p:sp>
      <p:sp>
        <p:nvSpPr>
          <p:cNvPr id="557" name="Shape 557"/>
          <p:cNvSpPr/>
          <p:nvPr/>
        </p:nvSpPr>
        <p:spPr>
          <a:xfrm>
            <a:off x="7531852" y="4365369"/>
            <a:ext cx="1" cy="385820"/>
          </a:xfrm>
          <a:prstGeom prst="line">
            <a:avLst/>
          </a:prstGeom>
          <a:ln w="63500">
            <a:solidFill>
              <a:schemeClr val="accent1">
                <a:hueOff val="91659"/>
                <a:satOff val="-98181"/>
                <a:lumOff val="5371"/>
                <a:alpha val="50000"/>
              </a:schemeClr>
            </a:solidFill>
            <a:prstDash val="sysDot"/>
            <a:miter lim="400000"/>
            <a:headEnd type="triangle"/>
            <a:tailEnd type="triangle"/>
          </a:ln>
        </p:spPr>
        <p:txBody>
          <a:bodyPr lIns="18525" tIns="18525" rIns="18525" bIns="18525" anchor="ctr"/>
          <a:lstStyle/>
          <a:p>
            <a:pPr defTabSz="389467">
              <a:defRPr sz="3200"/>
            </a:pPr>
            <a:endParaRPr sz="1600"/>
          </a:p>
        </p:txBody>
      </p:sp>
      <p:sp>
        <p:nvSpPr>
          <p:cNvPr id="558" name="Shape 558"/>
          <p:cNvSpPr/>
          <p:nvPr/>
        </p:nvSpPr>
        <p:spPr>
          <a:xfrm>
            <a:off x="7531852" y="5545317"/>
            <a:ext cx="1" cy="385820"/>
          </a:xfrm>
          <a:prstGeom prst="line">
            <a:avLst/>
          </a:prstGeom>
          <a:ln w="63500">
            <a:solidFill>
              <a:schemeClr val="accent1">
                <a:hueOff val="91659"/>
                <a:satOff val="-98181"/>
                <a:lumOff val="5371"/>
                <a:alpha val="50000"/>
              </a:schemeClr>
            </a:solidFill>
            <a:prstDash val="sysDot"/>
            <a:miter lim="400000"/>
            <a:headEnd type="triangle"/>
            <a:tailEnd type="triangle"/>
          </a:ln>
        </p:spPr>
        <p:txBody>
          <a:bodyPr lIns="18525" tIns="18525" rIns="18525" bIns="18525" anchor="ctr"/>
          <a:lstStyle/>
          <a:p>
            <a:pPr defTabSz="389467">
              <a:defRPr sz="3200"/>
            </a:pPr>
            <a:endParaRPr sz="1600"/>
          </a:p>
        </p:txBody>
      </p:sp>
      <p:sp>
        <p:nvSpPr>
          <p:cNvPr id="559" name="Shape 559"/>
          <p:cNvSpPr/>
          <p:nvPr/>
        </p:nvSpPr>
        <p:spPr>
          <a:xfrm>
            <a:off x="7736602" y="1660341"/>
            <a:ext cx="2486099" cy="635001"/>
          </a:xfrm>
          <a:prstGeom prst="roundRect">
            <a:avLst>
              <a:gd name="adj" fmla="val 15000"/>
            </a:avLst>
          </a:prstGeom>
          <a:solidFill>
            <a:srgbClr val="00BCD4">
              <a:alpha val="50000"/>
            </a:srgbClr>
          </a:solidFill>
          <a:ln w="3175">
            <a:miter lim="400000"/>
          </a:ln>
          <a:extLst>
            <a:ext uri="{C572A759-6A51-4108-AA02-DFA0A04FC94B}">
              <ma14:wrappingTextBoxFlag xmlns:ma14="http://schemas.microsoft.com/office/mac/drawingml/2011/main" val="1"/>
            </a:ext>
          </a:extLst>
        </p:spPr>
        <p:txBody>
          <a:bodyPr lIns="18525" tIns="18525" rIns="18525" bIns="18525" anchor="ctr"/>
          <a:lstStyle>
            <a:lvl1pPr defTabSz="778933">
              <a:defRPr sz="4500" b="1">
                <a:latin typeface="+mj-lt"/>
                <a:ea typeface="+mj-ea"/>
                <a:cs typeface="+mj-cs"/>
                <a:sym typeface="Helvetica"/>
              </a:defRPr>
            </a:lvl1pPr>
          </a:lstStyle>
          <a:p>
            <a:r>
              <a:rPr sz="2250"/>
              <a:t>Register</a:t>
            </a:r>
          </a:p>
        </p:txBody>
      </p:sp>
      <p:sp>
        <p:nvSpPr>
          <p:cNvPr id="560" name="Shape 560"/>
          <p:cNvSpPr/>
          <p:nvPr/>
        </p:nvSpPr>
        <p:spPr>
          <a:xfrm>
            <a:off x="8979651" y="2314150"/>
            <a:ext cx="1" cy="385820"/>
          </a:xfrm>
          <a:prstGeom prst="line">
            <a:avLst/>
          </a:prstGeom>
          <a:ln w="63500">
            <a:solidFill>
              <a:schemeClr val="accent1">
                <a:hueOff val="91659"/>
                <a:satOff val="-98181"/>
                <a:lumOff val="5371"/>
                <a:alpha val="50000"/>
              </a:schemeClr>
            </a:solidFill>
            <a:prstDash val="sysDot"/>
            <a:miter lim="400000"/>
            <a:headEnd type="triangle"/>
            <a:tailEnd type="triangle"/>
          </a:ln>
        </p:spPr>
        <p:txBody>
          <a:bodyPr lIns="18525" tIns="18525" rIns="18525" bIns="18525" anchor="ctr"/>
          <a:lstStyle/>
          <a:p>
            <a:pPr defTabSz="389467">
              <a:defRPr sz="3200"/>
            </a:pPr>
            <a:endParaRPr sz="1600"/>
          </a:p>
        </p:txBody>
      </p:sp>
    </p:spTree>
    <p:extLst>
      <p:ext uri="{BB962C8B-B14F-4D97-AF65-F5344CB8AC3E}">
        <p14:creationId xmlns:p14="http://schemas.microsoft.com/office/powerpoint/2010/main" val="1427132028"/>
      </p:ext>
    </p:extLst>
  </p:cSld>
  <p:clrMapOvr>
    <a:masterClrMapping/>
  </p:clrMapOvr>
  <p:transition spd="med"/>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7" name="Picture 1" descr="image14.jpg"/>
          <p:cNvPicPr>
            <a:picLocks noChangeAspect="1"/>
          </p:cNvPicPr>
          <p:nvPr/>
        </p:nvPicPr>
        <p:blipFill>
          <a:blip r:embed="rId3">
            <a:extLst>
              <a:ext uri="{28A0092B-C50C-407E-A947-70E740481C1C}">
                <a14:useLocalDpi xmlns:a14="http://schemas.microsoft.com/office/drawing/2010/main" val="0"/>
              </a:ext>
            </a:extLst>
          </a:blip>
          <a:srcRect b="20412"/>
          <a:stretch>
            <a:fillRect/>
          </a:stretch>
        </p:blipFill>
        <p:spPr bwMode="auto">
          <a:xfrm>
            <a:off x="0" y="0"/>
            <a:ext cx="12191207" cy="6858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24578" name="Picture 2" descr="Mobile-stats-vs-desktop-users-global-550x405.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761332" y="236538"/>
            <a:ext cx="8668544" cy="63841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Tree>
    <p:extLst>
      <p:ext uri="{BB962C8B-B14F-4D97-AF65-F5344CB8AC3E}">
        <p14:creationId xmlns:p14="http://schemas.microsoft.com/office/powerpoint/2010/main" val="430011367"/>
      </p:ext>
    </p:extLst>
  </p:cSld>
  <p:clrMapOvr>
    <a:masterClrMapping/>
  </p:clrMapOvr>
  <p:transition spd="med"/>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4" name="Shape 564"/>
          <p:cNvSpPr>
            <a:spLocks noGrp="1"/>
          </p:cNvSpPr>
          <p:nvPr>
            <p:ph type="title"/>
          </p:nvPr>
        </p:nvSpPr>
        <p:spPr>
          <a:prstGeom prst="rect">
            <a:avLst/>
          </a:prstGeom>
        </p:spPr>
        <p:txBody>
          <a:bodyPr/>
          <a:lstStyle/>
          <a:p>
            <a:r>
              <a:rPr/>
              <a:t>Pre-fetch the App Resources</a:t>
            </a:r>
          </a:p>
        </p:txBody>
      </p:sp>
      <p:sp>
        <p:nvSpPr>
          <p:cNvPr id="565" name="Shape 565"/>
          <p:cNvSpPr>
            <a:spLocks noGrp="1"/>
          </p:cNvSpPr>
          <p:nvPr>
            <p:ph type="body" idx="1"/>
          </p:nvPr>
        </p:nvSpPr>
        <p:spPr>
          <a:prstGeom prst="rect">
            <a:avLst/>
          </a:prstGeom>
        </p:spPr>
        <p:txBody>
          <a:bodyPr>
            <a:normAutofit fontScale="70000" lnSpcReduction="20000"/>
          </a:bodyPr>
          <a:lstStyle/>
          <a:p>
            <a:pPr defTabSz="208026">
              <a:spcBef>
                <a:spcPts val="0"/>
              </a:spcBef>
              <a:defRPr sz="5096">
                <a:solidFill>
                  <a:srgbClr val="53585F"/>
                </a:solidFill>
                <a:latin typeface="+mj-lt"/>
                <a:ea typeface="+mj-ea"/>
                <a:cs typeface="+mj-cs"/>
                <a:sym typeface="Helvetica"/>
              </a:defRPr>
            </a:pPr>
            <a:r>
              <a:rPr b="1"/>
              <a:t>var</a:t>
            </a:r>
            <a:r>
              <a:rPr/>
              <a:t> cacheName = 'app-shell-cache-v1';</a:t>
            </a:r>
            <a:endParaRPr>
              <a:solidFill>
                <a:srgbClr val="D1D1D1"/>
              </a:solidFill>
            </a:endParaRPr>
          </a:p>
          <a:p>
            <a:pPr defTabSz="208026">
              <a:spcBef>
                <a:spcPts val="0"/>
              </a:spcBef>
              <a:defRPr sz="5096">
                <a:solidFill>
                  <a:srgbClr val="53585F"/>
                </a:solidFill>
                <a:latin typeface="+mj-lt"/>
                <a:ea typeface="+mj-ea"/>
                <a:cs typeface="+mj-cs"/>
                <a:sym typeface="Helvetica"/>
              </a:defRPr>
            </a:pPr>
            <a:r>
              <a:rPr b="1"/>
              <a:t>var</a:t>
            </a:r>
            <a:r>
              <a:rPr/>
              <a:t> filesToCache = ['/', '/index.html', ...];</a:t>
            </a:r>
          </a:p>
          <a:p>
            <a:pPr defTabSz="208026">
              <a:spcBef>
                <a:spcPts val="0"/>
              </a:spcBef>
              <a:defRPr sz="5096">
                <a:solidFill>
                  <a:srgbClr val="D1D1D1"/>
                </a:solidFill>
                <a:latin typeface="+mj-lt"/>
                <a:ea typeface="+mj-ea"/>
                <a:cs typeface="+mj-cs"/>
                <a:sym typeface="Helvetica"/>
              </a:defRPr>
            </a:pPr>
            <a:endParaRPr/>
          </a:p>
          <a:p>
            <a:pPr defTabSz="208026">
              <a:spcBef>
                <a:spcPts val="0"/>
              </a:spcBef>
              <a:defRPr sz="5096">
                <a:solidFill>
                  <a:srgbClr val="D1D1D1"/>
                </a:solidFill>
                <a:latin typeface="+mj-lt"/>
                <a:ea typeface="+mj-ea"/>
                <a:cs typeface="+mj-cs"/>
                <a:sym typeface="Helvetica"/>
              </a:defRPr>
            </a:pPr>
            <a:r>
              <a:rPr/>
              <a:t>self</a:t>
            </a:r>
            <a:r>
              <a:rPr>
                <a:solidFill>
                  <a:srgbClr val="D2CD86"/>
                </a:solidFill>
              </a:rPr>
              <a:t>.</a:t>
            </a:r>
            <a:r>
              <a:rPr/>
              <a:t>addEventListener</a:t>
            </a:r>
            <a:r>
              <a:rPr>
                <a:solidFill>
                  <a:srgbClr val="D2CD86"/>
                </a:solidFill>
              </a:rPr>
              <a:t>(</a:t>
            </a:r>
            <a:r>
              <a:rPr>
                <a:solidFill>
                  <a:srgbClr val="02D046"/>
                </a:solidFill>
              </a:rPr>
              <a:t>'</a:t>
            </a:r>
            <a:r>
              <a:rPr>
                <a:solidFill>
                  <a:srgbClr val="01C4C4"/>
                </a:solidFill>
              </a:rPr>
              <a:t>install</a:t>
            </a:r>
            <a:r>
              <a:rPr>
                <a:solidFill>
                  <a:srgbClr val="02D046"/>
                </a:solidFill>
              </a:rPr>
              <a:t>'</a:t>
            </a:r>
            <a:r>
              <a:rPr>
                <a:solidFill>
                  <a:srgbClr val="D2CD86"/>
                </a:solidFill>
              </a:rPr>
              <a:t>,</a:t>
            </a:r>
            <a:r>
              <a:rPr/>
              <a:t> </a:t>
            </a:r>
            <a:r>
              <a:rPr b="1">
                <a:solidFill>
                  <a:srgbClr val="E66170"/>
                </a:solidFill>
              </a:rPr>
              <a:t>function</a:t>
            </a:r>
            <a:r>
              <a:rPr>
                <a:solidFill>
                  <a:srgbClr val="D2CD86"/>
                </a:solidFill>
              </a:rPr>
              <a:t>(</a:t>
            </a:r>
            <a:r>
              <a:rPr/>
              <a:t>event</a:t>
            </a:r>
            <a:r>
              <a:rPr>
                <a:solidFill>
                  <a:srgbClr val="D2CD86"/>
                </a:solidFill>
              </a:rPr>
              <a:t>)</a:t>
            </a:r>
            <a:r>
              <a:rPr/>
              <a:t> </a:t>
            </a:r>
            <a:r>
              <a:rPr>
                <a:solidFill>
                  <a:srgbClr val="B060B0"/>
                </a:solidFill>
              </a:rPr>
              <a:t>{</a:t>
            </a:r>
          </a:p>
          <a:p>
            <a:pPr defTabSz="208026">
              <a:spcBef>
                <a:spcPts val="0"/>
              </a:spcBef>
              <a:defRPr sz="5096">
                <a:solidFill>
                  <a:srgbClr val="D1D1D1"/>
                </a:solidFill>
                <a:latin typeface="+mj-lt"/>
                <a:ea typeface="+mj-ea"/>
                <a:cs typeface="+mj-cs"/>
                <a:sym typeface="Helvetica"/>
              </a:defRPr>
            </a:pPr>
            <a:r>
              <a:rPr/>
              <a:t>  </a:t>
            </a:r>
            <a:r>
              <a:rPr>
                <a:solidFill>
                  <a:srgbClr val="53585F"/>
                </a:solidFill>
              </a:rPr>
              <a:t>event.waitUntil(</a:t>
            </a:r>
          </a:p>
          <a:p>
            <a:pPr defTabSz="208026">
              <a:spcBef>
                <a:spcPts val="0"/>
              </a:spcBef>
              <a:defRPr sz="5096">
                <a:solidFill>
                  <a:srgbClr val="D1D1D1"/>
                </a:solidFill>
                <a:latin typeface="+mj-lt"/>
                <a:ea typeface="+mj-ea"/>
                <a:cs typeface="+mj-cs"/>
                <a:sym typeface="Helvetica"/>
              </a:defRPr>
            </a:pPr>
            <a:r>
              <a:rPr/>
              <a:t>    caches</a:t>
            </a:r>
            <a:r>
              <a:rPr>
                <a:solidFill>
                  <a:srgbClr val="D2CD86"/>
                </a:solidFill>
              </a:rPr>
              <a:t>.</a:t>
            </a:r>
            <a:r>
              <a:rPr/>
              <a:t>open</a:t>
            </a:r>
            <a:r>
              <a:rPr>
                <a:solidFill>
                  <a:srgbClr val="D2CD86"/>
                </a:solidFill>
              </a:rPr>
              <a:t>(</a:t>
            </a:r>
            <a:r>
              <a:rPr/>
              <a:t>cacheName</a:t>
            </a:r>
            <a:r>
              <a:rPr>
                <a:solidFill>
                  <a:srgbClr val="D2CD86"/>
                </a:solidFill>
              </a:rPr>
              <a:t>)</a:t>
            </a:r>
            <a:r>
              <a:rPr>
                <a:solidFill>
                  <a:srgbClr val="53585F"/>
                </a:solidFill>
              </a:rPr>
              <a:t>.then(</a:t>
            </a:r>
            <a:r>
              <a:rPr b="1">
                <a:solidFill>
                  <a:srgbClr val="53585F"/>
                </a:solidFill>
              </a:rPr>
              <a:t>function</a:t>
            </a:r>
            <a:r>
              <a:rPr>
                <a:solidFill>
                  <a:srgbClr val="53585F"/>
                </a:solidFill>
              </a:rPr>
              <a:t>(cache) {</a:t>
            </a:r>
          </a:p>
          <a:p>
            <a:pPr defTabSz="208026">
              <a:spcBef>
                <a:spcPts val="0"/>
              </a:spcBef>
              <a:defRPr sz="5096">
                <a:solidFill>
                  <a:srgbClr val="53585F"/>
                </a:solidFill>
                <a:latin typeface="+mj-lt"/>
                <a:ea typeface="+mj-ea"/>
                <a:cs typeface="+mj-cs"/>
                <a:sym typeface="Helvetica"/>
              </a:defRPr>
            </a:pPr>
            <a:r>
              <a:rPr/>
              <a:t>        </a:t>
            </a:r>
            <a:r>
              <a:rPr b="1"/>
              <a:t>return</a:t>
            </a:r>
            <a:r>
              <a:rPr/>
              <a:t> cache.addAll(filesToCache);</a:t>
            </a:r>
          </a:p>
          <a:p>
            <a:pPr defTabSz="208026">
              <a:spcBef>
                <a:spcPts val="0"/>
              </a:spcBef>
              <a:defRPr sz="5096">
                <a:solidFill>
                  <a:srgbClr val="53585F"/>
                </a:solidFill>
                <a:latin typeface="+mj-lt"/>
                <a:ea typeface="+mj-ea"/>
                <a:cs typeface="+mj-cs"/>
                <a:sym typeface="Helvetica"/>
              </a:defRPr>
            </a:pPr>
            <a:r>
              <a:rPr/>
              <a:t>    }).then(</a:t>
            </a:r>
            <a:r>
              <a:rPr b="1"/>
              <a:t>function</a:t>
            </a:r>
            <a:r>
              <a:rPr/>
              <a:t>() {</a:t>
            </a:r>
          </a:p>
          <a:p>
            <a:pPr defTabSz="208026">
              <a:spcBef>
                <a:spcPts val="0"/>
              </a:spcBef>
              <a:defRPr sz="5096">
                <a:solidFill>
                  <a:srgbClr val="53585F"/>
                </a:solidFill>
                <a:latin typeface="+mj-lt"/>
                <a:ea typeface="+mj-ea"/>
                <a:cs typeface="+mj-cs"/>
                <a:sym typeface="Helvetica"/>
              </a:defRPr>
            </a:pPr>
            <a:r>
              <a:rPr/>
              <a:t>      </a:t>
            </a:r>
            <a:r>
              <a:rPr b="1"/>
              <a:t>return</a:t>
            </a:r>
            <a:r>
              <a:rPr/>
              <a:t> self.skipWaiting();</a:t>
            </a:r>
          </a:p>
          <a:p>
            <a:pPr defTabSz="208026">
              <a:spcBef>
                <a:spcPts val="0"/>
              </a:spcBef>
              <a:defRPr sz="5096">
                <a:solidFill>
                  <a:srgbClr val="53585F"/>
                </a:solidFill>
                <a:latin typeface="+mj-lt"/>
                <a:ea typeface="+mj-ea"/>
                <a:cs typeface="+mj-cs"/>
                <a:sym typeface="Helvetica"/>
              </a:defRPr>
            </a:pPr>
            <a:r>
              <a:rPr/>
              <a:t>    })</a:t>
            </a:r>
          </a:p>
          <a:p>
            <a:pPr defTabSz="208026">
              <a:spcBef>
                <a:spcPts val="0"/>
              </a:spcBef>
              <a:defRPr sz="5096">
                <a:solidFill>
                  <a:srgbClr val="53585F"/>
                </a:solidFill>
                <a:latin typeface="+mj-lt"/>
                <a:ea typeface="+mj-ea"/>
                <a:cs typeface="+mj-cs"/>
                <a:sym typeface="Helvetica"/>
              </a:defRPr>
            </a:pPr>
            <a:r>
              <a:rPr/>
              <a:t>  );</a:t>
            </a:r>
          </a:p>
          <a:p>
            <a:pPr defTabSz="208026">
              <a:spcBef>
                <a:spcPts val="0"/>
              </a:spcBef>
              <a:defRPr sz="5096">
                <a:solidFill>
                  <a:srgbClr val="B060B0"/>
                </a:solidFill>
                <a:latin typeface="+mj-lt"/>
                <a:ea typeface="+mj-ea"/>
                <a:cs typeface="+mj-cs"/>
                <a:sym typeface="Helvetica"/>
              </a:defRPr>
            </a:pPr>
            <a:r>
              <a:rPr/>
              <a:t>}</a:t>
            </a:r>
            <a:r>
              <a:rPr>
                <a:solidFill>
                  <a:srgbClr val="D2CD86"/>
                </a:solidFill>
              </a:rPr>
              <a:t>)</a:t>
            </a:r>
            <a:r>
              <a:rPr/>
              <a:t>;</a:t>
            </a:r>
          </a:p>
        </p:txBody>
      </p:sp>
    </p:spTree>
    <p:extLst>
      <p:ext uri="{BB962C8B-B14F-4D97-AF65-F5344CB8AC3E}">
        <p14:creationId xmlns:p14="http://schemas.microsoft.com/office/powerpoint/2010/main" val="754606842"/>
      </p:ext>
    </p:extLst>
  </p:cSld>
  <p:clrMapOvr>
    <a:masterClrMapping/>
  </p:clrMapOvr>
  <p:transition spd="med"/>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9" name="Shape 569"/>
          <p:cNvSpPr>
            <a:spLocks noGrp="1"/>
          </p:cNvSpPr>
          <p:nvPr>
            <p:ph type="title"/>
          </p:nvPr>
        </p:nvSpPr>
        <p:spPr>
          <a:prstGeom prst="rect">
            <a:avLst/>
          </a:prstGeom>
        </p:spPr>
        <p:txBody>
          <a:bodyPr/>
          <a:lstStyle/>
          <a:p>
            <a:r>
              <a:rPr/>
              <a:t>Pre-fetch the App Resources</a:t>
            </a:r>
          </a:p>
        </p:txBody>
      </p:sp>
      <p:sp>
        <p:nvSpPr>
          <p:cNvPr id="570" name="Shape 570"/>
          <p:cNvSpPr>
            <a:spLocks noGrp="1"/>
          </p:cNvSpPr>
          <p:nvPr>
            <p:ph type="body" idx="1"/>
          </p:nvPr>
        </p:nvSpPr>
        <p:spPr>
          <a:prstGeom prst="rect">
            <a:avLst/>
          </a:prstGeom>
        </p:spPr>
        <p:txBody>
          <a:bodyPr>
            <a:normAutofit fontScale="70000" lnSpcReduction="20000"/>
          </a:bodyPr>
          <a:lstStyle/>
          <a:p>
            <a:pPr defTabSz="208026">
              <a:spcBef>
                <a:spcPts val="0"/>
              </a:spcBef>
              <a:defRPr sz="5096">
                <a:solidFill>
                  <a:srgbClr val="53585F"/>
                </a:solidFill>
                <a:latin typeface="+mj-lt"/>
                <a:ea typeface="+mj-ea"/>
                <a:cs typeface="+mj-cs"/>
                <a:sym typeface="Helvetica"/>
              </a:defRPr>
            </a:pPr>
            <a:r>
              <a:rPr b="1"/>
              <a:t>var</a:t>
            </a:r>
            <a:r>
              <a:rPr/>
              <a:t> cacheName = 'app-shell-cache-v1';</a:t>
            </a:r>
          </a:p>
          <a:p>
            <a:pPr defTabSz="208026">
              <a:spcBef>
                <a:spcPts val="0"/>
              </a:spcBef>
              <a:defRPr sz="5096">
                <a:solidFill>
                  <a:srgbClr val="53585F"/>
                </a:solidFill>
                <a:latin typeface="+mj-lt"/>
                <a:ea typeface="+mj-ea"/>
                <a:cs typeface="+mj-cs"/>
                <a:sym typeface="Helvetica"/>
              </a:defRPr>
            </a:pPr>
            <a:r>
              <a:rPr b="1"/>
              <a:t>var</a:t>
            </a:r>
            <a:r>
              <a:rPr/>
              <a:t> filesToCache = ['/', '/index.html', ...];</a:t>
            </a:r>
          </a:p>
          <a:p>
            <a:pPr defTabSz="208026">
              <a:spcBef>
                <a:spcPts val="0"/>
              </a:spcBef>
              <a:defRPr sz="5096">
                <a:solidFill>
                  <a:srgbClr val="D1D1D1"/>
                </a:solidFill>
                <a:latin typeface="+mj-lt"/>
                <a:ea typeface="+mj-ea"/>
                <a:cs typeface="+mj-cs"/>
                <a:sym typeface="Helvetica"/>
              </a:defRPr>
            </a:pPr>
            <a:endParaRPr/>
          </a:p>
          <a:p>
            <a:pPr defTabSz="208026">
              <a:spcBef>
                <a:spcPts val="0"/>
              </a:spcBef>
              <a:defRPr sz="5096">
                <a:solidFill>
                  <a:srgbClr val="D1D1D1"/>
                </a:solidFill>
                <a:latin typeface="+mj-lt"/>
                <a:ea typeface="+mj-ea"/>
                <a:cs typeface="+mj-cs"/>
                <a:sym typeface="Helvetica"/>
              </a:defRPr>
            </a:pPr>
            <a:r>
              <a:rPr/>
              <a:t>self</a:t>
            </a:r>
            <a:r>
              <a:rPr>
                <a:solidFill>
                  <a:srgbClr val="D2CD86"/>
                </a:solidFill>
              </a:rPr>
              <a:t>.</a:t>
            </a:r>
            <a:r>
              <a:rPr/>
              <a:t>addEventListener</a:t>
            </a:r>
            <a:r>
              <a:rPr>
                <a:solidFill>
                  <a:srgbClr val="D2CD86"/>
                </a:solidFill>
              </a:rPr>
              <a:t>(</a:t>
            </a:r>
            <a:r>
              <a:rPr>
                <a:solidFill>
                  <a:srgbClr val="02D046"/>
                </a:solidFill>
              </a:rPr>
              <a:t>'</a:t>
            </a:r>
            <a:r>
              <a:rPr>
                <a:solidFill>
                  <a:srgbClr val="01C4C4"/>
                </a:solidFill>
              </a:rPr>
              <a:t>install</a:t>
            </a:r>
            <a:r>
              <a:rPr>
                <a:solidFill>
                  <a:srgbClr val="02D046"/>
                </a:solidFill>
              </a:rPr>
              <a:t>'</a:t>
            </a:r>
            <a:r>
              <a:rPr>
                <a:solidFill>
                  <a:srgbClr val="D2CD86"/>
                </a:solidFill>
              </a:rPr>
              <a:t>,</a:t>
            </a:r>
            <a:r>
              <a:rPr/>
              <a:t> </a:t>
            </a:r>
            <a:r>
              <a:rPr b="1">
                <a:solidFill>
                  <a:srgbClr val="E66170"/>
                </a:solidFill>
              </a:rPr>
              <a:t>function</a:t>
            </a:r>
            <a:r>
              <a:rPr>
                <a:solidFill>
                  <a:srgbClr val="D2CD86"/>
                </a:solidFill>
              </a:rPr>
              <a:t>(</a:t>
            </a:r>
            <a:r>
              <a:rPr/>
              <a:t>event</a:t>
            </a:r>
            <a:r>
              <a:rPr>
                <a:solidFill>
                  <a:srgbClr val="D2CD86"/>
                </a:solidFill>
              </a:rPr>
              <a:t>)</a:t>
            </a:r>
            <a:r>
              <a:rPr/>
              <a:t> </a:t>
            </a:r>
            <a:r>
              <a:rPr>
                <a:solidFill>
                  <a:srgbClr val="B060B0"/>
                </a:solidFill>
              </a:rPr>
              <a:t>{</a:t>
            </a:r>
          </a:p>
          <a:p>
            <a:pPr defTabSz="208026">
              <a:spcBef>
                <a:spcPts val="0"/>
              </a:spcBef>
              <a:defRPr sz="5096">
                <a:solidFill>
                  <a:srgbClr val="53585F"/>
                </a:solidFill>
                <a:latin typeface="+mj-lt"/>
                <a:ea typeface="+mj-ea"/>
                <a:cs typeface="+mj-cs"/>
                <a:sym typeface="Helvetica"/>
              </a:defRPr>
            </a:pPr>
            <a:r>
              <a:rPr/>
              <a:t>  event.waitUntil(</a:t>
            </a:r>
          </a:p>
          <a:p>
            <a:pPr defTabSz="208026">
              <a:spcBef>
                <a:spcPts val="0"/>
              </a:spcBef>
              <a:defRPr sz="5096">
                <a:solidFill>
                  <a:srgbClr val="53585F"/>
                </a:solidFill>
                <a:latin typeface="+mj-lt"/>
                <a:ea typeface="+mj-ea"/>
                <a:cs typeface="+mj-cs"/>
                <a:sym typeface="Helvetica"/>
              </a:defRPr>
            </a:pPr>
            <a:r>
              <a:rPr/>
              <a:t>    caches.open(cacheName).then(</a:t>
            </a:r>
            <a:r>
              <a:rPr b="1"/>
              <a:t>function</a:t>
            </a:r>
            <a:r>
              <a:rPr/>
              <a:t>(cache) {</a:t>
            </a:r>
          </a:p>
          <a:p>
            <a:pPr defTabSz="208026">
              <a:spcBef>
                <a:spcPts val="0"/>
              </a:spcBef>
              <a:defRPr sz="5096">
                <a:solidFill>
                  <a:srgbClr val="D1D1D1"/>
                </a:solidFill>
                <a:latin typeface="+mj-lt"/>
                <a:ea typeface="+mj-ea"/>
                <a:cs typeface="+mj-cs"/>
                <a:sym typeface="Helvetica"/>
              </a:defRPr>
            </a:pPr>
            <a:r>
              <a:rPr/>
              <a:t>        </a:t>
            </a:r>
            <a:r>
              <a:rPr b="1">
                <a:solidFill>
                  <a:srgbClr val="E66170"/>
                </a:solidFill>
              </a:rPr>
              <a:t>return</a:t>
            </a:r>
            <a:r>
              <a:rPr/>
              <a:t> cache</a:t>
            </a:r>
            <a:r>
              <a:rPr>
                <a:solidFill>
                  <a:srgbClr val="D2CD86"/>
                </a:solidFill>
              </a:rPr>
              <a:t>.</a:t>
            </a:r>
            <a:r>
              <a:rPr/>
              <a:t>addAll</a:t>
            </a:r>
            <a:r>
              <a:rPr>
                <a:solidFill>
                  <a:srgbClr val="D2CD86"/>
                </a:solidFill>
              </a:rPr>
              <a:t>(</a:t>
            </a:r>
            <a:r>
              <a:rPr/>
              <a:t>filesToCache</a:t>
            </a:r>
            <a:r>
              <a:rPr>
                <a:solidFill>
                  <a:srgbClr val="D2CD86"/>
                </a:solidFill>
              </a:rPr>
              <a:t>)</a:t>
            </a:r>
            <a:r>
              <a:rPr>
                <a:solidFill>
                  <a:srgbClr val="B060B0"/>
                </a:solidFill>
              </a:rPr>
              <a:t>;</a:t>
            </a:r>
          </a:p>
          <a:p>
            <a:pPr defTabSz="208026">
              <a:spcBef>
                <a:spcPts val="0"/>
              </a:spcBef>
              <a:defRPr sz="5096">
                <a:solidFill>
                  <a:srgbClr val="53585F"/>
                </a:solidFill>
                <a:latin typeface="+mj-lt"/>
                <a:ea typeface="+mj-ea"/>
                <a:cs typeface="+mj-cs"/>
                <a:sym typeface="Helvetica"/>
              </a:defRPr>
            </a:pPr>
            <a:r>
              <a:rPr/>
              <a:t>    }).then(</a:t>
            </a:r>
            <a:r>
              <a:rPr b="1"/>
              <a:t>function</a:t>
            </a:r>
            <a:r>
              <a:rPr/>
              <a:t>() {</a:t>
            </a:r>
          </a:p>
          <a:p>
            <a:pPr defTabSz="208026">
              <a:spcBef>
                <a:spcPts val="0"/>
              </a:spcBef>
              <a:defRPr sz="5096">
                <a:solidFill>
                  <a:srgbClr val="53585F"/>
                </a:solidFill>
                <a:latin typeface="+mj-lt"/>
                <a:ea typeface="+mj-ea"/>
                <a:cs typeface="+mj-cs"/>
                <a:sym typeface="Helvetica"/>
              </a:defRPr>
            </a:pPr>
            <a:r>
              <a:rPr/>
              <a:t>      </a:t>
            </a:r>
            <a:r>
              <a:rPr b="1"/>
              <a:t>return</a:t>
            </a:r>
            <a:r>
              <a:rPr/>
              <a:t> self.skipWaiting();</a:t>
            </a:r>
          </a:p>
          <a:p>
            <a:pPr defTabSz="208026">
              <a:spcBef>
                <a:spcPts val="0"/>
              </a:spcBef>
              <a:defRPr sz="5096">
                <a:solidFill>
                  <a:srgbClr val="53585F"/>
                </a:solidFill>
                <a:latin typeface="+mj-lt"/>
                <a:ea typeface="+mj-ea"/>
                <a:cs typeface="+mj-cs"/>
                <a:sym typeface="Helvetica"/>
              </a:defRPr>
            </a:pPr>
            <a:r>
              <a:rPr/>
              <a:t>    })</a:t>
            </a:r>
          </a:p>
          <a:p>
            <a:pPr defTabSz="208026">
              <a:spcBef>
                <a:spcPts val="0"/>
              </a:spcBef>
              <a:defRPr sz="5096">
                <a:solidFill>
                  <a:srgbClr val="53585F"/>
                </a:solidFill>
                <a:latin typeface="+mj-lt"/>
                <a:ea typeface="+mj-ea"/>
                <a:cs typeface="+mj-cs"/>
                <a:sym typeface="Helvetica"/>
              </a:defRPr>
            </a:pPr>
            <a:r>
              <a:rPr/>
              <a:t>  );</a:t>
            </a:r>
          </a:p>
          <a:p>
            <a:pPr defTabSz="208026">
              <a:spcBef>
                <a:spcPts val="0"/>
              </a:spcBef>
              <a:defRPr sz="5096">
                <a:solidFill>
                  <a:srgbClr val="B060B0"/>
                </a:solidFill>
                <a:latin typeface="+mj-lt"/>
                <a:ea typeface="+mj-ea"/>
                <a:cs typeface="+mj-cs"/>
                <a:sym typeface="Helvetica"/>
              </a:defRPr>
            </a:pPr>
            <a:r>
              <a:rPr/>
              <a:t>}</a:t>
            </a:r>
            <a:r>
              <a:rPr>
                <a:solidFill>
                  <a:srgbClr val="D2CD86"/>
                </a:solidFill>
              </a:rPr>
              <a:t>)</a:t>
            </a:r>
            <a:r>
              <a:rPr/>
              <a:t>;</a:t>
            </a:r>
          </a:p>
        </p:txBody>
      </p:sp>
    </p:spTree>
    <p:extLst>
      <p:ext uri="{BB962C8B-B14F-4D97-AF65-F5344CB8AC3E}">
        <p14:creationId xmlns:p14="http://schemas.microsoft.com/office/powerpoint/2010/main" val="1963615500"/>
      </p:ext>
    </p:extLst>
  </p:cSld>
  <p:clrMapOvr>
    <a:masterClrMapping/>
  </p:clrMapOvr>
  <p:transition spd="med"/>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4" name="Shape 574"/>
          <p:cNvSpPr>
            <a:spLocks noGrp="1"/>
          </p:cNvSpPr>
          <p:nvPr>
            <p:ph type="title"/>
          </p:nvPr>
        </p:nvSpPr>
        <p:spPr>
          <a:prstGeom prst="rect">
            <a:avLst/>
          </a:prstGeom>
        </p:spPr>
        <p:txBody>
          <a:bodyPr/>
          <a:lstStyle/>
          <a:p>
            <a:r>
              <a:rPr/>
              <a:t>Pre-fetch the App Resources</a:t>
            </a:r>
          </a:p>
        </p:txBody>
      </p:sp>
      <p:sp>
        <p:nvSpPr>
          <p:cNvPr id="575" name="Shape 575"/>
          <p:cNvSpPr>
            <a:spLocks noGrp="1"/>
          </p:cNvSpPr>
          <p:nvPr>
            <p:ph type="body" idx="1"/>
          </p:nvPr>
        </p:nvSpPr>
        <p:spPr>
          <a:prstGeom prst="rect">
            <a:avLst/>
          </a:prstGeom>
        </p:spPr>
        <p:txBody>
          <a:bodyPr>
            <a:normAutofit fontScale="70000" lnSpcReduction="20000"/>
          </a:bodyPr>
          <a:lstStyle/>
          <a:p>
            <a:pPr defTabSz="208026">
              <a:spcBef>
                <a:spcPts val="0"/>
              </a:spcBef>
              <a:defRPr sz="5096">
                <a:solidFill>
                  <a:srgbClr val="53585F"/>
                </a:solidFill>
                <a:latin typeface="+mj-lt"/>
                <a:ea typeface="+mj-ea"/>
                <a:cs typeface="+mj-cs"/>
                <a:sym typeface="Helvetica"/>
              </a:defRPr>
            </a:pPr>
            <a:r>
              <a:rPr b="1"/>
              <a:t>var</a:t>
            </a:r>
            <a:r>
              <a:rPr/>
              <a:t> cacheName = 'app-shell-cache-v1';</a:t>
            </a:r>
          </a:p>
          <a:p>
            <a:pPr defTabSz="208026">
              <a:spcBef>
                <a:spcPts val="0"/>
              </a:spcBef>
              <a:defRPr sz="5096">
                <a:solidFill>
                  <a:srgbClr val="53585F"/>
                </a:solidFill>
                <a:latin typeface="+mj-lt"/>
                <a:ea typeface="+mj-ea"/>
                <a:cs typeface="+mj-cs"/>
                <a:sym typeface="Helvetica"/>
              </a:defRPr>
            </a:pPr>
            <a:r>
              <a:rPr b="1"/>
              <a:t>var</a:t>
            </a:r>
            <a:r>
              <a:rPr/>
              <a:t> filesToCache = ['/', '/index.html', ...];</a:t>
            </a:r>
          </a:p>
          <a:p>
            <a:pPr defTabSz="208026">
              <a:spcBef>
                <a:spcPts val="0"/>
              </a:spcBef>
              <a:defRPr sz="5096">
                <a:solidFill>
                  <a:srgbClr val="D1D1D1"/>
                </a:solidFill>
                <a:latin typeface="+mj-lt"/>
                <a:ea typeface="+mj-ea"/>
                <a:cs typeface="+mj-cs"/>
                <a:sym typeface="Helvetica"/>
              </a:defRPr>
            </a:pPr>
            <a:endParaRPr/>
          </a:p>
          <a:p>
            <a:pPr defTabSz="208026">
              <a:spcBef>
                <a:spcPts val="0"/>
              </a:spcBef>
              <a:defRPr sz="5096">
                <a:solidFill>
                  <a:srgbClr val="D1D1D1"/>
                </a:solidFill>
                <a:latin typeface="+mj-lt"/>
                <a:ea typeface="+mj-ea"/>
                <a:cs typeface="+mj-cs"/>
                <a:sym typeface="Helvetica"/>
              </a:defRPr>
            </a:pPr>
            <a:r>
              <a:rPr/>
              <a:t>self</a:t>
            </a:r>
            <a:r>
              <a:rPr>
                <a:solidFill>
                  <a:srgbClr val="D2CD86"/>
                </a:solidFill>
              </a:rPr>
              <a:t>.</a:t>
            </a:r>
            <a:r>
              <a:rPr/>
              <a:t>addEventListener</a:t>
            </a:r>
            <a:r>
              <a:rPr>
                <a:solidFill>
                  <a:srgbClr val="D2CD86"/>
                </a:solidFill>
              </a:rPr>
              <a:t>(</a:t>
            </a:r>
            <a:r>
              <a:rPr>
                <a:solidFill>
                  <a:srgbClr val="02D046"/>
                </a:solidFill>
              </a:rPr>
              <a:t>'</a:t>
            </a:r>
            <a:r>
              <a:rPr>
                <a:solidFill>
                  <a:srgbClr val="01C4C4"/>
                </a:solidFill>
              </a:rPr>
              <a:t>install</a:t>
            </a:r>
            <a:r>
              <a:rPr>
                <a:solidFill>
                  <a:srgbClr val="02D046"/>
                </a:solidFill>
              </a:rPr>
              <a:t>'</a:t>
            </a:r>
            <a:r>
              <a:rPr>
                <a:solidFill>
                  <a:srgbClr val="D2CD86"/>
                </a:solidFill>
              </a:rPr>
              <a:t>,</a:t>
            </a:r>
            <a:r>
              <a:rPr/>
              <a:t> </a:t>
            </a:r>
            <a:r>
              <a:rPr b="1">
                <a:solidFill>
                  <a:srgbClr val="E66170"/>
                </a:solidFill>
              </a:rPr>
              <a:t>function</a:t>
            </a:r>
            <a:r>
              <a:rPr>
                <a:solidFill>
                  <a:srgbClr val="D2CD86"/>
                </a:solidFill>
              </a:rPr>
              <a:t>(</a:t>
            </a:r>
            <a:r>
              <a:rPr/>
              <a:t>event</a:t>
            </a:r>
            <a:r>
              <a:rPr>
                <a:solidFill>
                  <a:srgbClr val="D2CD86"/>
                </a:solidFill>
              </a:rPr>
              <a:t>)</a:t>
            </a:r>
            <a:r>
              <a:rPr/>
              <a:t> </a:t>
            </a:r>
            <a:r>
              <a:rPr>
                <a:solidFill>
                  <a:srgbClr val="B060B0"/>
                </a:solidFill>
              </a:rPr>
              <a:t>{</a:t>
            </a:r>
          </a:p>
          <a:p>
            <a:pPr defTabSz="208026">
              <a:spcBef>
                <a:spcPts val="0"/>
              </a:spcBef>
              <a:defRPr sz="5096">
                <a:solidFill>
                  <a:srgbClr val="53585F"/>
                </a:solidFill>
                <a:latin typeface="+mj-lt"/>
                <a:ea typeface="+mj-ea"/>
                <a:cs typeface="+mj-cs"/>
                <a:sym typeface="Helvetica"/>
              </a:defRPr>
            </a:pPr>
            <a:r>
              <a:rPr/>
              <a:t>  event.waitUntil(</a:t>
            </a:r>
          </a:p>
          <a:p>
            <a:pPr defTabSz="208026">
              <a:spcBef>
                <a:spcPts val="0"/>
              </a:spcBef>
              <a:defRPr sz="5096">
                <a:solidFill>
                  <a:srgbClr val="53585F"/>
                </a:solidFill>
                <a:latin typeface="+mj-lt"/>
                <a:ea typeface="+mj-ea"/>
                <a:cs typeface="+mj-cs"/>
                <a:sym typeface="Helvetica"/>
              </a:defRPr>
            </a:pPr>
            <a:r>
              <a:rPr/>
              <a:t>    caches.open(cacheName).then(</a:t>
            </a:r>
            <a:r>
              <a:rPr b="1"/>
              <a:t>function</a:t>
            </a:r>
            <a:r>
              <a:rPr/>
              <a:t>(cache) {</a:t>
            </a:r>
          </a:p>
          <a:p>
            <a:pPr defTabSz="208026">
              <a:spcBef>
                <a:spcPts val="0"/>
              </a:spcBef>
              <a:defRPr sz="5096">
                <a:solidFill>
                  <a:srgbClr val="53585F"/>
                </a:solidFill>
                <a:latin typeface="+mj-lt"/>
                <a:ea typeface="+mj-ea"/>
                <a:cs typeface="+mj-cs"/>
                <a:sym typeface="Helvetica"/>
              </a:defRPr>
            </a:pPr>
            <a:r>
              <a:rPr/>
              <a:t>        </a:t>
            </a:r>
            <a:r>
              <a:rPr b="1"/>
              <a:t>return</a:t>
            </a:r>
            <a:r>
              <a:rPr/>
              <a:t> cache.addAll(filesToCache);</a:t>
            </a:r>
          </a:p>
          <a:p>
            <a:pPr defTabSz="208026">
              <a:spcBef>
                <a:spcPts val="0"/>
              </a:spcBef>
              <a:defRPr sz="5096">
                <a:solidFill>
                  <a:srgbClr val="53585F"/>
                </a:solidFill>
                <a:latin typeface="+mj-lt"/>
                <a:ea typeface="+mj-ea"/>
                <a:cs typeface="+mj-cs"/>
                <a:sym typeface="Helvetica"/>
              </a:defRPr>
            </a:pPr>
            <a:r>
              <a:rPr/>
              <a:t>    }).then(</a:t>
            </a:r>
            <a:r>
              <a:rPr b="1"/>
              <a:t>function</a:t>
            </a:r>
            <a:r>
              <a:rPr/>
              <a:t>() {</a:t>
            </a:r>
            <a:endParaRPr>
              <a:solidFill>
                <a:srgbClr val="D1D1D1"/>
              </a:solidFill>
            </a:endParaRPr>
          </a:p>
          <a:p>
            <a:pPr defTabSz="208026">
              <a:spcBef>
                <a:spcPts val="0"/>
              </a:spcBef>
              <a:defRPr sz="5096">
                <a:solidFill>
                  <a:srgbClr val="D1D1D1"/>
                </a:solidFill>
                <a:latin typeface="+mj-lt"/>
                <a:ea typeface="+mj-ea"/>
                <a:cs typeface="+mj-cs"/>
                <a:sym typeface="Helvetica"/>
              </a:defRPr>
            </a:pPr>
            <a:r>
              <a:rPr/>
              <a:t>      </a:t>
            </a:r>
            <a:r>
              <a:rPr b="1">
                <a:solidFill>
                  <a:srgbClr val="E66170"/>
                </a:solidFill>
              </a:rPr>
              <a:t>return</a:t>
            </a:r>
            <a:r>
              <a:rPr/>
              <a:t> self</a:t>
            </a:r>
            <a:r>
              <a:rPr>
                <a:solidFill>
                  <a:srgbClr val="D2CD86"/>
                </a:solidFill>
              </a:rPr>
              <a:t>.</a:t>
            </a:r>
            <a:r>
              <a:rPr/>
              <a:t>skipWaiting</a:t>
            </a:r>
            <a:r>
              <a:rPr>
                <a:solidFill>
                  <a:srgbClr val="D2CD86"/>
                </a:solidFill>
              </a:rPr>
              <a:t>()</a:t>
            </a:r>
            <a:r>
              <a:rPr>
                <a:solidFill>
                  <a:srgbClr val="B060B0"/>
                </a:solidFill>
              </a:rPr>
              <a:t>;</a:t>
            </a:r>
          </a:p>
          <a:p>
            <a:pPr defTabSz="208026">
              <a:spcBef>
                <a:spcPts val="0"/>
              </a:spcBef>
              <a:defRPr sz="5096">
                <a:solidFill>
                  <a:srgbClr val="53585F"/>
                </a:solidFill>
                <a:latin typeface="+mj-lt"/>
                <a:ea typeface="+mj-ea"/>
                <a:cs typeface="+mj-cs"/>
                <a:sym typeface="Helvetica"/>
              </a:defRPr>
            </a:pPr>
            <a:r>
              <a:rPr/>
              <a:t>    })</a:t>
            </a:r>
          </a:p>
          <a:p>
            <a:pPr defTabSz="208026">
              <a:spcBef>
                <a:spcPts val="0"/>
              </a:spcBef>
              <a:defRPr sz="5096">
                <a:solidFill>
                  <a:srgbClr val="53585F"/>
                </a:solidFill>
                <a:latin typeface="+mj-lt"/>
                <a:ea typeface="+mj-ea"/>
                <a:cs typeface="+mj-cs"/>
                <a:sym typeface="Helvetica"/>
              </a:defRPr>
            </a:pPr>
            <a:r>
              <a:rPr/>
              <a:t>  );</a:t>
            </a:r>
          </a:p>
          <a:p>
            <a:pPr defTabSz="208026">
              <a:spcBef>
                <a:spcPts val="0"/>
              </a:spcBef>
              <a:defRPr sz="5096">
                <a:solidFill>
                  <a:srgbClr val="B060B0"/>
                </a:solidFill>
                <a:latin typeface="+mj-lt"/>
                <a:ea typeface="+mj-ea"/>
                <a:cs typeface="+mj-cs"/>
                <a:sym typeface="Helvetica"/>
              </a:defRPr>
            </a:pPr>
            <a:r>
              <a:rPr/>
              <a:t>}</a:t>
            </a:r>
            <a:r>
              <a:rPr>
                <a:solidFill>
                  <a:srgbClr val="D2CD86"/>
                </a:solidFill>
              </a:rPr>
              <a:t>)</a:t>
            </a:r>
            <a:r>
              <a:rPr/>
              <a:t>;</a:t>
            </a:r>
          </a:p>
        </p:txBody>
      </p:sp>
    </p:spTree>
    <p:extLst>
      <p:ext uri="{BB962C8B-B14F-4D97-AF65-F5344CB8AC3E}">
        <p14:creationId xmlns:p14="http://schemas.microsoft.com/office/powerpoint/2010/main" val="1360726067"/>
      </p:ext>
    </p:extLst>
  </p:cSld>
  <p:clrMapOvr>
    <a:masterClrMapping/>
  </p:clrMapOvr>
  <p:transition spd="med"/>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9" name="Shape 579"/>
          <p:cNvSpPr>
            <a:spLocks noGrp="1"/>
          </p:cNvSpPr>
          <p:nvPr>
            <p:ph type="title"/>
          </p:nvPr>
        </p:nvSpPr>
        <p:spPr>
          <a:prstGeom prst="rect">
            <a:avLst/>
          </a:prstGeom>
        </p:spPr>
        <p:txBody>
          <a:bodyPr/>
          <a:lstStyle/>
          <a:p>
            <a:r>
              <a:rPr/>
              <a:t>Pre-fetch the App Resources</a:t>
            </a:r>
          </a:p>
        </p:txBody>
      </p:sp>
      <p:sp>
        <p:nvSpPr>
          <p:cNvPr id="580" name="Shape 580"/>
          <p:cNvSpPr>
            <a:spLocks noGrp="1"/>
          </p:cNvSpPr>
          <p:nvPr>
            <p:ph type="body" idx="1"/>
          </p:nvPr>
        </p:nvSpPr>
        <p:spPr>
          <a:prstGeom prst="rect">
            <a:avLst/>
          </a:prstGeom>
        </p:spPr>
        <p:txBody>
          <a:bodyPr>
            <a:normAutofit fontScale="70000" lnSpcReduction="20000"/>
          </a:bodyPr>
          <a:lstStyle/>
          <a:p>
            <a:pPr defTabSz="208026">
              <a:spcBef>
                <a:spcPts val="0"/>
              </a:spcBef>
              <a:defRPr sz="5096">
                <a:solidFill>
                  <a:srgbClr val="53585F"/>
                </a:solidFill>
                <a:latin typeface="+mj-lt"/>
                <a:ea typeface="+mj-ea"/>
                <a:cs typeface="+mj-cs"/>
                <a:sym typeface="Helvetica"/>
              </a:defRPr>
            </a:pPr>
            <a:r>
              <a:rPr b="1"/>
              <a:t>var</a:t>
            </a:r>
            <a:r>
              <a:rPr/>
              <a:t> cacheName = 'app-shell-cache-v1';</a:t>
            </a:r>
          </a:p>
          <a:p>
            <a:pPr defTabSz="208026">
              <a:spcBef>
                <a:spcPts val="0"/>
              </a:spcBef>
              <a:defRPr sz="5096">
                <a:solidFill>
                  <a:srgbClr val="53585F"/>
                </a:solidFill>
                <a:latin typeface="+mj-lt"/>
                <a:ea typeface="+mj-ea"/>
                <a:cs typeface="+mj-cs"/>
                <a:sym typeface="Helvetica"/>
              </a:defRPr>
            </a:pPr>
            <a:r>
              <a:rPr b="1"/>
              <a:t>var</a:t>
            </a:r>
            <a:r>
              <a:rPr/>
              <a:t> filesToCache = ['/', '/index.html', ...];</a:t>
            </a:r>
          </a:p>
          <a:p>
            <a:pPr defTabSz="208026">
              <a:spcBef>
                <a:spcPts val="0"/>
              </a:spcBef>
              <a:defRPr sz="5096">
                <a:solidFill>
                  <a:srgbClr val="D1D1D1"/>
                </a:solidFill>
                <a:latin typeface="+mj-lt"/>
                <a:ea typeface="+mj-ea"/>
                <a:cs typeface="+mj-cs"/>
                <a:sym typeface="Helvetica"/>
              </a:defRPr>
            </a:pPr>
            <a:endParaRPr/>
          </a:p>
          <a:p>
            <a:pPr defTabSz="208026">
              <a:spcBef>
                <a:spcPts val="0"/>
              </a:spcBef>
              <a:defRPr sz="5096">
                <a:solidFill>
                  <a:srgbClr val="D1D1D1"/>
                </a:solidFill>
                <a:latin typeface="+mj-lt"/>
                <a:ea typeface="+mj-ea"/>
                <a:cs typeface="+mj-cs"/>
                <a:sym typeface="Helvetica"/>
              </a:defRPr>
            </a:pPr>
            <a:r>
              <a:rPr/>
              <a:t>self</a:t>
            </a:r>
            <a:r>
              <a:rPr>
                <a:solidFill>
                  <a:srgbClr val="D2CD86"/>
                </a:solidFill>
              </a:rPr>
              <a:t>.</a:t>
            </a:r>
            <a:r>
              <a:rPr/>
              <a:t>addEventListener</a:t>
            </a:r>
            <a:r>
              <a:rPr>
                <a:solidFill>
                  <a:srgbClr val="D2CD86"/>
                </a:solidFill>
              </a:rPr>
              <a:t>(</a:t>
            </a:r>
            <a:r>
              <a:rPr>
                <a:solidFill>
                  <a:srgbClr val="02D046"/>
                </a:solidFill>
              </a:rPr>
              <a:t>'</a:t>
            </a:r>
            <a:r>
              <a:rPr>
                <a:solidFill>
                  <a:srgbClr val="01C4C4"/>
                </a:solidFill>
              </a:rPr>
              <a:t>install</a:t>
            </a:r>
            <a:r>
              <a:rPr>
                <a:solidFill>
                  <a:srgbClr val="02D046"/>
                </a:solidFill>
              </a:rPr>
              <a:t>'</a:t>
            </a:r>
            <a:r>
              <a:rPr>
                <a:solidFill>
                  <a:srgbClr val="D2CD86"/>
                </a:solidFill>
              </a:rPr>
              <a:t>,</a:t>
            </a:r>
            <a:r>
              <a:rPr/>
              <a:t> </a:t>
            </a:r>
            <a:r>
              <a:rPr b="1">
                <a:solidFill>
                  <a:srgbClr val="E66170"/>
                </a:solidFill>
              </a:rPr>
              <a:t>function</a:t>
            </a:r>
            <a:r>
              <a:rPr>
                <a:solidFill>
                  <a:srgbClr val="D2CD86"/>
                </a:solidFill>
              </a:rPr>
              <a:t>(</a:t>
            </a:r>
            <a:r>
              <a:rPr/>
              <a:t>event</a:t>
            </a:r>
            <a:r>
              <a:rPr>
                <a:solidFill>
                  <a:srgbClr val="D2CD86"/>
                </a:solidFill>
              </a:rPr>
              <a:t>)</a:t>
            </a:r>
            <a:r>
              <a:rPr/>
              <a:t> </a:t>
            </a:r>
            <a:r>
              <a:rPr>
                <a:solidFill>
                  <a:srgbClr val="B060B0"/>
                </a:solidFill>
              </a:rPr>
              <a:t>{</a:t>
            </a:r>
          </a:p>
          <a:p>
            <a:pPr defTabSz="208026">
              <a:spcBef>
                <a:spcPts val="0"/>
              </a:spcBef>
              <a:defRPr sz="5096">
                <a:solidFill>
                  <a:srgbClr val="D1D1D1"/>
                </a:solidFill>
                <a:latin typeface="+mj-lt"/>
                <a:ea typeface="+mj-ea"/>
                <a:cs typeface="+mj-cs"/>
                <a:sym typeface="Helvetica"/>
              </a:defRPr>
            </a:pPr>
            <a:r>
              <a:rPr/>
              <a:t>  event</a:t>
            </a:r>
            <a:r>
              <a:rPr>
                <a:solidFill>
                  <a:srgbClr val="D2CD86"/>
                </a:solidFill>
              </a:rPr>
              <a:t>.</a:t>
            </a:r>
            <a:r>
              <a:rPr/>
              <a:t>waitUntil</a:t>
            </a:r>
            <a:r>
              <a:rPr>
                <a:solidFill>
                  <a:srgbClr val="D2CD86"/>
                </a:solidFill>
              </a:rPr>
              <a:t>(</a:t>
            </a:r>
          </a:p>
          <a:p>
            <a:pPr defTabSz="208026">
              <a:spcBef>
                <a:spcPts val="0"/>
              </a:spcBef>
              <a:defRPr sz="5096">
                <a:solidFill>
                  <a:srgbClr val="D1D1D1"/>
                </a:solidFill>
                <a:latin typeface="+mj-lt"/>
                <a:ea typeface="+mj-ea"/>
                <a:cs typeface="+mj-cs"/>
                <a:sym typeface="Helvetica"/>
              </a:defRPr>
            </a:pPr>
            <a:r>
              <a:rPr/>
              <a:t>    </a:t>
            </a:r>
            <a:r>
              <a:rPr>
                <a:solidFill>
                  <a:srgbClr val="53585F"/>
                </a:solidFill>
              </a:rPr>
              <a:t>caches.open(cacheName).then(</a:t>
            </a:r>
            <a:r>
              <a:rPr b="1">
                <a:solidFill>
                  <a:srgbClr val="53585F"/>
                </a:solidFill>
              </a:rPr>
              <a:t>function</a:t>
            </a:r>
            <a:r>
              <a:rPr>
                <a:solidFill>
                  <a:srgbClr val="53585F"/>
                </a:solidFill>
              </a:rPr>
              <a:t>(cache) {</a:t>
            </a:r>
          </a:p>
          <a:p>
            <a:pPr defTabSz="208026">
              <a:spcBef>
                <a:spcPts val="0"/>
              </a:spcBef>
              <a:defRPr sz="5096">
                <a:solidFill>
                  <a:srgbClr val="53585F"/>
                </a:solidFill>
                <a:latin typeface="+mj-lt"/>
                <a:ea typeface="+mj-ea"/>
                <a:cs typeface="+mj-cs"/>
                <a:sym typeface="Helvetica"/>
              </a:defRPr>
            </a:pPr>
            <a:r>
              <a:rPr/>
              <a:t>        </a:t>
            </a:r>
            <a:r>
              <a:rPr b="1"/>
              <a:t>return</a:t>
            </a:r>
            <a:r>
              <a:rPr/>
              <a:t> cache.addAll(filesToCache);</a:t>
            </a:r>
          </a:p>
          <a:p>
            <a:pPr defTabSz="208026">
              <a:spcBef>
                <a:spcPts val="0"/>
              </a:spcBef>
              <a:defRPr sz="5096">
                <a:solidFill>
                  <a:srgbClr val="53585F"/>
                </a:solidFill>
                <a:latin typeface="+mj-lt"/>
                <a:ea typeface="+mj-ea"/>
                <a:cs typeface="+mj-cs"/>
                <a:sym typeface="Helvetica"/>
              </a:defRPr>
            </a:pPr>
            <a:r>
              <a:rPr/>
              <a:t>    }).then(</a:t>
            </a:r>
            <a:r>
              <a:rPr b="1"/>
              <a:t>function</a:t>
            </a:r>
            <a:r>
              <a:rPr/>
              <a:t>() {</a:t>
            </a:r>
          </a:p>
          <a:p>
            <a:pPr defTabSz="208026">
              <a:spcBef>
                <a:spcPts val="0"/>
              </a:spcBef>
              <a:defRPr sz="5096">
                <a:solidFill>
                  <a:srgbClr val="53585F"/>
                </a:solidFill>
                <a:latin typeface="+mj-lt"/>
                <a:ea typeface="+mj-ea"/>
                <a:cs typeface="+mj-cs"/>
                <a:sym typeface="Helvetica"/>
              </a:defRPr>
            </a:pPr>
            <a:r>
              <a:rPr/>
              <a:t>      </a:t>
            </a:r>
            <a:r>
              <a:rPr b="1"/>
              <a:t>return</a:t>
            </a:r>
            <a:r>
              <a:rPr/>
              <a:t> self.skipWaiting();</a:t>
            </a:r>
          </a:p>
          <a:p>
            <a:pPr defTabSz="208026">
              <a:spcBef>
                <a:spcPts val="0"/>
              </a:spcBef>
              <a:defRPr sz="5096">
                <a:solidFill>
                  <a:srgbClr val="53585F"/>
                </a:solidFill>
                <a:latin typeface="+mj-lt"/>
                <a:ea typeface="+mj-ea"/>
                <a:cs typeface="+mj-cs"/>
                <a:sym typeface="Helvetica"/>
              </a:defRPr>
            </a:pPr>
            <a:r>
              <a:rPr/>
              <a:t>    })</a:t>
            </a:r>
          </a:p>
          <a:p>
            <a:pPr defTabSz="208026">
              <a:spcBef>
                <a:spcPts val="0"/>
              </a:spcBef>
              <a:defRPr sz="5096">
                <a:solidFill>
                  <a:srgbClr val="D1D1D1"/>
                </a:solidFill>
                <a:latin typeface="+mj-lt"/>
                <a:ea typeface="+mj-ea"/>
                <a:cs typeface="+mj-cs"/>
                <a:sym typeface="Helvetica"/>
              </a:defRPr>
            </a:pPr>
            <a:r>
              <a:rPr/>
              <a:t>  </a:t>
            </a:r>
            <a:r>
              <a:rPr>
                <a:solidFill>
                  <a:srgbClr val="D2CD86"/>
                </a:solidFill>
              </a:rPr>
              <a:t>)</a:t>
            </a:r>
            <a:r>
              <a:rPr>
                <a:solidFill>
                  <a:srgbClr val="B060B0"/>
                </a:solidFill>
              </a:rPr>
              <a:t>;</a:t>
            </a:r>
          </a:p>
          <a:p>
            <a:pPr defTabSz="208026">
              <a:spcBef>
                <a:spcPts val="0"/>
              </a:spcBef>
              <a:defRPr sz="5096">
                <a:solidFill>
                  <a:srgbClr val="B060B0"/>
                </a:solidFill>
                <a:latin typeface="+mj-lt"/>
                <a:ea typeface="+mj-ea"/>
                <a:cs typeface="+mj-cs"/>
                <a:sym typeface="Helvetica"/>
              </a:defRPr>
            </a:pPr>
            <a:r>
              <a:rPr/>
              <a:t>}</a:t>
            </a:r>
            <a:r>
              <a:rPr>
                <a:solidFill>
                  <a:srgbClr val="D2CD86"/>
                </a:solidFill>
              </a:rPr>
              <a:t>)</a:t>
            </a:r>
            <a:r>
              <a:rPr/>
              <a:t>;</a:t>
            </a:r>
          </a:p>
        </p:txBody>
      </p:sp>
    </p:spTree>
    <p:extLst>
      <p:ext uri="{BB962C8B-B14F-4D97-AF65-F5344CB8AC3E}">
        <p14:creationId xmlns:p14="http://schemas.microsoft.com/office/powerpoint/2010/main" val="261842324"/>
      </p:ext>
    </p:extLst>
  </p:cSld>
  <p:clrMapOvr>
    <a:masterClrMapping/>
  </p:clrMapOvr>
  <p:transition spd="med"/>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4" name="Shape 584"/>
          <p:cNvSpPr>
            <a:spLocks noGrp="1"/>
          </p:cNvSpPr>
          <p:nvPr>
            <p:ph type="body" idx="13"/>
          </p:nvPr>
        </p:nvSpPr>
        <p:spPr>
          <a:prstGeom prst="rect">
            <a:avLst/>
          </a:prstGeom>
        </p:spPr>
        <p:txBody>
          <a:bodyPr/>
          <a:lstStyle/>
          <a:p>
            <a:r>
              <a:rPr/>
              <a:t>Add an activate Event Handler</a:t>
            </a:r>
          </a:p>
        </p:txBody>
      </p:sp>
      <p:sp>
        <p:nvSpPr>
          <p:cNvPr id="585" name="Shape 585"/>
          <p:cNvSpPr/>
          <p:nvPr/>
        </p:nvSpPr>
        <p:spPr>
          <a:xfrm>
            <a:off x="8743463" y="5502038"/>
            <a:ext cx="472378" cy="472378"/>
          </a:xfrm>
          <a:prstGeom prst="line">
            <a:avLst/>
          </a:prstGeom>
          <a:ln w="63500">
            <a:solidFill>
              <a:schemeClr val="accent1">
                <a:hueOff val="91659"/>
                <a:satOff val="-98181"/>
                <a:lumOff val="5371"/>
                <a:alpha val="50000"/>
              </a:schemeClr>
            </a:solidFill>
            <a:prstDash val="sysDot"/>
            <a:miter lim="400000"/>
            <a:headEnd type="triangle"/>
            <a:tailEnd type="triangle"/>
          </a:ln>
        </p:spPr>
        <p:txBody>
          <a:bodyPr lIns="18525" tIns="18525" rIns="18525" bIns="18525" anchor="ctr"/>
          <a:lstStyle/>
          <a:p>
            <a:pPr defTabSz="389467">
              <a:defRPr sz="3200"/>
            </a:pPr>
            <a:endParaRPr sz="1600"/>
          </a:p>
        </p:txBody>
      </p:sp>
      <p:sp>
        <p:nvSpPr>
          <p:cNvPr id="586" name="Shape 586"/>
          <p:cNvSpPr/>
          <p:nvPr/>
        </p:nvSpPr>
        <p:spPr>
          <a:xfrm>
            <a:off x="6288802" y="3650804"/>
            <a:ext cx="2486099" cy="635001"/>
          </a:xfrm>
          <a:prstGeom prst="roundRect">
            <a:avLst>
              <a:gd name="adj" fmla="val 15000"/>
            </a:avLst>
          </a:prstGeom>
          <a:solidFill>
            <a:schemeClr val="accent4">
              <a:hueOff val="6635489"/>
              <a:satOff val="-2300"/>
              <a:lumOff val="-6425"/>
            </a:schemeClr>
          </a:solidFill>
          <a:ln w="3175">
            <a:miter lim="400000"/>
          </a:ln>
          <a:extLst>
            <a:ext uri="{C572A759-6A51-4108-AA02-DFA0A04FC94B}">
              <ma14:wrappingTextBoxFlag xmlns:ma14="http://schemas.microsoft.com/office/mac/drawingml/2011/main" val="1"/>
            </a:ext>
          </a:extLst>
        </p:spPr>
        <p:txBody>
          <a:bodyPr lIns="18525" tIns="18525" rIns="18525" bIns="18525" anchor="ctr"/>
          <a:lstStyle>
            <a:lvl1pPr defTabSz="778933">
              <a:defRPr sz="4500" b="1">
                <a:latin typeface="+mj-lt"/>
                <a:ea typeface="+mj-ea"/>
                <a:cs typeface="+mj-cs"/>
                <a:sym typeface="Helvetica"/>
              </a:defRPr>
            </a:lvl1pPr>
          </a:lstStyle>
          <a:p>
            <a:r>
              <a:rPr sz="2250"/>
              <a:t>Activated</a:t>
            </a:r>
          </a:p>
        </p:txBody>
      </p:sp>
      <p:sp>
        <p:nvSpPr>
          <p:cNvPr id="587" name="Shape 587"/>
          <p:cNvSpPr/>
          <p:nvPr/>
        </p:nvSpPr>
        <p:spPr>
          <a:xfrm>
            <a:off x="9184402" y="3650804"/>
            <a:ext cx="2486099" cy="635001"/>
          </a:xfrm>
          <a:prstGeom prst="roundRect">
            <a:avLst>
              <a:gd name="adj" fmla="val 15000"/>
            </a:avLst>
          </a:prstGeom>
          <a:solidFill>
            <a:srgbClr val="F15B44">
              <a:alpha val="50000"/>
            </a:srgbClr>
          </a:solidFill>
          <a:ln w="3175">
            <a:miter lim="400000"/>
          </a:ln>
          <a:extLst>
            <a:ext uri="{C572A759-6A51-4108-AA02-DFA0A04FC94B}">
              <ma14:wrappingTextBoxFlag xmlns:ma14="http://schemas.microsoft.com/office/mac/drawingml/2011/main" val="1"/>
            </a:ext>
          </a:extLst>
        </p:spPr>
        <p:txBody>
          <a:bodyPr lIns="18525" tIns="18525" rIns="18525" bIns="18525" anchor="ctr"/>
          <a:lstStyle>
            <a:lvl1pPr defTabSz="778933">
              <a:defRPr sz="4500" b="1">
                <a:latin typeface="+mj-lt"/>
                <a:ea typeface="+mj-ea"/>
                <a:cs typeface="+mj-cs"/>
                <a:sym typeface="Helvetica"/>
              </a:defRPr>
            </a:lvl1pPr>
          </a:lstStyle>
          <a:p>
            <a:r>
              <a:rPr sz="2250"/>
              <a:t>Error</a:t>
            </a:r>
          </a:p>
        </p:txBody>
      </p:sp>
      <p:sp>
        <p:nvSpPr>
          <p:cNvPr id="588" name="Shape 588"/>
          <p:cNvSpPr/>
          <p:nvPr/>
        </p:nvSpPr>
        <p:spPr>
          <a:xfrm>
            <a:off x="6288802" y="4830752"/>
            <a:ext cx="2486099" cy="635001"/>
          </a:xfrm>
          <a:prstGeom prst="roundRect">
            <a:avLst>
              <a:gd name="adj" fmla="val 15000"/>
            </a:avLst>
          </a:prstGeom>
          <a:solidFill>
            <a:srgbClr val="FFCA28">
              <a:alpha val="50000"/>
            </a:srgbClr>
          </a:solidFill>
          <a:ln w="3175">
            <a:miter lim="400000"/>
          </a:ln>
          <a:extLst>
            <a:ext uri="{C572A759-6A51-4108-AA02-DFA0A04FC94B}">
              <ma14:wrappingTextBoxFlag xmlns:ma14="http://schemas.microsoft.com/office/mac/drawingml/2011/main" val="1"/>
            </a:ext>
          </a:extLst>
        </p:spPr>
        <p:txBody>
          <a:bodyPr lIns="18525" tIns="18525" rIns="18525" bIns="18525" anchor="ctr"/>
          <a:lstStyle>
            <a:lvl1pPr defTabSz="778933">
              <a:defRPr sz="4500" b="1">
                <a:latin typeface="+mj-lt"/>
                <a:ea typeface="+mj-ea"/>
                <a:cs typeface="+mj-cs"/>
                <a:sym typeface="Helvetica"/>
              </a:defRPr>
            </a:lvl1pPr>
          </a:lstStyle>
          <a:p>
            <a:r>
              <a:rPr sz="2250"/>
              <a:t>Idle</a:t>
            </a:r>
          </a:p>
        </p:txBody>
      </p:sp>
      <p:sp>
        <p:nvSpPr>
          <p:cNvPr id="589" name="Shape 589"/>
          <p:cNvSpPr/>
          <p:nvPr/>
        </p:nvSpPr>
        <p:spPr>
          <a:xfrm>
            <a:off x="6288802" y="6010701"/>
            <a:ext cx="2486099" cy="635001"/>
          </a:xfrm>
          <a:prstGeom prst="roundRect">
            <a:avLst>
              <a:gd name="adj" fmla="val 15000"/>
            </a:avLst>
          </a:prstGeom>
          <a:solidFill>
            <a:schemeClr val="accent4">
              <a:hueOff val="6635489"/>
              <a:satOff val="-2300"/>
              <a:lumOff val="-6425"/>
              <a:alpha val="50000"/>
            </a:schemeClr>
          </a:solidFill>
          <a:ln w="3175">
            <a:miter lim="400000"/>
          </a:ln>
          <a:extLst>
            <a:ext uri="{C572A759-6A51-4108-AA02-DFA0A04FC94B}">
              <ma14:wrappingTextBoxFlag xmlns:ma14="http://schemas.microsoft.com/office/mac/drawingml/2011/main" val="1"/>
            </a:ext>
          </a:extLst>
        </p:spPr>
        <p:txBody>
          <a:bodyPr lIns="18525" tIns="18525" rIns="18525" bIns="18525" anchor="ctr"/>
          <a:lstStyle>
            <a:lvl1pPr defTabSz="778933">
              <a:defRPr sz="4500" b="1">
                <a:latin typeface="+mj-lt"/>
                <a:ea typeface="+mj-ea"/>
                <a:cs typeface="+mj-cs"/>
                <a:sym typeface="Helvetica"/>
              </a:defRPr>
            </a:lvl1pPr>
          </a:lstStyle>
          <a:p>
            <a:r>
              <a:rPr sz="2250"/>
              <a:t>Active</a:t>
            </a:r>
          </a:p>
        </p:txBody>
      </p:sp>
      <p:sp>
        <p:nvSpPr>
          <p:cNvPr id="590" name="Shape 590"/>
          <p:cNvSpPr/>
          <p:nvPr/>
        </p:nvSpPr>
        <p:spPr>
          <a:xfrm>
            <a:off x="9184402" y="6010701"/>
            <a:ext cx="2486099" cy="635001"/>
          </a:xfrm>
          <a:prstGeom prst="roundRect">
            <a:avLst>
              <a:gd name="adj" fmla="val 15000"/>
            </a:avLst>
          </a:prstGeom>
          <a:solidFill>
            <a:srgbClr val="F15B44">
              <a:alpha val="50000"/>
            </a:srgbClr>
          </a:solidFill>
          <a:ln w="3175">
            <a:miter lim="400000"/>
          </a:ln>
          <a:extLst>
            <a:ext uri="{C572A759-6A51-4108-AA02-DFA0A04FC94B}">
              <ma14:wrappingTextBoxFlag xmlns:ma14="http://schemas.microsoft.com/office/mac/drawingml/2011/main" val="1"/>
            </a:ext>
          </a:extLst>
        </p:spPr>
        <p:txBody>
          <a:bodyPr lIns="18525" tIns="18525" rIns="18525" bIns="18525" anchor="ctr"/>
          <a:lstStyle>
            <a:lvl1pPr defTabSz="778933">
              <a:defRPr sz="4500" b="1">
                <a:latin typeface="+mj-lt"/>
                <a:ea typeface="+mj-ea"/>
                <a:cs typeface="+mj-cs"/>
                <a:sym typeface="Helvetica"/>
              </a:defRPr>
            </a:lvl1pPr>
          </a:lstStyle>
          <a:p>
            <a:r>
              <a:rPr sz="2250"/>
              <a:t>Terminated</a:t>
            </a:r>
          </a:p>
        </p:txBody>
      </p:sp>
      <p:sp>
        <p:nvSpPr>
          <p:cNvPr id="591" name="Shape 591"/>
          <p:cNvSpPr/>
          <p:nvPr/>
        </p:nvSpPr>
        <p:spPr>
          <a:xfrm flipV="1">
            <a:off x="7512568" y="3036470"/>
            <a:ext cx="843104" cy="1"/>
          </a:xfrm>
          <a:prstGeom prst="line">
            <a:avLst/>
          </a:prstGeom>
          <a:ln w="63500">
            <a:solidFill>
              <a:schemeClr val="accent1">
                <a:hueOff val="91659"/>
                <a:satOff val="-98181"/>
                <a:lumOff val="5371"/>
                <a:alpha val="50000"/>
              </a:schemeClr>
            </a:solidFill>
            <a:prstDash val="sysDot"/>
            <a:miter lim="400000"/>
          </a:ln>
        </p:spPr>
        <p:txBody>
          <a:bodyPr lIns="18525" tIns="18525" rIns="18525" bIns="18525" anchor="ctr"/>
          <a:lstStyle/>
          <a:p>
            <a:pPr defTabSz="389467">
              <a:defRPr sz="3200"/>
            </a:pPr>
            <a:endParaRPr sz="1600"/>
          </a:p>
        </p:txBody>
      </p:sp>
      <p:sp>
        <p:nvSpPr>
          <p:cNvPr id="592" name="Shape 592"/>
          <p:cNvSpPr/>
          <p:nvPr/>
        </p:nvSpPr>
        <p:spPr>
          <a:xfrm>
            <a:off x="7531851" y="3021750"/>
            <a:ext cx="1" cy="622505"/>
          </a:xfrm>
          <a:prstGeom prst="line">
            <a:avLst/>
          </a:prstGeom>
          <a:ln w="63500">
            <a:solidFill>
              <a:schemeClr val="accent1">
                <a:hueOff val="91659"/>
                <a:satOff val="-98181"/>
                <a:lumOff val="5371"/>
                <a:alpha val="50000"/>
              </a:schemeClr>
            </a:solidFill>
            <a:prstDash val="sysDot"/>
            <a:miter lim="400000"/>
            <a:tailEnd type="triangle"/>
          </a:ln>
        </p:spPr>
        <p:txBody>
          <a:bodyPr lIns="18525" tIns="18525" rIns="18525" bIns="18525" anchor="ctr"/>
          <a:lstStyle/>
          <a:p>
            <a:pPr defTabSz="389467">
              <a:defRPr sz="3200"/>
            </a:pPr>
            <a:endParaRPr sz="1600"/>
          </a:p>
        </p:txBody>
      </p:sp>
      <p:sp>
        <p:nvSpPr>
          <p:cNvPr id="593" name="Shape 593"/>
          <p:cNvSpPr/>
          <p:nvPr/>
        </p:nvSpPr>
        <p:spPr>
          <a:xfrm flipV="1">
            <a:off x="9588329" y="3036278"/>
            <a:ext cx="843104" cy="1"/>
          </a:xfrm>
          <a:prstGeom prst="line">
            <a:avLst/>
          </a:prstGeom>
          <a:ln w="63500">
            <a:solidFill>
              <a:schemeClr val="accent1">
                <a:hueOff val="91659"/>
                <a:satOff val="-98181"/>
                <a:lumOff val="5371"/>
                <a:alpha val="50000"/>
              </a:schemeClr>
            </a:solidFill>
            <a:prstDash val="sysDot"/>
            <a:miter lim="400000"/>
          </a:ln>
        </p:spPr>
        <p:txBody>
          <a:bodyPr lIns="18525" tIns="18525" rIns="18525" bIns="18525" anchor="ctr"/>
          <a:lstStyle/>
          <a:p>
            <a:pPr defTabSz="389467">
              <a:defRPr sz="3200"/>
            </a:pPr>
            <a:endParaRPr sz="1600"/>
          </a:p>
        </p:txBody>
      </p:sp>
      <p:sp>
        <p:nvSpPr>
          <p:cNvPr id="594" name="Shape 594"/>
          <p:cNvSpPr/>
          <p:nvPr/>
        </p:nvSpPr>
        <p:spPr>
          <a:xfrm>
            <a:off x="10427452" y="3021173"/>
            <a:ext cx="1" cy="622505"/>
          </a:xfrm>
          <a:prstGeom prst="line">
            <a:avLst/>
          </a:prstGeom>
          <a:ln w="63500">
            <a:solidFill>
              <a:schemeClr val="accent1">
                <a:hueOff val="91659"/>
                <a:satOff val="-98181"/>
                <a:lumOff val="5371"/>
                <a:alpha val="50000"/>
              </a:schemeClr>
            </a:solidFill>
            <a:prstDash val="sysDot"/>
            <a:miter lim="400000"/>
            <a:tailEnd type="triangle"/>
          </a:ln>
        </p:spPr>
        <p:txBody>
          <a:bodyPr lIns="18525" tIns="18525" rIns="18525" bIns="18525" anchor="ctr"/>
          <a:lstStyle/>
          <a:p>
            <a:pPr defTabSz="389467">
              <a:defRPr sz="3200"/>
            </a:pPr>
            <a:endParaRPr sz="1600"/>
          </a:p>
        </p:txBody>
      </p:sp>
      <p:sp>
        <p:nvSpPr>
          <p:cNvPr id="595" name="Shape 595"/>
          <p:cNvSpPr/>
          <p:nvPr/>
        </p:nvSpPr>
        <p:spPr>
          <a:xfrm>
            <a:off x="7736602" y="2718778"/>
            <a:ext cx="2486099" cy="635001"/>
          </a:xfrm>
          <a:prstGeom prst="roundRect">
            <a:avLst>
              <a:gd name="adj" fmla="val 15000"/>
            </a:avLst>
          </a:prstGeom>
          <a:solidFill>
            <a:srgbClr val="1497FC">
              <a:alpha val="50000"/>
            </a:srgbClr>
          </a:solidFill>
          <a:ln w="3175">
            <a:miter lim="400000"/>
          </a:ln>
          <a:extLst>
            <a:ext uri="{C572A759-6A51-4108-AA02-DFA0A04FC94B}">
              <ma14:wrappingTextBoxFlag xmlns:ma14="http://schemas.microsoft.com/office/mac/drawingml/2011/main" val="1"/>
            </a:ext>
          </a:extLst>
        </p:spPr>
        <p:txBody>
          <a:bodyPr lIns="18525" tIns="18525" rIns="18525" bIns="18525" anchor="ctr"/>
          <a:lstStyle>
            <a:lvl1pPr defTabSz="778933">
              <a:defRPr sz="4500" b="1">
                <a:latin typeface="+mj-lt"/>
                <a:ea typeface="+mj-ea"/>
                <a:cs typeface="+mj-cs"/>
                <a:sym typeface="Helvetica"/>
              </a:defRPr>
            </a:lvl1pPr>
          </a:lstStyle>
          <a:p>
            <a:r>
              <a:rPr sz="2250"/>
              <a:t>Install</a:t>
            </a:r>
          </a:p>
        </p:txBody>
      </p:sp>
      <p:sp>
        <p:nvSpPr>
          <p:cNvPr id="596" name="Shape 596"/>
          <p:cNvSpPr/>
          <p:nvPr/>
        </p:nvSpPr>
        <p:spPr>
          <a:xfrm>
            <a:off x="7531852" y="4365369"/>
            <a:ext cx="1" cy="385820"/>
          </a:xfrm>
          <a:prstGeom prst="line">
            <a:avLst/>
          </a:prstGeom>
          <a:ln w="63500">
            <a:solidFill>
              <a:schemeClr val="accent1">
                <a:hueOff val="91659"/>
                <a:satOff val="-98181"/>
                <a:lumOff val="5371"/>
              </a:schemeClr>
            </a:solidFill>
            <a:prstDash val="sysDot"/>
            <a:miter lim="400000"/>
            <a:headEnd type="triangle"/>
            <a:tailEnd type="triangle"/>
          </a:ln>
        </p:spPr>
        <p:txBody>
          <a:bodyPr lIns="18525" tIns="18525" rIns="18525" bIns="18525" anchor="ctr"/>
          <a:lstStyle/>
          <a:p>
            <a:pPr defTabSz="389467">
              <a:defRPr sz="3200"/>
            </a:pPr>
            <a:endParaRPr sz="1600"/>
          </a:p>
        </p:txBody>
      </p:sp>
      <p:sp>
        <p:nvSpPr>
          <p:cNvPr id="597" name="Shape 597"/>
          <p:cNvSpPr/>
          <p:nvPr/>
        </p:nvSpPr>
        <p:spPr>
          <a:xfrm>
            <a:off x="7531852" y="5545317"/>
            <a:ext cx="1" cy="385820"/>
          </a:xfrm>
          <a:prstGeom prst="line">
            <a:avLst/>
          </a:prstGeom>
          <a:ln w="63500">
            <a:solidFill>
              <a:schemeClr val="accent1">
                <a:hueOff val="91659"/>
                <a:satOff val="-98181"/>
                <a:lumOff val="5371"/>
                <a:alpha val="50000"/>
              </a:schemeClr>
            </a:solidFill>
            <a:prstDash val="sysDot"/>
            <a:miter lim="400000"/>
            <a:headEnd type="triangle"/>
            <a:tailEnd type="triangle"/>
          </a:ln>
        </p:spPr>
        <p:txBody>
          <a:bodyPr lIns="18525" tIns="18525" rIns="18525" bIns="18525" anchor="ctr"/>
          <a:lstStyle/>
          <a:p>
            <a:pPr defTabSz="389467">
              <a:defRPr sz="3200"/>
            </a:pPr>
            <a:endParaRPr sz="1600"/>
          </a:p>
        </p:txBody>
      </p:sp>
      <p:sp>
        <p:nvSpPr>
          <p:cNvPr id="598" name="Shape 598"/>
          <p:cNvSpPr/>
          <p:nvPr/>
        </p:nvSpPr>
        <p:spPr>
          <a:xfrm>
            <a:off x="7736602" y="1660341"/>
            <a:ext cx="2486099" cy="635001"/>
          </a:xfrm>
          <a:prstGeom prst="roundRect">
            <a:avLst>
              <a:gd name="adj" fmla="val 15000"/>
            </a:avLst>
          </a:prstGeom>
          <a:solidFill>
            <a:srgbClr val="00BCD4">
              <a:alpha val="50000"/>
            </a:srgbClr>
          </a:solidFill>
          <a:ln w="3175">
            <a:miter lim="400000"/>
          </a:ln>
          <a:extLst>
            <a:ext uri="{C572A759-6A51-4108-AA02-DFA0A04FC94B}">
              <ma14:wrappingTextBoxFlag xmlns:ma14="http://schemas.microsoft.com/office/mac/drawingml/2011/main" val="1"/>
            </a:ext>
          </a:extLst>
        </p:spPr>
        <p:txBody>
          <a:bodyPr lIns="18525" tIns="18525" rIns="18525" bIns="18525" anchor="ctr"/>
          <a:lstStyle>
            <a:lvl1pPr defTabSz="778933">
              <a:defRPr sz="4500" b="1">
                <a:latin typeface="+mj-lt"/>
                <a:ea typeface="+mj-ea"/>
                <a:cs typeface="+mj-cs"/>
                <a:sym typeface="Helvetica"/>
              </a:defRPr>
            </a:lvl1pPr>
          </a:lstStyle>
          <a:p>
            <a:r>
              <a:rPr sz="2250"/>
              <a:t>Register</a:t>
            </a:r>
          </a:p>
        </p:txBody>
      </p:sp>
      <p:sp>
        <p:nvSpPr>
          <p:cNvPr id="599" name="Shape 599"/>
          <p:cNvSpPr/>
          <p:nvPr/>
        </p:nvSpPr>
        <p:spPr>
          <a:xfrm>
            <a:off x="8979651" y="2314150"/>
            <a:ext cx="1" cy="385820"/>
          </a:xfrm>
          <a:prstGeom prst="line">
            <a:avLst/>
          </a:prstGeom>
          <a:ln w="63500">
            <a:solidFill>
              <a:schemeClr val="accent1">
                <a:hueOff val="91659"/>
                <a:satOff val="-98181"/>
                <a:lumOff val="5371"/>
                <a:alpha val="50000"/>
              </a:schemeClr>
            </a:solidFill>
            <a:prstDash val="sysDot"/>
            <a:miter lim="400000"/>
            <a:headEnd type="triangle"/>
            <a:tailEnd type="triangle"/>
          </a:ln>
        </p:spPr>
        <p:txBody>
          <a:bodyPr lIns="18525" tIns="18525" rIns="18525" bIns="18525" anchor="ctr"/>
          <a:lstStyle/>
          <a:p>
            <a:pPr defTabSz="389467">
              <a:defRPr sz="3200"/>
            </a:pPr>
            <a:endParaRPr sz="1600"/>
          </a:p>
        </p:txBody>
      </p:sp>
    </p:spTree>
    <p:extLst>
      <p:ext uri="{BB962C8B-B14F-4D97-AF65-F5344CB8AC3E}">
        <p14:creationId xmlns:p14="http://schemas.microsoft.com/office/powerpoint/2010/main" val="303281156"/>
      </p:ext>
    </p:extLst>
  </p:cSld>
  <p:clrMapOvr>
    <a:masterClrMapping/>
  </p:clrMapOvr>
  <p:transition spd="med"/>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3" name="Shape 603"/>
          <p:cNvSpPr>
            <a:spLocks noGrp="1"/>
          </p:cNvSpPr>
          <p:nvPr>
            <p:ph type="title"/>
          </p:nvPr>
        </p:nvSpPr>
        <p:spPr>
          <a:prstGeom prst="rect">
            <a:avLst/>
          </a:prstGeom>
        </p:spPr>
        <p:txBody>
          <a:bodyPr/>
          <a:lstStyle/>
          <a:p>
            <a:r>
              <a:rPr/>
              <a:t>Add an activate Event Handler</a:t>
            </a:r>
          </a:p>
        </p:txBody>
      </p:sp>
      <p:sp>
        <p:nvSpPr>
          <p:cNvPr id="604" name="Shape 604"/>
          <p:cNvSpPr>
            <a:spLocks noGrp="1"/>
          </p:cNvSpPr>
          <p:nvPr>
            <p:ph type="body" idx="1"/>
          </p:nvPr>
        </p:nvSpPr>
        <p:spPr>
          <a:prstGeom prst="rect">
            <a:avLst/>
          </a:prstGeom>
        </p:spPr>
        <p:txBody>
          <a:bodyPr>
            <a:normAutofit fontScale="70000" lnSpcReduction="20000"/>
          </a:bodyPr>
          <a:lstStyle/>
          <a:p>
            <a:pPr defTabSz="208026">
              <a:spcBef>
                <a:spcPts val="0"/>
              </a:spcBef>
              <a:defRPr sz="5096">
                <a:solidFill>
                  <a:srgbClr val="D1D1D1"/>
                </a:solidFill>
                <a:latin typeface="+mj-lt"/>
                <a:ea typeface="+mj-ea"/>
                <a:cs typeface="+mj-cs"/>
                <a:sym typeface="Helvetica"/>
              </a:defRPr>
            </a:pPr>
            <a:r>
              <a:rPr/>
              <a:t>self</a:t>
            </a:r>
            <a:r>
              <a:rPr>
                <a:solidFill>
                  <a:srgbClr val="D2CD86"/>
                </a:solidFill>
              </a:rPr>
              <a:t>.</a:t>
            </a:r>
            <a:r>
              <a:rPr/>
              <a:t>addEventListener</a:t>
            </a:r>
            <a:r>
              <a:rPr>
                <a:solidFill>
                  <a:srgbClr val="D2CD86"/>
                </a:solidFill>
              </a:rPr>
              <a:t>(</a:t>
            </a:r>
            <a:r>
              <a:rPr>
                <a:solidFill>
                  <a:srgbClr val="02D046"/>
                </a:solidFill>
              </a:rPr>
              <a:t>'</a:t>
            </a:r>
            <a:r>
              <a:rPr>
                <a:solidFill>
                  <a:srgbClr val="01C4C4"/>
                </a:solidFill>
              </a:rPr>
              <a:t>activate</a:t>
            </a:r>
            <a:r>
              <a:rPr>
                <a:solidFill>
                  <a:srgbClr val="02D046"/>
                </a:solidFill>
              </a:rPr>
              <a:t>'</a:t>
            </a:r>
            <a:r>
              <a:rPr>
                <a:solidFill>
                  <a:srgbClr val="D2CD86"/>
                </a:solidFill>
              </a:rPr>
              <a:t>,</a:t>
            </a:r>
            <a:r>
              <a:rPr/>
              <a:t> </a:t>
            </a:r>
            <a:r>
              <a:rPr b="1">
                <a:solidFill>
                  <a:srgbClr val="E66170"/>
                </a:solidFill>
              </a:rPr>
              <a:t>function</a:t>
            </a:r>
            <a:r>
              <a:rPr>
                <a:solidFill>
                  <a:srgbClr val="D2CD86"/>
                </a:solidFill>
              </a:rPr>
              <a:t>(</a:t>
            </a:r>
            <a:r>
              <a:rPr/>
              <a:t>e</a:t>
            </a:r>
            <a:r>
              <a:rPr>
                <a:solidFill>
                  <a:srgbClr val="D2CD86"/>
                </a:solidFill>
              </a:rPr>
              <a:t>)</a:t>
            </a:r>
            <a:r>
              <a:rPr/>
              <a:t> </a:t>
            </a:r>
            <a:r>
              <a:rPr>
                <a:solidFill>
                  <a:srgbClr val="B060B0"/>
                </a:solidFill>
              </a:rPr>
              <a:t>{</a:t>
            </a:r>
          </a:p>
          <a:p>
            <a:pPr defTabSz="208026">
              <a:spcBef>
                <a:spcPts val="0"/>
              </a:spcBef>
              <a:defRPr sz="5096">
                <a:solidFill>
                  <a:srgbClr val="D1D1D1"/>
                </a:solidFill>
                <a:latin typeface="+mj-lt"/>
                <a:ea typeface="+mj-ea"/>
                <a:cs typeface="+mj-cs"/>
                <a:sym typeface="Helvetica"/>
              </a:defRPr>
            </a:pPr>
            <a:r>
              <a:rPr/>
              <a:t>  </a:t>
            </a:r>
            <a:r>
              <a:rPr>
                <a:solidFill>
                  <a:srgbClr val="53585F"/>
                </a:solidFill>
              </a:rPr>
              <a:t>e.waitUntil(</a:t>
            </a:r>
          </a:p>
          <a:p>
            <a:pPr defTabSz="208026">
              <a:spcBef>
                <a:spcPts val="0"/>
              </a:spcBef>
              <a:defRPr sz="5096">
                <a:solidFill>
                  <a:srgbClr val="D1D1D1"/>
                </a:solidFill>
                <a:latin typeface="+mj-lt"/>
                <a:ea typeface="+mj-ea"/>
                <a:cs typeface="+mj-cs"/>
                <a:sym typeface="Helvetica"/>
              </a:defRPr>
            </a:pPr>
            <a:r>
              <a:rPr/>
              <a:t>    caches</a:t>
            </a:r>
            <a:r>
              <a:rPr>
                <a:solidFill>
                  <a:srgbClr val="D2CD86"/>
                </a:solidFill>
              </a:rPr>
              <a:t>.</a:t>
            </a:r>
            <a:r>
              <a:rPr/>
              <a:t>keys</a:t>
            </a:r>
            <a:r>
              <a:rPr>
                <a:solidFill>
                  <a:srgbClr val="D2CD86"/>
                </a:solidFill>
              </a:rPr>
              <a:t>().</a:t>
            </a:r>
            <a:r>
              <a:rPr/>
              <a:t>then</a:t>
            </a:r>
            <a:r>
              <a:rPr>
                <a:solidFill>
                  <a:srgbClr val="D2CD86"/>
                </a:solidFill>
              </a:rPr>
              <a:t>(</a:t>
            </a:r>
            <a:r>
              <a:rPr b="1">
                <a:solidFill>
                  <a:srgbClr val="E66170"/>
                </a:solidFill>
              </a:rPr>
              <a:t>function</a:t>
            </a:r>
            <a:r>
              <a:rPr>
                <a:solidFill>
                  <a:srgbClr val="D2CD86"/>
                </a:solidFill>
              </a:rPr>
              <a:t>(</a:t>
            </a:r>
            <a:r>
              <a:rPr/>
              <a:t>keyList</a:t>
            </a:r>
            <a:r>
              <a:rPr>
                <a:solidFill>
                  <a:srgbClr val="D2CD86"/>
                </a:solidFill>
              </a:rPr>
              <a:t>)</a:t>
            </a:r>
            <a:r>
              <a:rPr/>
              <a:t> </a:t>
            </a:r>
            <a:r>
              <a:rPr>
                <a:solidFill>
                  <a:srgbClr val="B060B0"/>
                </a:solidFill>
              </a:rPr>
              <a:t>{</a:t>
            </a:r>
          </a:p>
          <a:p>
            <a:pPr defTabSz="208026">
              <a:spcBef>
                <a:spcPts val="0"/>
              </a:spcBef>
              <a:defRPr sz="5096">
                <a:solidFill>
                  <a:srgbClr val="D1D1D1"/>
                </a:solidFill>
                <a:latin typeface="+mj-lt"/>
                <a:ea typeface="+mj-ea"/>
                <a:cs typeface="+mj-cs"/>
                <a:sym typeface="Helvetica"/>
              </a:defRPr>
            </a:pPr>
            <a:r>
              <a:rPr/>
              <a:t>      </a:t>
            </a:r>
            <a:r>
              <a:rPr b="1">
                <a:solidFill>
                  <a:srgbClr val="E66170"/>
                </a:solidFill>
              </a:rPr>
              <a:t>return</a:t>
            </a:r>
            <a:r>
              <a:rPr/>
              <a:t> Promise</a:t>
            </a:r>
            <a:r>
              <a:rPr>
                <a:solidFill>
                  <a:srgbClr val="D2CD86"/>
                </a:solidFill>
              </a:rPr>
              <a:t>.</a:t>
            </a:r>
            <a:r>
              <a:rPr/>
              <a:t>all</a:t>
            </a:r>
            <a:r>
              <a:rPr>
                <a:solidFill>
                  <a:srgbClr val="D2CD86"/>
                </a:solidFill>
              </a:rPr>
              <a:t>(</a:t>
            </a:r>
            <a:r>
              <a:rPr/>
              <a:t>keyList</a:t>
            </a:r>
            <a:r>
              <a:rPr>
                <a:solidFill>
                  <a:srgbClr val="D2CD86"/>
                </a:solidFill>
              </a:rPr>
              <a:t>.</a:t>
            </a:r>
            <a:r>
              <a:rPr/>
              <a:t>map</a:t>
            </a:r>
            <a:r>
              <a:rPr>
                <a:solidFill>
                  <a:srgbClr val="D2CD86"/>
                </a:solidFill>
              </a:rPr>
              <a:t>(</a:t>
            </a:r>
            <a:r>
              <a:rPr b="1">
                <a:solidFill>
                  <a:srgbClr val="E66170"/>
                </a:solidFill>
              </a:rPr>
              <a:t>function</a:t>
            </a:r>
            <a:r>
              <a:rPr>
                <a:solidFill>
                  <a:srgbClr val="D2CD86"/>
                </a:solidFill>
              </a:rPr>
              <a:t>(</a:t>
            </a:r>
            <a:r>
              <a:rPr/>
              <a:t>key</a:t>
            </a:r>
            <a:r>
              <a:rPr>
                <a:solidFill>
                  <a:srgbClr val="D2CD86"/>
                </a:solidFill>
              </a:rPr>
              <a:t>)</a:t>
            </a:r>
            <a:r>
              <a:rPr/>
              <a:t> </a:t>
            </a:r>
            <a:r>
              <a:rPr>
                <a:solidFill>
                  <a:srgbClr val="B060B0"/>
                </a:solidFill>
              </a:rPr>
              <a:t>{</a:t>
            </a:r>
          </a:p>
          <a:p>
            <a:pPr defTabSz="208026">
              <a:spcBef>
                <a:spcPts val="0"/>
              </a:spcBef>
              <a:defRPr sz="5096">
                <a:solidFill>
                  <a:srgbClr val="D1D1D1"/>
                </a:solidFill>
                <a:latin typeface="+mj-lt"/>
                <a:ea typeface="+mj-ea"/>
                <a:cs typeface="+mj-cs"/>
                <a:sym typeface="Helvetica"/>
              </a:defRPr>
            </a:pPr>
            <a:r>
              <a:rPr/>
              <a:t>        </a:t>
            </a:r>
            <a:r>
              <a:rPr b="1">
                <a:solidFill>
                  <a:srgbClr val="E66170"/>
                </a:solidFill>
              </a:rPr>
              <a:t>if</a:t>
            </a:r>
            <a:r>
              <a:rPr/>
              <a:t> </a:t>
            </a:r>
            <a:r>
              <a:rPr>
                <a:solidFill>
                  <a:srgbClr val="D2CD86"/>
                </a:solidFill>
              </a:rPr>
              <a:t>(</a:t>
            </a:r>
            <a:r>
              <a:rPr/>
              <a:t>key </a:t>
            </a:r>
            <a:r>
              <a:rPr>
                <a:solidFill>
                  <a:srgbClr val="D2CD86"/>
                </a:solidFill>
              </a:rPr>
              <a:t>!==</a:t>
            </a:r>
            <a:r>
              <a:rPr/>
              <a:t> cacheName</a:t>
            </a:r>
            <a:r>
              <a:rPr>
                <a:solidFill>
                  <a:srgbClr val="D2CD86"/>
                </a:solidFill>
              </a:rPr>
              <a:t>)</a:t>
            </a:r>
            <a:r>
              <a:rPr/>
              <a:t> </a:t>
            </a:r>
            <a:r>
              <a:rPr>
                <a:solidFill>
                  <a:srgbClr val="B060B0"/>
                </a:solidFill>
              </a:rPr>
              <a:t>{</a:t>
            </a:r>
          </a:p>
          <a:p>
            <a:pPr defTabSz="208026">
              <a:spcBef>
                <a:spcPts val="0"/>
              </a:spcBef>
              <a:defRPr sz="5096">
                <a:solidFill>
                  <a:srgbClr val="D1D1D1"/>
                </a:solidFill>
                <a:latin typeface="+mj-lt"/>
                <a:ea typeface="+mj-ea"/>
                <a:cs typeface="+mj-cs"/>
                <a:sym typeface="Helvetica"/>
              </a:defRPr>
            </a:pPr>
            <a:r>
              <a:rPr/>
              <a:t>          </a:t>
            </a:r>
            <a:r>
              <a:rPr b="1">
                <a:solidFill>
                  <a:srgbClr val="E66170"/>
                </a:solidFill>
              </a:rPr>
              <a:t>return</a:t>
            </a:r>
            <a:r>
              <a:rPr/>
              <a:t> caches</a:t>
            </a:r>
            <a:r>
              <a:rPr>
                <a:solidFill>
                  <a:srgbClr val="D2CD86"/>
                </a:solidFill>
              </a:rPr>
              <a:t>.</a:t>
            </a:r>
            <a:r>
              <a:rPr b="1">
                <a:solidFill>
                  <a:srgbClr val="E66170"/>
                </a:solidFill>
              </a:rPr>
              <a:t>delete</a:t>
            </a:r>
            <a:r>
              <a:rPr>
                <a:solidFill>
                  <a:srgbClr val="D2CD86"/>
                </a:solidFill>
              </a:rPr>
              <a:t>(</a:t>
            </a:r>
            <a:r>
              <a:rPr/>
              <a:t>key</a:t>
            </a:r>
            <a:r>
              <a:rPr>
                <a:solidFill>
                  <a:srgbClr val="D2CD86"/>
                </a:solidFill>
              </a:rPr>
              <a:t>)</a:t>
            </a:r>
            <a:r>
              <a:rPr>
                <a:solidFill>
                  <a:srgbClr val="B060B0"/>
                </a:solidFill>
              </a:rPr>
              <a:t>;</a:t>
            </a:r>
          </a:p>
          <a:p>
            <a:pPr defTabSz="208026">
              <a:spcBef>
                <a:spcPts val="0"/>
              </a:spcBef>
              <a:defRPr sz="5096">
                <a:solidFill>
                  <a:srgbClr val="D1D1D1"/>
                </a:solidFill>
                <a:latin typeface="+mj-lt"/>
                <a:ea typeface="+mj-ea"/>
                <a:cs typeface="+mj-cs"/>
                <a:sym typeface="Helvetica"/>
              </a:defRPr>
            </a:pPr>
            <a:r>
              <a:rPr/>
              <a:t>        </a:t>
            </a:r>
            <a:r>
              <a:rPr>
                <a:solidFill>
                  <a:srgbClr val="B060B0"/>
                </a:solidFill>
              </a:rPr>
              <a:t>}</a:t>
            </a:r>
          </a:p>
          <a:p>
            <a:pPr defTabSz="208026">
              <a:spcBef>
                <a:spcPts val="0"/>
              </a:spcBef>
              <a:defRPr sz="5096">
                <a:solidFill>
                  <a:srgbClr val="D1D1D1"/>
                </a:solidFill>
                <a:latin typeface="+mj-lt"/>
                <a:ea typeface="+mj-ea"/>
                <a:cs typeface="+mj-cs"/>
                <a:sym typeface="Helvetica"/>
              </a:defRPr>
            </a:pPr>
            <a:r>
              <a:rPr/>
              <a:t>      </a:t>
            </a:r>
            <a:r>
              <a:rPr>
                <a:solidFill>
                  <a:srgbClr val="B060B0"/>
                </a:solidFill>
              </a:rPr>
              <a:t>}</a:t>
            </a:r>
            <a:r>
              <a:rPr>
                <a:solidFill>
                  <a:srgbClr val="D2CD86"/>
                </a:solidFill>
              </a:rPr>
              <a:t>))</a:t>
            </a:r>
            <a:r>
              <a:rPr>
                <a:solidFill>
                  <a:srgbClr val="B060B0"/>
                </a:solidFill>
              </a:rPr>
              <a:t>;</a:t>
            </a:r>
          </a:p>
          <a:p>
            <a:pPr defTabSz="208026">
              <a:spcBef>
                <a:spcPts val="0"/>
              </a:spcBef>
              <a:defRPr sz="5096">
                <a:solidFill>
                  <a:srgbClr val="D1D1D1"/>
                </a:solidFill>
                <a:latin typeface="+mj-lt"/>
                <a:ea typeface="+mj-ea"/>
                <a:cs typeface="+mj-cs"/>
                <a:sym typeface="Helvetica"/>
              </a:defRPr>
            </a:pPr>
            <a:r>
              <a:rPr/>
              <a:t>    </a:t>
            </a:r>
            <a:r>
              <a:rPr>
                <a:solidFill>
                  <a:srgbClr val="B060B0"/>
                </a:solidFill>
              </a:rPr>
              <a:t>}</a:t>
            </a:r>
            <a:r>
              <a:rPr>
                <a:solidFill>
                  <a:srgbClr val="D2CD86"/>
                </a:solidFill>
              </a:rPr>
              <a:t>)</a:t>
            </a:r>
          </a:p>
          <a:p>
            <a:pPr defTabSz="208026">
              <a:spcBef>
                <a:spcPts val="0"/>
              </a:spcBef>
              <a:defRPr sz="5096">
                <a:solidFill>
                  <a:srgbClr val="D1D1D1"/>
                </a:solidFill>
                <a:latin typeface="+mj-lt"/>
                <a:ea typeface="+mj-ea"/>
                <a:cs typeface="+mj-cs"/>
                <a:sym typeface="Helvetica"/>
              </a:defRPr>
            </a:pPr>
            <a:r>
              <a:rPr/>
              <a:t>  </a:t>
            </a:r>
            <a:r>
              <a:rPr>
                <a:solidFill>
                  <a:srgbClr val="D2CD86"/>
                </a:solidFill>
              </a:rPr>
              <a:t>)</a:t>
            </a:r>
            <a:r>
              <a:rPr>
                <a:solidFill>
                  <a:srgbClr val="B060B0"/>
                </a:solidFill>
              </a:rPr>
              <a:t>;</a:t>
            </a:r>
          </a:p>
          <a:p>
            <a:pPr defTabSz="208026">
              <a:spcBef>
                <a:spcPts val="0"/>
              </a:spcBef>
              <a:defRPr sz="5096">
                <a:solidFill>
                  <a:srgbClr val="D1D1D1"/>
                </a:solidFill>
                <a:latin typeface="+mj-lt"/>
                <a:ea typeface="+mj-ea"/>
                <a:cs typeface="+mj-cs"/>
                <a:sym typeface="Helvetica"/>
              </a:defRPr>
            </a:pPr>
            <a:r>
              <a:rPr/>
              <a:t>  </a:t>
            </a:r>
            <a:r>
              <a:rPr b="1">
                <a:solidFill>
                  <a:srgbClr val="53585F"/>
                </a:solidFill>
              </a:rPr>
              <a:t>return</a:t>
            </a:r>
            <a:r>
              <a:rPr>
                <a:solidFill>
                  <a:srgbClr val="53585F"/>
                </a:solidFill>
              </a:rPr>
              <a:t> self.clients.claim();</a:t>
            </a:r>
          </a:p>
          <a:p>
            <a:pPr defTabSz="208026">
              <a:spcBef>
                <a:spcPts val="0"/>
              </a:spcBef>
              <a:defRPr sz="5096">
                <a:solidFill>
                  <a:srgbClr val="B060B0"/>
                </a:solidFill>
                <a:latin typeface="+mj-lt"/>
                <a:ea typeface="+mj-ea"/>
                <a:cs typeface="+mj-cs"/>
                <a:sym typeface="Helvetica"/>
              </a:defRPr>
            </a:pPr>
            <a:r>
              <a:rPr/>
              <a:t>}</a:t>
            </a:r>
            <a:r>
              <a:rPr>
                <a:solidFill>
                  <a:srgbClr val="D2CD86"/>
                </a:solidFill>
              </a:rPr>
              <a:t>)</a:t>
            </a:r>
            <a:r>
              <a:rPr/>
              <a:t>;</a:t>
            </a:r>
          </a:p>
        </p:txBody>
      </p:sp>
    </p:spTree>
    <p:extLst>
      <p:ext uri="{BB962C8B-B14F-4D97-AF65-F5344CB8AC3E}">
        <p14:creationId xmlns:p14="http://schemas.microsoft.com/office/powerpoint/2010/main" val="957224840"/>
      </p:ext>
    </p:extLst>
  </p:cSld>
  <p:clrMapOvr>
    <a:masterClrMapping/>
  </p:clrMapOvr>
  <p:transition spd="med"/>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8" name="Shape 608"/>
          <p:cNvSpPr>
            <a:spLocks noGrp="1"/>
          </p:cNvSpPr>
          <p:nvPr>
            <p:ph type="title"/>
          </p:nvPr>
        </p:nvSpPr>
        <p:spPr>
          <a:prstGeom prst="rect">
            <a:avLst/>
          </a:prstGeom>
        </p:spPr>
        <p:txBody>
          <a:bodyPr/>
          <a:lstStyle/>
          <a:p>
            <a:r>
              <a:rPr/>
              <a:t>Add an activate Event Handler</a:t>
            </a:r>
          </a:p>
        </p:txBody>
      </p:sp>
      <p:sp>
        <p:nvSpPr>
          <p:cNvPr id="609" name="Shape 609"/>
          <p:cNvSpPr>
            <a:spLocks noGrp="1"/>
          </p:cNvSpPr>
          <p:nvPr>
            <p:ph type="body" idx="1"/>
          </p:nvPr>
        </p:nvSpPr>
        <p:spPr>
          <a:prstGeom prst="rect">
            <a:avLst/>
          </a:prstGeom>
        </p:spPr>
        <p:txBody>
          <a:bodyPr>
            <a:normAutofit fontScale="70000" lnSpcReduction="20000"/>
          </a:bodyPr>
          <a:lstStyle/>
          <a:p>
            <a:pPr defTabSz="208026">
              <a:spcBef>
                <a:spcPts val="0"/>
              </a:spcBef>
              <a:defRPr sz="5096">
                <a:solidFill>
                  <a:srgbClr val="D1D1D1"/>
                </a:solidFill>
                <a:latin typeface="+mj-lt"/>
                <a:ea typeface="+mj-ea"/>
                <a:cs typeface="+mj-cs"/>
                <a:sym typeface="Helvetica"/>
              </a:defRPr>
            </a:pPr>
            <a:r>
              <a:rPr/>
              <a:t>self</a:t>
            </a:r>
            <a:r>
              <a:rPr>
                <a:solidFill>
                  <a:srgbClr val="D2CD86"/>
                </a:solidFill>
              </a:rPr>
              <a:t>.</a:t>
            </a:r>
            <a:r>
              <a:rPr/>
              <a:t>addEventListener</a:t>
            </a:r>
            <a:r>
              <a:rPr>
                <a:solidFill>
                  <a:srgbClr val="D2CD86"/>
                </a:solidFill>
              </a:rPr>
              <a:t>(</a:t>
            </a:r>
            <a:r>
              <a:rPr>
                <a:solidFill>
                  <a:srgbClr val="02D046"/>
                </a:solidFill>
              </a:rPr>
              <a:t>'</a:t>
            </a:r>
            <a:r>
              <a:rPr>
                <a:solidFill>
                  <a:srgbClr val="01C4C4"/>
                </a:solidFill>
              </a:rPr>
              <a:t>activate</a:t>
            </a:r>
            <a:r>
              <a:rPr>
                <a:solidFill>
                  <a:srgbClr val="02D046"/>
                </a:solidFill>
              </a:rPr>
              <a:t>'</a:t>
            </a:r>
            <a:r>
              <a:rPr>
                <a:solidFill>
                  <a:srgbClr val="D2CD86"/>
                </a:solidFill>
              </a:rPr>
              <a:t>,</a:t>
            </a:r>
            <a:r>
              <a:rPr/>
              <a:t> </a:t>
            </a:r>
            <a:r>
              <a:rPr b="1">
                <a:solidFill>
                  <a:srgbClr val="E66170"/>
                </a:solidFill>
              </a:rPr>
              <a:t>function</a:t>
            </a:r>
            <a:r>
              <a:rPr>
                <a:solidFill>
                  <a:srgbClr val="D2CD86"/>
                </a:solidFill>
              </a:rPr>
              <a:t>(</a:t>
            </a:r>
            <a:r>
              <a:rPr/>
              <a:t>e</a:t>
            </a:r>
            <a:r>
              <a:rPr>
                <a:solidFill>
                  <a:srgbClr val="D2CD86"/>
                </a:solidFill>
              </a:rPr>
              <a:t>)</a:t>
            </a:r>
            <a:r>
              <a:rPr/>
              <a:t> </a:t>
            </a:r>
            <a:r>
              <a:rPr>
                <a:solidFill>
                  <a:srgbClr val="B060B0"/>
                </a:solidFill>
              </a:rPr>
              <a:t>{</a:t>
            </a:r>
          </a:p>
          <a:p>
            <a:pPr defTabSz="208026">
              <a:spcBef>
                <a:spcPts val="0"/>
              </a:spcBef>
              <a:defRPr sz="5096">
                <a:solidFill>
                  <a:srgbClr val="53585F"/>
                </a:solidFill>
                <a:latin typeface="+mj-lt"/>
                <a:ea typeface="+mj-ea"/>
                <a:cs typeface="+mj-cs"/>
                <a:sym typeface="Helvetica"/>
              </a:defRPr>
            </a:pPr>
            <a:r>
              <a:rPr/>
              <a:t>  e.waitUntil(</a:t>
            </a:r>
          </a:p>
          <a:p>
            <a:pPr defTabSz="208026">
              <a:spcBef>
                <a:spcPts val="0"/>
              </a:spcBef>
              <a:defRPr sz="5096">
                <a:solidFill>
                  <a:srgbClr val="53585F"/>
                </a:solidFill>
                <a:latin typeface="+mj-lt"/>
                <a:ea typeface="+mj-ea"/>
                <a:cs typeface="+mj-cs"/>
                <a:sym typeface="Helvetica"/>
              </a:defRPr>
            </a:pPr>
            <a:r>
              <a:rPr/>
              <a:t>    caches.keys().then(</a:t>
            </a:r>
            <a:r>
              <a:rPr b="1"/>
              <a:t>function</a:t>
            </a:r>
            <a:r>
              <a:rPr/>
              <a:t>(keyList) {</a:t>
            </a:r>
          </a:p>
          <a:p>
            <a:pPr defTabSz="208026">
              <a:spcBef>
                <a:spcPts val="0"/>
              </a:spcBef>
              <a:defRPr sz="5096">
                <a:solidFill>
                  <a:srgbClr val="53585F"/>
                </a:solidFill>
                <a:latin typeface="+mj-lt"/>
                <a:ea typeface="+mj-ea"/>
                <a:cs typeface="+mj-cs"/>
                <a:sym typeface="Helvetica"/>
              </a:defRPr>
            </a:pPr>
            <a:r>
              <a:rPr/>
              <a:t>      </a:t>
            </a:r>
            <a:r>
              <a:rPr b="1"/>
              <a:t>return</a:t>
            </a:r>
            <a:r>
              <a:rPr/>
              <a:t> Promise.all(keyList.map(</a:t>
            </a:r>
            <a:r>
              <a:rPr b="1"/>
              <a:t>function</a:t>
            </a:r>
            <a:r>
              <a:rPr/>
              <a:t>(key) {</a:t>
            </a:r>
          </a:p>
          <a:p>
            <a:pPr defTabSz="208026">
              <a:spcBef>
                <a:spcPts val="0"/>
              </a:spcBef>
              <a:defRPr sz="5096">
                <a:solidFill>
                  <a:srgbClr val="53585F"/>
                </a:solidFill>
                <a:latin typeface="+mj-lt"/>
                <a:ea typeface="+mj-ea"/>
                <a:cs typeface="+mj-cs"/>
                <a:sym typeface="Helvetica"/>
              </a:defRPr>
            </a:pPr>
            <a:r>
              <a:rPr/>
              <a:t>        </a:t>
            </a:r>
            <a:r>
              <a:rPr b="1"/>
              <a:t>if</a:t>
            </a:r>
            <a:r>
              <a:rPr/>
              <a:t> (key !== cacheName) {</a:t>
            </a:r>
          </a:p>
          <a:p>
            <a:pPr defTabSz="208026">
              <a:spcBef>
                <a:spcPts val="0"/>
              </a:spcBef>
              <a:defRPr sz="5096">
                <a:solidFill>
                  <a:srgbClr val="53585F"/>
                </a:solidFill>
                <a:latin typeface="+mj-lt"/>
                <a:ea typeface="+mj-ea"/>
                <a:cs typeface="+mj-cs"/>
                <a:sym typeface="Helvetica"/>
              </a:defRPr>
            </a:pPr>
            <a:r>
              <a:rPr/>
              <a:t>          </a:t>
            </a:r>
            <a:r>
              <a:rPr b="1"/>
              <a:t>return</a:t>
            </a:r>
            <a:r>
              <a:rPr/>
              <a:t> caches.</a:t>
            </a:r>
            <a:r>
              <a:rPr b="1"/>
              <a:t>delete</a:t>
            </a:r>
            <a:r>
              <a:rPr/>
              <a:t>(key);</a:t>
            </a:r>
          </a:p>
          <a:p>
            <a:pPr defTabSz="208026">
              <a:spcBef>
                <a:spcPts val="0"/>
              </a:spcBef>
              <a:defRPr sz="5096">
                <a:solidFill>
                  <a:srgbClr val="53585F"/>
                </a:solidFill>
                <a:latin typeface="+mj-lt"/>
                <a:ea typeface="+mj-ea"/>
                <a:cs typeface="+mj-cs"/>
                <a:sym typeface="Helvetica"/>
              </a:defRPr>
            </a:pPr>
            <a:r>
              <a:rPr/>
              <a:t>        }</a:t>
            </a:r>
          </a:p>
          <a:p>
            <a:pPr defTabSz="208026">
              <a:spcBef>
                <a:spcPts val="0"/>
              </a:spcBef>
              <a:defRPr sz="5096">
                <a:solidFill>
                  <a:srgbClr val="53585F"/>
                </a:solidFill>
                <a:latin typeface="+mj-lt"/>
                <a:ea typeface="+mj-ea"/>
                <a:cs typeface="+mj-cs"/>
                <a:sym typeface="Helvetica"/>
              </a:defRPr>
            </a:pPr>
            <a:r>
              <a:rPr/>
              <a:t>      }));</a:t>
            </a:r>
          </a:p>
          <a:p>
            <a:pPr defTabSz="208026">
              <a:spcBef>
                <a:spcPts val="0"/>
              </a:spcBef>
              <a:defRPr sz="5096">
                <a:solidFill>
                  <a:srgbClr val="53585F"/>
                </a:solidFill>
                <a:latin typeface="+mj-lt"/>
                <a:ea typeface="+mj-ea"/>
                <a:cs typeface="+mj-cs"/>
                <a:sym typeface="Helvetica"/>
              </a:defRPr>
            </a:pPr>
            <a:r>
              <a:rPr/>
              <a:t>    })</a:t>
            </a:r>
          </a:p>
          <a:p>
            <a:pPr defTabSz="208026">
              <a:spcBef>
                <a:spcPts val="0"/>
              </a:spcBef>
              <a:defRPr sz="5096">
                <a:solidFill>
                  <a:srgbClr val="53585F"/>
                </a:solidFill>
                <a:latin typeface="+mj-lt"/>
                <a:ea typeface="+mj-ea"/>
                <a:cs typeface="+mj-cs"/>
                <a:sym typeface="Helvetica"/>
              </a:defRPr>
            </a:pPr>
            <a:r>
              <a:rPr/>
              <a:t>  );</a:t>
            </a:r>
          </a:p>
          <a:p>
            <a:pPr defTabSz="208026">
              <a:spcBef>
                <a:spcPts val="0"/>
              </a:spcBef>
              <a:defRPr sz="5096">
                <a:solidFill>
                  <a:srgbClr val="D1D1D1"/>
                </a:solidFill>
                <a:latin typeface="+mj-lt"/>
                <a:ea typeface="+mj-ea"/>
                <a:cs typeface="+mj-cs"/>
                <a:sym typeface="Helvetica"/>
              </a:defRPr>
            </a:pPr>
            <a:r>
              <a:rPr/>
              <a:t>  </a:t>
            </a:r>
            <a:r>
              <a:rPr b="1">
                <a:solidFill>
                  <a:srgbClr val="E66170"/>
                </a:solidFill>
              </a:rPr>
              <a:t>return</a:t>
            </a:r>
            <a:r>
              <a:rPr/>
              <a:t> self</a:t>
            </a:r>
            <a:r>
              <a:rPr>
                <a:solidFill>
                  <a:srgbClr val="D2CD86"/>
                </a:solidFill>
              </a:rPr>
              <a:t>.</a:t>
            </a:r>
            <a:r>
              <a:rPr/>
              <a:t>clients</a:t>
            </a:r>
            <a:r>
              <a:rPr>
                <a:solidFill>
                  <a:srgbClr val="D2CD86"/>
                </a:solidFill>
              </a:rPr>
              <a:t>.</a:t>
            </a:r>
            <a:r>
              <a:rPr/>
              <a:t>claim</a:t>
            </a:r>
            <a:r>
              <a:rPr>
                <a:solidFill>
                  <a:srgbClr val="D2CD86"/>
                </a:solidFill>
              </a:rPr>
              <a:t>()</a:t>
            </a:r>
            <a:r>
              <a:rPr>
                <a:solidFill>
                  <a:srgbClr val="B060B0"/>
                </a:solidFill>
              </a:rPr>
              <a:t>;</a:t>
            </a:r>
          </a:p>
          <a:p>
            <a:pPr defTabSz="208026">
              <a:spcBef>
                <a:spcPts val="0"/>
              </a:spcBef>
              <a:defRPr sz="5096">
                <a:solidFill>
                  <a:srgbClr val="B060B0"/>
                </a:solidFill>
                <a:latin typeface="+mj-lt"/>
                <a:ea typeface="+mj-ea"/>
                <a:cs typeface="+mj-cs"/>
                <a:sym typeface="Helvetica"/>
              </a:defRPr>
            </a:pPr>
            <a:r>
              <a:rPr/>
              <a:t>}</a:t>
            </a:r>
            <a:r>
              <a:rPr>
                <a:solidFill>
                  <a:srgbClr val="D2CD86"/>
                </a:solidFill>
              </a:rPr>
              <a:t>)</a:t>
            </a:r>
            <a:r>
              <a:rPr/>
              <a:t>;</a:t>
            </a:r>
          </a:p>
        </p:txBody>
      </p:sp>
    </p:spTree>
    <p:extLst>
      <p:ext uri="{BB962C8B-B14F-4D97-AF65-F5344CB8AC3E}">
        <p14:creationId xmlns:p14="http://schemas.microsoft.com/office/powerpoint/2010/main" val="449460174"/>
      </p:ext>
    </p:extLst>
  </p:cSld>
  <p:clrMapOvr>
    <a:masterClrMapping/>
  </p:clrMapOvr>
  <p:transition spd="med"/>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3" name="Shape 613"/>
          <p:cNvSpPr>
            <a:spLocks noGrp="1"/>
          </p:cNvSpPr>
          <p:nvPr>
            <p:ph type="body" idx="13"/>
          </p:nvPr>
        </p:nvSpPr>
        <p:spPr>
          <a:prstGeom prst="rect">
            <a:avLst/>
          </a:prstGeom>
        </p:spPr>
        <p:txBody>
          <a:bodyPr/>
          <a:lstStyle/>
          <a:p>
            <a:r>
              <a:rPr/>
              <a:t>Not Done Yet…</a:t>
            </a:r>
          </a:p>
        </p:txBody>
      </p:sp>
      <p:sp>
        <p:nvSpPr>
          <p:cNvPr id="614" name="Shape 614"/>
          <p:cNvSpPr/>
          <p:nvPr/>
        </p:nvSpPr>
        <p:spPr>
          <a:xfrm>
            <a:off x="8743463" y="5502038"/>
            <a:ext cx="472378" cy="472378"/>
          </a:xfrm>
          <a:prstGeom prst="line">
            <a:avLst/>
          </a:prstGeom>
          <a:ln w="63500">
            <a:solidFill>
              <a:schemeClr val="accent1">
                <a:hueOff val="91659"/>
                <a:satOff val="-98181"/>
                <a:lumOff val="5371"/>
                <a:alpha val="50000"/>
              </a:schemeClr>
            </a:solidFill>
            <a:prstDash val="sysDot"/>
            <a:miter lim="400000"/>
            <a:headEnd type="triangle"/>
            <a:tailEnd type="triangle"/>
          </a:ln>
        </p:spPr>
        <p:txBody>
          <a:bodyPr lIns="18525" tIns="18525" rIns="18525" bIns="18525" anchor="ctr"/>
          <a:lstStyle/>
          <a:p>
            <a:pPr defTabSz="389467">
              <a:defRPr sz="3200"/>
            </a:pPr>
            <a:endParaRPr sz="1600"/>
          </a:p>
        </p:txBody>
      </p:sp>
      <p:sp>
        <p:nvSpPr>
          <p:cNvPr id="615" name="Shape 615"/>
          <p:cNvSpPr/>
          <p:nvPr/>
        </p:nvSpPr>
        <p:spPr>
          <a:xfrm>
            <a:off x="6288802" y="3650804"/>
            <a:ext cx="2486099" cy="635001"/>
          </a:xfrm>
          <a:prstGeom prst="roundRect">
            <a:avLst>
              <a:gd name="adj" fmla="val 15000"/>
            </a:avLst>
          </a:prstGeom>
          <a:solidFill>
            <a:schemeClr val="accent4">
              <a:hueOff val="6635489"/>
              <a:satOff val="-2300"/>
              <a:lumOff val="-6425"/>
            </a:schemeClr>
          </a:solidFill>
          <a:ln w="3175">
            <a:miter lim="400000"/>
          </a:ln>
          <a:extLst>
            <a:ext uri="{C572A759-6A51-4108-AA02-DFA0A04FC94B}">
              <ma14:wrappingTextBoxFlag xmlns:ma14="http://schemas.microsoft.com/office/mac/drawingml/2011/main" val="1"/>
            </a:ext>
          </a:extLst>
        </p:spPr>
        <p:txBody>
          <a:bodyPr lIns="18525" tIns="18525" rIns="18525" bIns="18525" anchor="ctr"/>
          <a:lstStyle>
            <a:lvl1pPr defTabSz="778933">
              <a:defRPr sz="4500" b="1">
                <a:latin typeface="+mj-lt"/>
                <a:ea typeface="+mj-ea"/>
                <a:cs typeface="+mj-cs"/>
                <a:sym typeface="Helvetica"/>
              </a:defRPr>
            </a:lvl1pPr>
          </a:lstStyle>
          <a:p>
            <a:r>
              <a:rPr sz="2250"/>
              <a:t>Activated</a:t>
            </a:r>
          </a:p>
        </p:txBody>
      </p:sp>
      <p:sp>
        <p:nvSpPr>
          <p:cNvPr id="616" name="Shape 616"/>
          <p:cNvSpPr/>
          <p:nvPr/>
        </p:nvSpPr>
        <p:spPr>
          <a:xfrm>
            <a:off x="9184402" y="3650804"/>
            <a:ext cx="2486099" cy="635001"/>
          </a:xfrm>
          <a:prstGeom prst="roundRect">
            <a:avLst>
              <a:gd name="adj" fmla="val 15000"/>
            </a:avLst>
          </a:prstGeom>
          <a:solidFill>
            <a:srgbClr val="F15B44">
              <a:alpha val="50000"/>
            </a:srgbClr>
          </a:solidFill>
          <a:ln w="3175">
            <a:miter lim="400000"/>
          </a:ln>
          <a:extLst>
            <a:ext uri="{C572A759-6A51-4108-AA02-DFA0A04FC94B}">
              <ma14:wrappingTextBoxFlag xmlns:ma14="http://schemas.microsoft.com/office/mac/drawingml/2011/main" val="1"/>
            </a:ext>
          </a:extLst>
        </p:spPr>
        <p:txBody>
          <a:bodyPr lIns="18525" tIns="18525" rIns="18525" bIns="18525" anchor="ctr"/>
          <a:lstStyle>
            <a:lvl1pPr defTabSz="778933">
              <a:defRPr sz="4500" b="1">
                <a:latin typeface="+mj-lt"/>
                <a:ea typeface="+mj-ea"/>
                <a:cs typeface="+mj-cs"/>
                <a:sym typeface="Helvetica"/>
              </a:defRPr>
            </a:lvl1pPr>
          </a:lstStyle>
          <a:p>
            <a:r>
              <a:rPr sz="2250"/>
              <a:t>Error</a:t>
            </a:r>
          </a:p>
        </p:txBody>
      </p:sp>
      <p:sp>
        <p:nvSpPr>
          <p:cNvPr id="617" name="Shape 617"/>
          <p:cNvSpPr/>
          <p:nvPr/>
        </p:nvSpPr>
        <p:spPr>
          <a:xfrm>
            <a:off x="6288802" y="4830752"/>
            <a:ext cx="2486099" cy="635001"/>
          </a:xfrm>
          <a:prstGeom prst="roundRect">
            <a:avLst>
              <a:gd name="adj" fmla="val 15000"/>
            </a:avLst>
          </a:prstGeom>
          <a:solidFill>
            <a:srgbClr val="FFCA28">
              <a:alpha val="50000"/>
            </a:srgbClr>
          </a:solidFill>
          <a:ln w="3175">
            <a:miter lim="400000"/>
          </a:ln>
          <a:extLst>
            <a:ext uri="{C572A759-6A51-4108-AA02-DFA0A04FC94B}">
              <ma14:wrappingTextBoxFlag xmlns:ma14="http://schemas.microsoft.com/office/mac/drawingml/2011/main" val="1"/>
            </a:ext>
          </a:extLst>
        </p:spPr>
        <p:txBody>
          <a:bodyPr lIns="18525" tIns="18525" rIns="18525" bIns="18525" anchor="ctr"/>
          <a:lstStyle>
            <a:lvl1pPr defTabSz="778933">
              <a:defRPr sz="4500" b="1">
                <a:latin typeface="+mj-lt"/>
                <a:ea typeface="+mj-ea"/>
                <a:cs typeface="+mj-cs"/>
                <a:sym typeface="Helvetica"/>
              </a:defRPr>
            </a:lvl1pPr>
          </a:lstStyle>
          <a:p>
            <a:r>
              <a:rPr sz="2250"/>
              <a:t>Idle</a:t>
            </a:r>
          </a:p>
        </p:txBody>
      </p:sp>
      <p:sp>
        <p:nvSpPr>
          <p:cNvPr id="618" name="Shape 618"/>
          <p:cNvSpPr/>
          <p:nvPr/>
        </p:nvSpPr>
        <p:spPr>
          <a:xfrm>
            <a:off x="6288802" y="6010701"/>
            <a:ext cx="2486099" cy="635001"/>
          </a:xfrm>
          <a:prstGeom prst="roundRect">
            <a:avLst>
              <a:gd name="adj" fmla="val 15000"/>
            </a:avLst>
          </a:prstGeom>
          <a:solidFill>
            <a:schemeClr val="accent4">
              <a:hueOff val="6635489"/>
              <a:satOff val="-2300"/>
              <a:lumOff val="-6425"/>
              <a:alpha val="50000"/>
            </a:schemeClr>
          </a:solidFill>
          <a:ln w="3175">
            <a:miter lim="400000"/>
          </a:ln>
          <a:extLst>
            <a:ext uri="{C572A759-6A51-4108-AA02-DFA0A04FC94B}">
              <ma14:wrappingTextBoxFlag xmlns:ma14="http://schemas.microsoft.com/office/mac/drawingml/2011/main" val="1"/>
            </a:ext>
          </a:extLst>
        </p:spPr>
        <p:txBody>
          <a:bodyPr lIns="18525" tIns="18525" rIns="18525" bIns="18525" anchor="ctr"/>
          <a:lstStyle>
            <a:lvl1pPr defTabSz="778933">
              <a:defRPr sz="4500" b="1">
                <a:latin typeface="+mj-lt"/>
                <a:ea typeface="+mj-ea"/>
                <a:cs typeface="+mj-cs"/>
                <a:sym typeface="Helvetica"/>
              </a:defRPr>
            </a:lvl1pPr>
          </a:lstStyle>
          <a:p>
            <a:r>
              <a:rPr sz="2250"/>
              <a:t>Active</a:t>
            </a:r>
          </a:p>
        </p:txBody>
      </p:sp>
      <p:sp>
        <p:nvSpPr>
          <p:cNvPr id="619" name="Shape 619"/>
          <p:cNvSpPr/>
          <p:nvPr/>
        </p:nvSpPr>
        <p:spPr>
          <a:xfrm>
            <a:off x="9184402" y="6010701"/>
            <a:ext cx="2486099" cy="635001"/>
          </a:xfrm>
          <a:prstGeom prst="roundRect">
            <a:avLst>
              <a:gd name="adj" fmla="val 15000"/>
            </a:avLst>
          </a:prstGeom>
          <a:solidFill>
            <a:srgbClr val="F15B44">
              <a:alpha val="50000"/>
            </a:srgbClr>
          </a:solidFill>
          <a:ln w="3175">
            <a:miter lim="400000"/>
          </a:ln>
          <a:extLst>
            <a:ext uri="{C572A759-6A51-4108-AA02-DFA0A04FC94B}">
              <ma14:wrappingTextBoxFlag xmlns:ma14="http://schemas.microsoft.com/office/mac/drawingml/2011/main" val="1"/>
            </a:ext>
          </a:extLst>
        </p:spPr>
        <p:txBody>
          <a:bodyPr lIns="18525" tIns="18525" rIns="18525" bIns="18525" anchor="ctr"/>
          <a:lstStyle>
            <a:lvl1pPr defTabSz="778933">
              <a:defRPr sz="4500" b="1">
                <a:latin typeface="+mj-lt"/>
                <a:ea typeface="+mj-ea"/>
                <a:cs typeface="+mj-cs"/>
                <a:sym typeface="Helvetica"/>
              </a:defRPr>
            </a:lvl1pPr>
          </a:lstStyle>
          <a:p>
            <a:r>
              <a:rPr sz="2250"/>
              <a:t>Terminated</a:t>
            </a:r>
          </a:p>
        </p:txBody>
      </p:sp>
      <p:sp>
        <p:nvSpPr>
          <p:cNvPr id="620" name="Shape 620"/>
          <p:cNvSpPr/>
          <p:nvPr/>
        </p:nvSpPr>
        <p:spPr>
          <a:xfrm flipV="1">
            <a:off x="7512568" y="3036470"/>
            <a:ext cx="843104" cy="1"/>
          </a:xfrm>
          <a:prstGeom prst="line">
            <a:avLst/>
          </a:prstGeom>
          <a:ln w="63500">
            <a:solidFill>
              <a:schemeClr val="accent1">
                <a:hueOff val="91659"/>
                <a:satOff val="-98181"/>
                <a:lumOff val="5371"/>
                <a:alpha val="50000"/>
              </a:schemeClr>
            </a:solidFill>
            <a:prstDash val="sysDot"/>
            <a:miter lim="400000"/>
          </a:ln>
        </p:spPr>
        <p:txBody>
          <a:bodyPr lIns="18525" tIns="18525" rIns="18525" bIns="18525" anchor="ctr"/>
          <a:lstStyle/>
          <a:p>
            <a:pPr defTabSz="389467">
              <a:defRPr sz="3200"/>
            </a:pPr>
            <a:endParaRPr sz="1600"/>
          </a:p>
        </p:txBody>
      </p:sp>
      <p:sp>
        <p:nvSpPr>
          <p:cNvPr id="621" name="Shape 621"/>
          <p:cNvSpPr/>
          <p:nvPr/>
        </p:nvSpPr>
        <p:spPr>
          <a:xfrm>
            <a:off x="7531851" y="3021750"/>
            <a:ext cx="1" cy="622505"/>
          </a:xfrm>
          <a:prstGeom prst="line">
            <a:avLst/>
          </a:prstGeom>
          <a:ln w="63500">
            <a:solidFill>
              <a:schemeClr val="accent1">
                <a:hueOff val="91659"/>
                <a:satOff val="-98181"/>
                <a:lumOff val="5371"/>
                <a:alpha val="50000"/>
              </a:schemeClr>
            </a:solidFill>
            <a:prstDash val="sysDot"/>
            <a:miter lim="400000"/>
            <a:tailEnd type="triangle"/>
          </a:ln>
        </p:spPr>
        <p:txBody>
          <a:bodyPr lIns="18525" tIns="18525" rIns="18525" bIns="18525" anchor="ctr"/>
          <a:lstStyle/>
          <a:p>
            <a:pPr defTabSz="389467">
              <a:defRPr sz="3200"/>
            </a:pPr>
            <a:endParaRPr sz="1600"/>
          </a:p>
        </p:txBody>
      </p:sp>
      <p:sp>
        <p:nvSpPr>
          <p:cNvPr id="622" name="Shape 622"/>
          <p:cNvSpPr/>
          <p:nvPr/>
        </p:nvSpPr>
        <p:spPr>
          <a:xfrm flipV="1">
            <a:off x="9588329" y="3036278"/>
            <a:ext cx="843104" cy="1"/>
          </a:xfrm>
          <a:prstGeom prst="line">
            <a:avLst/>
          </a:prstGeom>
          <a:ln w="63500">
            <a:solidFill>
              <a:schemeClr val="accent1">
                <a:hueOff val="91659"/>
                <a:satOff val="-98181"/>
                <a:lumOff val="5371"/>
                <a:alpha val="50000"/>
              </a:schemeClr>
            </a:solidFill>
            <a:prstDash val="sysDot"/>
            <a:miter lim="400000"/>
          </a:ln>
        </p:spPr>
        <p:txBody>
          <a:bodyPr lIns="18525" tIns="18525" rIns="18525" bIns="18525" anchor="ctr"/>
          <a:lstStyle/>
          <a:p>
            <a:pPr defTabSz="389467">
              <a:defRPr sz="3200"/>
            </a:pPr>
            <a:endParaRPr sz="1600"/>
          </a:p>
        </p:txBody>
      </p:sp>
      <p:sp>
        <p:nvSpPr>
          <p:cNvPr id="623" name="Shape 623"/>
          <p:cNvSpPr/>
          <p:nvPr/>
        </p:nvSpPr>
        <p:spPr>
          <a:xfrm>
            <a:off x="10427452" y="3021173"/>
            <a:ext cx="1" cy="622505"/>
          </a:xfrm>
          <a:prstGeom prst="line">
            <a:avLst/>
          </a:prstGeom>
          <a:ln w="63500">
            <a:solidFill>
              <a:schemeClr val="accent1">
                <a:hueOff val="91659"/>
                <a:satOff val="-98181"/>
                <a:lumOff val="5371"/>
                <a:alpha val="50000"/>
              </a:schemeClr>
            </a:solidFill>
            <a:prstDash val="sysDot"/>
            <a:miter lim="400000"/>
            <a:tailEnd type="triangle"/>
          </a:ln>
        </p:spPr>
        <p:txBody>
          <a:bodyPr lIns="18525" tIns="18525" rIns="18525" bIns="18525" anchor="ctr"/>
          <a:lstStyle/>
          <a:p>
            <a:pPr defTabSz="389467">
              <a:defRPr sz="3200"/>
            </a:pPr>
            <a:endParaRPr sz="1600"/>
          </a:p>
        </p:txBody>
      </p:sp>
      <p:sp>
        <p:nvSpPr>
          <p:cNvPr id="624" name="Shape 624"/>
          <p:cNvSpPr/>
          <p:nvPr/>
        </p:nvSpPr>
        <p:spPr>
          <a:xfrm>
            <a:off x="7736602" y="2718778"/>
            <a:ext cx="2486099" cy="635001"/>
          </a:xfrm>
          <a:prstGeom prst="roundRect">
            <a:avLst>
              <a:gd name="adj" fmla="val 15000"/>
            </a:avLst>
          </a:prstGeom>
          <a:solidFill>
            <a:srgbClr val="1497FC">
              <a:alpha val="50000"/>
            </a:srgbClr>
          </a:solidFill>
          <a:ln w="3175">
            <a:miter lim="400000"/>
          </a:ln>
          <a:extLst>
            <a:ext uri="{C572A759-6A51-4108-AA02-DFA0A04FC94B}">
              <ma14:wrappingTextBoxFlag xmlns:ma14="http://schemas.microsoft.com/office/mac/drawingml/2011/main" val="1"/>
            </a:ext>
          </a:extLst>
        </p:spPr>
        <p:txBody>
          <a:bodyPr lIns="18525" tIns="18525" rIns="18525" bIns="18525" anchor="ctr"/>
          <a:lstStyle>
            <a:lvl1pPr defTabSz="778933">
              <a:defRPr sz="4500" b="1">
                <a:latin typeface="+mj-lt"/>
                <a:ea typeface="+mj-ea"/>
                <a:cs typeface="+mj-cs"/>
                <a:sym typeface="Helvetica"/>
              </a:defRPr>
            </a:lvl1pPr>
          </a:lstStyle>
          <a:p>
            <a:r>
              <a:rPr sz="2250"/>
              <a:t>Install</a:t>
            </a:r>
          </a:p>
        </p:txBody>
      </p:sp>
      <p:sp>
        <p:nvSpPr>
          <p:cNvPr id="625" name="Shape 625"/>
          <p:cNvSpPr/>
          <p:nvPr/>
        </p:nvSpPr>
        <p:spPr>
          <a:xfrm>
            <a:off x="7531852" y="4365369"/>
            <a:ext cx="1" cy="385820"/>
          </a:xfrm>
          <a:prstGeom prst="line">
            <a:avLst/>
          </a:prstGeom>
          <a:ln w="63500">
            <a:solidFill>
              <a:schemeClr val="accent1">
                <a:hueOff val="91659"/>
                <a:satOff val="-98181"/>
                <a:lumOff val="5371"/>
              </a:schemeClr>
            </a:solidFill>
            <a:prstDash val="sysDot"/>
            <a:miter lim="400000"/>
            <a:headEnd type="triangle"/>
            <a:tailEnd type="triangle"/>
          </a:ln>
        </p:spPr>
        <p:txBody>
          <a:bodyPr lIns="18525" tIns="18525" rIns="18525" bIns="18525" anchor="ctr"/>
          <a:lstStyle/>
          <a:p>
            <a:pPr defTabSz="389467">
              <a:defRPr sz="3200"/>
            </a:pPr>
            <a:endParaRPr sz="1600"/>
          </a:p>
        </p:txBody>
      </p:sp>
      <p:sp>
        <p:nvSpPr>
          <p:cNvPr id="626" name="Shape 626"/>
          <p:cNvSpPr/>
          <p:nvPr/>
        </p:nvSpPr>
        <p:spPr>
          <a:xfrm>
            <a:off x="7531852" y="5545317"/>
            <a:ext cx="1" cy="385820"/>
          </a:xfrm>
          <a:prstGeom prst="line">
            <a:avLst/>
          </a:prstGeom>
          <a:ln w="63500">
            <a:solidFill>
              <a:schemeClr val="accent1">
                <a:hueOff val="91659"/>
                <a:satOff val="-98181"/>
                <a:lumOff val="5371"/>
                <a:alpha val="50000"/>
              </a:schemeClr>
            </a:solidFill>
            <a:prstDash val="sysDot"/>
            <a:miter lim="400000"/>
            <a:headEnd type="triangle"/>
            <a:tailEnd type="triangle"/>
          </a:ln>
        </p:spPr>
        <p:txBody>
          <a:bodyPr lIns="18525" tIns="18525" rIns="18525" bIns="18525" anchor="ctr"/>
          <a:lstStyle/>
          <a:p>
            <a:pPr defTabSz="389467">
              <a:defRPr sz="3200"/>
            </a:pPr>
            <a:endParaRPr sz="1600"/>
          </a:p>
        </p:txBody>
      </p:sp>
      <p:sp>
        <p:nvSpPr>
          <p:cNvPr id="627" name="Shape 627"/>
          <p:cNvSpPr/>
          <p:nvPr/>
        </p:nvSpPr>
        <p:spPr>
          <a:xfrm>
            <a:off x="7736602" y="1660341"/>
            <a:ext cx="2486099" cy="635001"/>
          </a:xfrm>
          <a:prstGeom prst="roundRect">
            <a:avLst>
              <a:gd name="adj" fmla="val 15000"/>
            </a:avLst>
          </a:prstGeom>
          <a:solidFill>
            <a:srgbClr val="00BCD4">
              <a:alpha val="50000"/>
            </a:srgbClr>
          </a:solidFill>
          <a:ln w="3175">
            <a:miter lim="400000"/>
          </a:ln>
          <a:extLst>
            <a:ext uri="{C572A759-6A51-4108-AA02-DFA0A04FC94B}">
              <ma14:wrappingTextBoxFlag xmlns:ma14="http://schemas.microsoft.com/office/mac/drawingml/2011/main" val="1"/>
            </a:ext>
          </a:extLst>
        </p:spPr>
        <p:txBody>
          <a:bodyPr lIns="18525" tIns="18525" rIns="18525" bIns="18525" anchor="ctr"/>
          <a:lstStyle>
            <a:lvl1pPr defTabSz="778933">
              <a:defRPr sz="4500" b="1">
                <a:latin typeface="+mj-lt"/>
                <a:ea typeface="+mj-ea"/>
                <a:cs typeface="+mj-cs"/>
                <a:sym typeface="Helvetica"/>
              </a:defRPr>
            </a:lvl1pPr>
          </a:lstStyle>
          <a:p>
            <a:r>
              <a:rPr sz="2250"/>
              <a:t>Register</a:t>
            </a:r>
          </a:p>
        </p:txBody>
      </p:sp>
      <p:sp>
        <p:nvSpPr>
          <p:cNvPr id="628" name="Shape 628"/>
          <p:cNvSpPr/>
          <p:nvPr/>
        </p:nvSpPr>
        <p:spPr>
          <a:xfrm>
            <a:off x="8979651" y="2314150"/>
            <a:ext cx="1" cy="385820"/>
          </a:xfrm>
          <a:prstGeom prst="line">
            <a:avLst/>
          </a:prstGeom>
          <a:ln w="63500">
            <a:solidFill>
              <a:schemeClr val="accent1">
                <a:hueOff val="91659"/>
                <a:satOff val="-98181"/>
                <a:lumOff val="5371"/>
                <a:alpha val="50000"/>
              </a:schemeClr>
            </a:solidFill>
            <a:prstDash val="sysDot"/>
            <a:miter lim="400000"/>
            <a:headEnd type="triangle"/>
            <a:tailEnd type="triangle"/>
          </a:ln>
        </p:spPr>
        <p:txBody>
          <a:bodyPr lIns="18525" tIns="18525" rIns="18525" bIns="18525" anchor="ctr"/>
          <a:lstStyle/>
          <a:p>
            <a:pPr defTabSz="389467">
              <a:defRPr sz="3200"/>
            </a:pPr>
            <a:endParaRPr sz="1600"/>
          </a:p>
        </p:txBody>
      </p:sp>
    </p:spTree>
    <p:extLst>
      <p:ext uri="{BB962C8B-B14F-4D97-AF65-F5344CB8AC3E}">
        <p14:creationId xmlns:p14="http://schemas.microsoft.com/office/powerpoint/2010/main" val="314397267"/>
      </p:ext>
    </p:extLst>
  </p:cSld>
  <p:clrMapOvr>
    <a:masterClrMapping/>
  </p:clrMapOvr>
  <p:transition spd="med"/>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2" name="pg_0008.pdf"/>
          <p:cNvPicPr>
            <a:picLocks/>
          </p:cNvPicPr>
          <p:nvPr/>
        </p:nvPicPr>
        <p:blipFill>
          <a:blip r:embed="rId3">
            <a:extLst/>
          </a:blip>
          <a:stretch>
            <a:fillRect/>
          </a:stretch>
        </p:blipFill>
        <p:spPr>
          <a:xfrm>
            <a:off x="0" y="0"/>
            <a:ext cx="12192000" cy="6858000"/>
          </a:xfrm>
          <a:prstGeom prst="rect">
            <a:avLst/>
          </a:prstGeom>
          <a:ln w="3175">
            <a:miter lim="400000"/>
          </a:ln>
        </p:spPr>
      </p:pic>
      <p:sp>
        <p:nvSpPr>
          <p:cNvPr id="633" name="Shape 633"/>
          <p:cNvSpPr/>
          <p:nvPr/>
        </p:nvSpPr>
        <p:spPr>
          <a:xfrm>
            <a:off x="10092832" y="5682485"/>
            <a:ext cx="2120747" cy="1183896"/>
          </a:xfrm>
          <a:prstGeom prst="rect">
            <a:avLst/>
          </a:prstGeom>
          <a:blipFill>
            <a:blip r:embed="rId4"/>
          </a:blipFill>
          <a:ln w="3175">
            <a:miter lim="400000"/>
          </a:ln>
        </p:spPr>
        <p:txBody>
          <a:bodyPr lIns="15052" tIns="15052" rIns="15052" bIns="15052" anchor="ctr"/>
          <a:lstStyle/>
          <a:p>
            <a:pPr>
              <a:defRPr sz="3400"/>
            </a:pPr>
            <a:endParaRPr sz="1700"/>
          </a:p>
        </p:txBody>
      </p:sp>
    </p:spTree>
    <p:extLst>
      <p:ext uri="{BB962C8B-B14F-4D97-AF65-F5344CB8AC3E}">
        <p14:creationId xmlns:p14="http://schemas.microsoft.com/office/powerpoint/2010/main" val="213538196"/>
      </p:ext>
    </p:extLst>
  </p:cSld>
  <p:clrMapOvr>
    <a:masterClrMapping/>
  </p:clrMapOvr>
  <p:transition spd="med"/>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7" name="Shape 637"/>
          <p:cNvSpPr>
            <a:spLocks noGrp="1"/>
          </p:cNvSpPr>
          <p:nvPr>
            <p:ph type="title"/>
          </p:nvPr>
        </p:nvSpPr>
        <p:spPr>
          <a:prstGeom prst="rect">
            <a:avLst/>
          </a:prstGeom>
        </p:spPr>
        <p:txBody>
          <a:bodyPr/>
          <a:lstStyle/>
          <a:p>
            <a:r>
              <a:rPr/>
              <a:t>Add a fetch Event Handler</a:t>
            </a:r>
          </a:p>
        </p:txBody>
      </p:sp>
      <p:sp>
        <p:nvSpPr>
          <p:cNvPr id="638" name="Shape 638"/>
          <p:cNvSpPr>
            <a:spLocks noGrp="1"/>
          </p:cNvSpPr>
          <p:nvPr>
            <p:ph type="body" idx="1"/>
          </p:nvPr>
        </p:nvSpPr>
        <p:spPr>
          <a:prstGeom prst="rect">
            <a:avLst/>
          </a:prstGeom>
        </p:spPr>
        <p:txBody>
          <a:bodyPr>
            <a:normAutofit fontScale="85000" lnSpcReduction="20000"/>
          </a:bodyPr>
          <a:lstStyle/>
          <a:p>
            <a:pPr defTabSz="228600">
              <a:spcBef>
                <a:spcPts val="0"/>
              </a:spcBef>
              <a:defRPr sz="5600">
                <a:solidFill>
                  <a:srgbClr val="D1D1D1"/>
                </a:solidFill>
                <a:latin typeface="+mj-lt"/>
                <a:ea typeface="+mj-ea"/>
                <a:cs typeface="+mj-cs"/>
                <a:sym typeface="Helvetica"/>
              </a:defRPr>
            </a:pPr>
            <a:r>
              <a:rPr/>
              <a:t>self</a:t>
            </a:r>
            <a:r>
              <a:rPr>
                <a:solidFill>
                  <a:srgbClr val="D2CD86"/>
                </a:solidFill>
              </a:rPr>
              <a:t>.</a:t>
            </a:r>
            <a:r>
              <a:rPr/>
              <a:t>addEventListener</a:t>
            </a:r>
            <a:r>
              <a:rPr>
                <a:solidFill>
                  <a:srgbClr val="D2CD86"/>
                </a:solidFill>
              </a:rPr>
              <a:t>(</a:t>
            </a:r>
            <a:r>
              <a:rPr>
                <a:solidFill>
                  <a:srgbClr val="02D046"/>
                </a:solidFill>
              </a:rPr>
              <a:t>'</a:t>
            </a:r>
            <a:r>
              <a:rPr>
                <a:solidFill>
                  <a:srgbClr val="01C4C4"/>
                </a:solidFill>
              </a:rPr>
              <a:t>fetch</a:t>
            </a:r>
            <a:r>
              <a:rPr>
                <a:solidFill>
                  <a:srgbClr val="02D046"/>
                </a:solidFill>
              </a:rPr>
              <a:t>'</a:t>
            </a:r>
            <a:r>
              <a:rPr>
                <a:solidFill>
                  <a:srgbClr val="D2CD86"/>
                </a:solidFill>
              </a:rPr>
              <a:t>,</a:t>
            </a:r>
            <a:r>
              <a:rPr/>
              <a:t> </a:t>
            </a:r>
            <a:r>
              <a:rPr b="1">
                <a:solidFill>
                  <a:srgbClr val="E66170"/>
                </a:solidFill>
              </a:rPr>
              <a:t>function</a:t>
            </a:r>
            <a:r>
              <a:rPr>
                <a:solidFill>
                  <a:srgbClr val="D2CD86"/>
                </a:solidFill>
              </a:rPr>
              <a:t>(</a:t>
            </a:r>
            <a:r>
              <a:rPr/>
              <a:t>e</a:t>
            </a:r>
            <a:r>
              <a:rPr>
                <a:solidFill>
                  <a:srgbClr val="D2CD86"/>
                </a:solidFill>
              </a:rPr>
              <a:t>)</a:t>
            </a:r>
            <a:r>
              <a:rPr/>
              <a:t> </a:t>
            </a:r>
            <a:r>
              <a:rPr>
                <a:solidFill>
                  <a:srgbClr val="B060B0"/>
                </a:solidFill>
              </a:rPr>
              <a:t>{</a:t>
            </a:r>
          </a:p>
          <a:p>
            <a:pPr defTabSz="228600">
              <a:spcBef>
                <a:spcPts val="0"/>
              </a:spcBef>
              <a:defRPr sz="5600">
                <a:solidFill>
                  <a:srgbClr val="53585F"/>
                </a:solidFill>
                <a:latin typeface="+mj-lt"/>
                <a:ea typeface="+mj-ea"/>
                <a:cs typeface="+mj-cs"/>
                <a:sym typeface="Helvetica"/>
              </a:defRPr>
            </a:pPr>
            <a:r>
              <a:rPr/>
              <a:t>  e.respondWith(</a:t>
            </a:r>
          </a:p>
          <a:p>
            <a:pPr defTabSz="228600">
              <a:spcBef>
                <a:spcPts val="0"/>
              </a:spcBef>
              <a:defRPr sz="5600">
                <a:solidFill>
                  <a:srgbClr val="53585F"/>
                </a:solidFill>
                <a:latin typeface="+mj-lt"/>
                <a:ea typeface="+mj-ea"/>
                <a:cs typeface="+mj-cs"/>
                <a:sym typeface="Helvetica"/>
              </a:defRPr>
            </a:pPr>
            <a:r>
              <a:rPr/>
              <a:t>    caches.</a:t>
            </a:r>
            <a:r>
              <a:rPr b="1"/>
              <a:t>match</a:t>
            </a:r>
            <a:r>
              <a:rPr/>
              <a:t>(e.request).then(</a:t>
            </a:r>
            <a:r>
              <a:rPr b="1"/>
              <a:t>function</a:t>
            </a:r>
            <a:r>
              <a:rPr/>
              <a:t>(response) {</a:t>
            </a:r>
          </a:p>
          <a:p>
            <a:pPr defTabSz="228600">
              <a:spcBef>
                <a:spcPts val="0"/>
              </a:spcBef>
              <a:defRPr sz="5600">
                <a:solidFill>
                  <a:srgbClr val="53585F"/>
                </a:solidFill>
                <a:latin typeface="+mj-lt"/>
                <a:ea typeface="+mj-ea"/>
                <a:cs typeface="+mj-cs"/>
                <a:sym typeface="Helvetica"/>
              </a:defRPr>
            </a:pPr>
            <a:r>
              <a:rPr/>
              <a:t>      </a:t>
            </a:r>
            <a:r>
              <a:rPr b="1"/>
              <a:t>return</a:t>
            </a:r>
            <a:r>
              <a:rPr/>
              <a:t> response || fetch(e.request);</a:t>
            </a:r>
          </a:p>
          <a:p>
            <a:pPr defTabSz="228600">
              <a:spcBef>
                <a:spcPts val="0"/>
              </a:spcBef>
              <a:defRPr sz="5600">
                <a:solidFill>
                  <a:srgbClr val="53585F"/>
                </a:solidFill>
                <a:latin typeface="+mj-lt"/>
                <a:ea typeface="+mj-ea"/>
                <a:cs typeface="+mj-cs"/>
                <a:sym typeface="Helvetica"/>
              </a:defRPr>
            </a:pPr>
            <a:r>
              <a:rPr/>
              <a:t>    })</a:t>
            </a:r>
          </a:p>
          <a:p>
            <a:pPr defTabSz="228600">
              <a:spcBef>
                <a:spcPts val="0"/>
              </a:spcBef>
              <a:defRPr sz="5600">
                <a:solidFill>
                  <a:srgbClr val="53585F"/>
                </a:solidFill>
                <a:latin typeface="+mj-lt"/>
                <a:ea typeface="+mj-ea"/>
                <a:cs typeface="+mj-cs"/>
                <a:sym typeface="Helvetica"/>
              </a:defRPr>
            </a:pPr>
            <a:r>
              <a:rPr/>
              <a:t>  );</a:t>
            </a:r>
          </a:p>
          <a:p>
            <a:pPr defTabSz="228600">
              <a:spcBef>
                <a:spcPts val="0"/>
              </a:spcBef>
              <a:defRPr sz="5600">
                <a:solidFill>
                  <a:srgbClr val="B060B0"/>
                </a:solidFill>
                <a:latin typeface="+mj-lt"/>
                <a:ea typeface="+mj-ea"/>
                <a:cs typeface="+mj-cs"/>
                <a:sym typeface="Helvetica"/>
              </a:defRPr>
            </a:pPr>
            <a:r>
              <a:rPr/>
              <a:t>}</a:t>
            </a:r>
            <a:r>
              <a:rPr>
                <a:solidFill>
                  <a:srgbClr val="D2CD86"/>
                </a:solidFill>
              </a:rPr>
              <a:t>)</a:t>
            </a:r>
            <a:r>
              <a:rPr/>
              <a:t>;</a:t>
            </a:r>
          </a:p>
        </p:txBody>
      </p:sp>
    </p:spTree>
    <p:extLst>
      <p:ext uri="{BB962C8B-B14F-4D97-AF65-F5344CB8AC3E}">
        <p14:creationId xmlns:p14="http://schemas.microsoft.com/office/powerpoint/2010/main" val="2117251177"/>
      </p:ext>
    </p:extLst>
  </p:cSld>
  <p:clrMapOvr>
    <a:masterClrMapping/>
  </p:clrMapOvr>
  <p:transition spd="med"/>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625" name="Group 1"/>
          <p:cNvGrpSpPr>
            <a:grpSpLocks/>
          </p:cNvGrpSpPr>
          <p:nvPr/>
        </p:nvGrpSpPr>
        <p:grpSpPr bwMode="auto">
          <a:xfrm>
            <a:off x="4935538" y="2403193"/>
            <a:ext cx="2405857" cy="863089"/>
            <a:chOff x="0" y="88070"/>
            <a:chExt cx="4811147" cy="1727495"/>
          </a:xfrm>
        </p:grpSpPr>
        <p:sp>
          <p:nvSpPr>
            <p:cNvPr id="26626" name="Rectangle 2"/>
            <p:cNvSpPr>
              <a:spLocks/>
            </p:cNvSpPr>
            <p:nvPr/>
          </p:nvSpPr>
          <p:spPr bwMode="auto">
            <a:xfrm>
              <a:off x="0" y="88070"/>
              <a:ext cx="4811147" cy="169330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5052" tIns="15052" rIns="15052" bIns="15052" anchor="ctr">
              <a:spAutoFit/>
            </a:bodyPr>
            <a:lstStyle/>
            <a:p>
              <a:pPr algn="ctr"/>
              <a:r>
                <a:rPr lang="en-US" altLang="en-US" sz="5300">
                  <a:solidFill>
                    <a:srgbClr val="666666"/>
                  </a:solidFill>
                  <a:latin typeface="Helvetica" charset="0"/>
                  <a:ea typeface="Helvetica" charset="0"/>
                  <a:cs typeface="Helvetica" charset="0"/>
                  <a:sym typeface="Helvetica" charset="0"/>
                </a:rPr>
                <a:t>vs.</a:t>
              </a:r>
            </a:p>
          </p:txBody>
        </p:sp>
        <p:sp>
          <p:nvSpPr>
            <p:cNvPr id="26627" name="Line 3"/>
            <p:cNvSpPr>
              <a:spLocks noChangeShapeType="1"/>
            </p:cNvSpPr>
            <p:nvPr/>
          </p:nvSpPr>
          <p:spPr bwMode="auto">
            <a:xfrm>
              <a:off x="1206383" y="302301"/>
              <a:ext cx="2398380" cy="1"/>
            </a:xfrm>
            <a:prstGeom prst="line">
              <a:avLst/>
            </a:prstGeom>
            <a:noFill/>
            <a:ln w="50800" cap="flat" cmpd="sng">
              <a:solidFill>
                <a:srgbClr val="666666"/>
              </a:solid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5052" tIns="15052" rIns="15052" bIns="15052" anchor="ctr"/>
            <a:lstStyle/>
            <a:p>
              <a:endParaRPr lang="en-US" altLang="en-US" sz="1700">
                <a:latin typeface="Helvetica" charset="0"/>
                <a:ea typeface="Helvetica" charset="0"/>
                <a:cs typeface="Helvetica" charset="0"/>
              </a:endParaRPr>
            </a:p>
          </p:txBody>
        </p:sp>
        <p:sp>
          <p:nvSpPr>
            <p:cNvPr id="26628" name="Line 4"/>
            <p:cNvSpPr>
              <a:spLocks noChangeShapeType="1"/>
            </p:cNvSpPr>
            <p:nvPr/>
          </p:nvSpPr>
          <p:spPr bwMode="auto">
            <a:xfrm>
              <a:off x="1206383" y="1815564"/>
              <a:ext cx="2398380" cy="1"/>
            </a:xfrm>
            <a:prstGeom prst="line">
              <a:avLst/>
            </a:prstGeom>
            <a:noFill/>
            <a:ln w="50800" cap="flat" cmpd="sng">
              <a:solidFill>
                <a:srgbClr val="666666"/>
              </a:solid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5052" tIns="15052" rIns="15052" bIns="15052" anchor="ctr"/>
            <a:lstStyle/>
            <a:p>
              <a:endParaRPr lang="en-US" altLang="en-US" sz="1700">
                <a:latin typeface="Helvetica" charset="0"/>
                <a:ea typeface="Helvetica" charset="0"/>
                <a:cs typeface="Helvetica" charset="0"/>
              </a:endParaRPr>
            </a:p>
          </p:txBody>
        </p:sp>
      </p:grpSp>
      <p:sp>
        <p:nvSpPr>
          <p:cNvPr id="26629" name="Rectangle 5"/>
          <p:cNvSpPr>
            <a:spLocks/>
          </p:cNvSpPr>
          <p:nvPr/>
        </p:nvSpPr>
        <p:spPr bwMode="auto">
          <a:xfrm>
            <a:off x="1485900" y="6224569"/>
            <a:ext cx="8585994" cy="40006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21900" tIns="121900" rIns="121900" bIns="121900" anchor="b">
            <a:spAutoFit/>
          </a:bodyPr>
          <a:lstStyle/>
          <a:p>
            <a:r>
              <a:rPr lang="en-US" altLang="en-US" sz="1000">
                <a:solidFill>
                  <a:srgbClr val="666666"/>
                </a:solidFill>
                <a:latin typeface="Helvetica" charset="0"/>
                <a:ea typeface="Helvetica" charset="0"/>
                <a:cs typeface="Helvetica" charset="0"/>
                <a:sym typeface="Helvetica" charset="0"/>
              </a:rPr>
              <a:t>Source: comScore Mobile Metrix, U.S., Age 18+, June 2015</a:t>
            </a:r>
          </a:p>
        </p:txBody>
      </p:sp>
      <p:sp>
        <p:nvSpPr>
          <p:cNvPr id="26630" name="AutoShape 6"/>
          <p:cNvSpPr>
            <a:spLocks/>
          </p:cNvSpPr>
          <p:nvPr/>
        </p:nvSpPr>
        <p:spPr bwMode="auto">
          <a:xfrm>
            <a:off x="7372350" y="1146969"/>
            <a:ext cx="3606007" cy="3602038"/>
          </a:xfrm>
          <a:custGeom>
            <a:avLst/>
            <a:gdLst>
              <a:gd name="T0" fmla="+- 0 10800 1045"/>
              <a:gd name="T1" fmla="*/ T0 w 19511"/>
              <a:gd name="T2" fmla="*/ 10251 h 20503"/>
              <a:gd name="T3" fmla="+- 0 10800 1045"/>
              <a:gd name="T4" fmla="*/ T3 w 19511"/>
              <a:gd name="T5" fmla="*/ 10251 h 20503"/>
              <a:gd name="T6" fmla="+- 0 10800 1045"/>
              <a:gd name="T7" fmla="*/ T6 w 19511"/>
              <a:gd name="T8" fmla="*/ 10251 h 20503"/>
              <a:gd name="T9" fmla="+- 0 10800 1045"/>
              <a:gd name="T10" fmla="*/ T9 w 19511"/>
              <a:gd name="T11" fmla="*/ 10251 h 20503"/>
            </a:gdLst>
            <a:ahLst/>
            <a:cxnLst>
              <a:cxn ang="0">
                <a:pos x="T1" y="T2"/>
              </a:cxn>
              <a:cxn ang="0">
                <a:pos x="T4" y="T5"/>
              </a:cxn>
              <a:cxn ang="0">
                <a:pos x="T7" y="T8"/>
              </a:cxn>
              <a:cxn ang="0">
                <a:pos x="T10" y="T11"/>
              </a:cxn>
            </a:cxnLst>
            <a:rect l="0" t="0" r="r" b="b"/>
            <a:pathLst>
              <a:path w="19511" h="20503">
                <a:moveTo>
                  <a:pt x="2644" y="3234"/>
                </a:moveTo>
                <a:cubicBezTo>
                  <a:pt x="-1045" y="7361"/>
                  <a:pt x="-850" y="13848"/>
                  <a:pt x="3077" y="17725"/>
                </a:cubicBezTo>
                <a:cubicBezTo>
                  <a:pt x="7005" y="21600"/>
                  <a:pt x="13178" y="21395"/>
                  <a:pt x="16867" y="17268"/>
                </a:cubicBezTo>
                <a:cubicBezTo>
                  <a:pt x="20555" y="13141"/>
                  <a:pt x="20360" y="6654"/>
                  <a:pt x="16433" y="2777"/>
                </a:cubicBezTo>
                <a:cubicBezTo>
                  <a:pt x="14624" y="994"/>
                  <a:pt x="12236" y="0"/>
                  <a:pt x="9756" y="0"/>
                </a:cubicBezTo>
                <a:lnTo>
                  <a:pt x="9756" y="2563"/>
                </a:lnTo>
                <a:cubicBezTo>
                  <a:pt x="13796" y="2563"/>
                  <a:pt x="17071" y="6005"/>
                  <a:pt x="17071" y="10252"/>
                </a:cubicBezTo>
                <a:cubicBezTo>
                  <a:pt x="17071" y="14497"/>
                  <a:pt x="13796" y="17939"/>
                  <a:pt x="9756" y="17939"/>
                </a:cubicBezTo>
                <a:cubicBezTo>
                  <a:pt x="5714" y="17939"/>
                  <a:pt x="2439" y="14497"/>
                  <a:pt x="2439" y="10252"/>
                </a:cubicBezTo>
                <a:cubicBezTo>
                  <a:pt x="2439" y="8296"/>
                  <a:pt x="3148" y="6414"/>
                  <a:pt x="4422" y="4988"/>
                </a:cubicBezTo>
                <a:lnTo>
                  <a:pt x="2644" y="3234"/>
                </a:lnTo>
                <a:close/>
              </a:path>
            </a:pathLst>
          </a:custGeom>
          <a:solidFill>
            <a:srgbClr val="FFAB40"/>
          </a:solidFill>
          <a:ln>
            <a:noFill/>
          </a:ln>
          <a:effectLst/>
          <a:extLs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5052" tIns="15052" rIns="15052" bIns="15052"/>
          <a:lstStyle/>
          <a:p>
            <a:endParaRPr lang="en-US" altLang="en-US" sz="3200">
              <a:solidFill>
                <a:srgbClr val="666666"/>
              </a:solidFill>
              <a:latin typeface="Helvetica" charset="0"/>
              <a:ea typeface="Helvetica" charset="0"/>
              <a:cs typeface="Helvetica" charset="0"/>
              <a:sym typeface="Helvetica" charset="0"/>
            </a:endParaRPr>
          </a:p>
        </p:txBody>
      </p:sp>
      <p:sp>
        <p:nvSpPr>
          <p:cNvPr id="26631" name="AutoShape 7"/>
          <p:cNvSpPr>
            <a:spLocks/>
          </p:cNvSpPr>
          <p:nvPr/>
        </p:nvSpPr>
        <p:spPr bwMode="auto">
          <a:xfrm>
            <a:off x="7859713" y="1146969"/>
            <a:ext cx="1316038" cy="8778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600" y="0"/>
                </a:moveTo>
                <a:cubicBezTo>
                  <a:pt x="13417" y="0"/>
                  <a:pt x="5601" y="5067"/>
                  <a:pt x="0" y="14001"/>
                </a:cubicBezTo>
                <a:lnTo>
                  <a:pt x="5399" y="21600"/>
                </a:lnTo>
                <a:cubicBezTo>
                  <a:pt x="9601" y="14898"/>
                  <a:pt x="15464" y="11097"/>
                  <a:pt x="21600" y="11097"/>
                </a:cubicBezTo>
                <a:lnTo>
                  <a:pt x="21600" y="0"/>
                </a:lnTo>
                <a:close/>
              </a:path>
            </a:pathLst>
          </a:custGeom>
          <a:solidFill>
            <a:srgbClr val="BDBDBD"/>
          </a:solidFill>
          <a:ln>
            <a:noFill/>
          </a:ln>
          <a:effectLst/>
          <a:extLs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5052" tIns="15052" rIns="15052" bIns="15052"/>
          <a:lstStyle/>
          <a:p>
            <a:endParaRPr lang="en-US" altLang="en-US" sz="1700">
              <a:latin typeface="Helvetica" charset="0"/>
              <a:ea typeface="Helvetica" charset="0"/>
              <a:cs typeface="Helvetica" charset="0"/>
            </a:endParaRPr>
          </a:p>
        </p:txBody>
      </p:sp>
      <p:grpSp>
        <p:nvGrpSpPr>
          <p:cNvPr id="26632" name="Group 8"/>
          <p:cNvGrpSpPr>
            <a:grpSpLocks/>
          </p:cNvGrpSpPr>
          <p:nvPr/>
        </p:nvGrpSpPr>
        <p:grpSpPr bwMode="auto">
          <a:xfrm>
            <a:off x="1204119" y="1146969"/>
            <a:ext cx="3606006" cy="3602038"/>
            <a:chOff x="0" y="0"/>
            <a:chExt cx="7212765" cy="7204458"/>
          </a:xfrm>
        </p:grpSpPr>
        <p:sp>
          <p:nvSpPr>
            <p:cNvPr id="26633" name="AutoShape 9"/>
            <p:cNvSpPr>
              <a:spLocks/>
            </p:cNvSpPr>
            <p:nvPr/>
          </p:nvSpPr>
          <p:spPr bwMode="auto">
            <a:xfrm flipH="1">
              <a:off x="0" y="0"/>
              <a:ext cx="7212765" cy="7204458"/>
            </a:xfrm>
            <a:custGeom>
              <a:avLst/>
              <a:gdLst>
                <a:gd name="T0" fmla="+- 0 10800 1045"/>
                <a:gd name="T1" fmla="*/ T0 w 19511"/>
                <a:gd name="T2" fmla="*/ 10251 h 20502"/>
                <a:gd name="T3" fmla="+- 0 10800 1045"/>
                <a:gd name="T4" fmla="*/ T3 w 19511"/>
                <a:gd name="T5" fmla="*/ 10251 h 20502"/>
                <a:gd name="T6" fmla="+- 0 10800 1045"/>
                <a:gd name="T7" fmla="*/ T6 w 19511"/>
                <a:gd name="T8" fmla="*/ 10251 h 20502"/>
                <a:gd name="T9" fmla="+- 0 10800 1045"/>
                <a:gd name="T10" fmla="*/ T9 w 19511"/>
                <a:gd name="T11" fmla="*/ 10251 h 20502"/>
              </a:gdLst>
              <a:ahLst/>
              <a:cxnLst>
                <a:cxn ang="0">
                  <a:pos x="T1" y="T2"/>
                </a:cxn>
                <a:cxn ang="0">
                  <a:pos x="T4" y="T5"/>
                </a:cxn>
                <a:cxn ang="0">
                  <a:pos x="T7" y="T8"/>
                </a:cxn>
                <a:cxn ang="0">
                  <a:pos x="T10" y="T11"/>
                </a:cxn>
              </a:cxnLst>
              <a:rect l="0" t="0" r="r" b="b"/>
              <a:pathLst>
                <a:path w="19511" h="20502">
                  <a:moveTo>
                    <a:pt x="2644" y="3234"/>
                  </a:moveTo>
                  <a:cubicBezTo>
                    <a:pt x="-1045" y="7361"/>
                    <a:pt x="-850" y="13848"/>
                    <a:pt x="3077" y="17725"/>
                  </a:cubicBezTo>
                  <a:cubicBezTo>
                    <a:pt x="7005" y="21600"/>
                    <a:pt x="13178" y="21395"/>
                    <a:pt x="16867" y="17268"/>
                  </a:cubicBezTo>
                  <a:cubicBezTo>
                    <a:pt x="20555" y="13141"/>
                    <a:pt x="20360" y="6654"/>
                    <a:pt x="16433" y="2777"/>
                  </a:cubicBezTo>
                  <a:cubicBezTo>
                    <a:pt x="14624" y="994"/>
                    <a:pt x="12236" y="0"/>
                    <a:pt x="9756" y="0"/>
                  </a:cubicBezTo>
                  <a:lnTo>
                    <a:pt x="9756" y="2563"/>
                  </a:lnTo>
                  <a:cubicBezTo>
                    <a:pt x="13796" y="2563"/>
                    <a:pt x="17071" y="6005"/>
                    <a:pt x="17071" y="10252"/>
                  </a:cubicBezTo>
                  <a:cubicBezTo>
                    <a:pt x="17071" y="14497"/>
                    <a:pt x="13796" y="17939"/>
                    <a:pt x="9756" y="17939"/>
                  </a:cubicBezTo>
                  <a:cubicBezTo>
                    <a:pt x="5714" y="17939"/>
                    <a:pt x="2439" y="14497"/>
                    <a:pt x="2439" y="10252"/>
                  </a:cubicBezTo>
                  <a:cubicBezTo>
                    <a:pt x="2439" y="8296"/>
                    <a:pt x="3148" y="6414"/>
                    <a:pt x="4422" y="4988"/>
                  </a:cubicBezTo>
                  <a:lnTo>
                    <a:pt x="2644" y="3234"/>
                  </a:lnTo>
                  <a:close/>
                </a:path>
              </a:pathLst>
            </a:custGeom>
            <a:solidFill>
              <a:srgbClr val="BDBDBD"/>
            </a:solidFill>
            <a:ln>
              <a:noFill/>
            </a:ln>
            <a:effectLst/>
            <a:extLs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5052" tIns="15052" rIns="15052" bIns="15052"/>
            <a:lstStyle/>
            <a:p>
              <a:endParaRPr lang="en-US" altLang="en-US" sz="3200">
                <a:solidFill>
                  <a:srgbClr val="666666"/>
                </a:solidFill>
                <a:latin typeface="Helvetica" charset="0"/>
                <a:ea typeface="Helvetica" charset="0"/>
                <a:cs typeface="Helvetica" charset="0"/>
                <a:sym typeface="Helvetica" charset="0"/>
              </a:endParaRPr>
            </a:p>
          </p:txBody>
        </p:sp>
        <p:sp>
          <p:nvSpPr>
            <p:cNvPr id="26634" name="AutoShape 10"/>
            <p:cNvSpPr>
              <a:spLocks/>
            </p:cNvSpPr>
            <p:nvPr/>
          </p:nvSpPr>
          <p:spPr bwMode="auto">
            <a:xfrm flipH="1">
              <a:off x="3606384" y="0"/>
              <a:ext cx="2631574" cy="17559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600" y="0"/>
                  </a:moveTo>
                  <a:cubicBezTo>
                    <a:pt x="13417" y="0"/>
                    <a:pt x="5601" y="5067"/>
                    <a:pt x="0" y="14001"/>
                  </a:cubicBezTo>
                  <a:lnTo>
                    <a:pt x="5399" y="21600"/>
                  </a:lnTo>
                  <a:cubicBezTo>
                    <a:pt x="9601" y="14898"/>
                    <a:pt x="15464" y="11097"/>
                    <a:pt x="21600" y="11097"/>
                  </a:cubicBezTo>
                  <a:lnTo>
                    <a:pt x="21600" y="0"/>
                  </a:lnTo>
                  <a:close/>
                </a:path>
              </a:pathLst>
            </a:custGeom>
            <a:solidFill>
              <a:srgbClr val="304FFE"/>
            </a:solidFill>
            <a:ln>
              <a:noFill/>
            </a:ln>
            <a:effectLst/>
            <a:extLs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5052" tIns="15052" rIns="15052" bIns="15052"/>
            <a:lstStyle/>
            <a:p>
              <a:endParaRPr lang="en-US" altLang="en-US" sz="1700">
                <a:latin typeface="Helvetica" charset="0"/>
                <a:ea typeface="Helvetica" charset="0"/>
                <a:cs typeface="Helvetica" charset="0"/>
              </a:endParaRPr>
            </a:p>
          </p:txBody>
        </p:sp>
      </p:grpSp>
      <p:sp>
        <p:nvSpPr>
          <p:cNvPr id="26635" name="Rectangle 11"/>
          <p:cNvSpPr>
            <a:spLocks/>
          </p:cNvSpPr>
          <p:nvPr/>
        </p:nvSpPr>
        <p:spPr bwMode="auto">
          <a:xfrm>
            <a:off x="1190625" y="2341842"/>
            <a:ext cx="3615532" cy="12615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5052" tIns="15052" rIns="15052" bIns="15052" anchor="ctr">
            <a:spAutoFit/>
          </a:bodyPr>
          <a:lstStyle/>
          <a:p>
            <a:pPr algn="ctr"/>
            <a:r>
              <a:rPr lang="en-US" altLang="en-US" sz="8000" b="1">
                <a:solidFill>
                  <a:srgbClr val="304FFE"/>
                </a:solidFill>
                <a:latin typeface="Helvetica" charset="0"/>
                <a:ea typeface="Helvetica" charset="0"/>
                <a:cs typeface="Helvetica" charset="0"/>
                <a:sym typeface="Helvetica" charset="0"/>
              </a:rPr>
              <a:t>13%</a:t>
            </a:r>
          </a:p>
        </p:txBody>
      </p:sp>
      <p:sp>
        <p:nvSpPr>
          <p:cNvPr id="26636" name="Rectangle 12"/>
          <p:cNvSpPr>
            <a:spLocks/>
          </p:cNvSpPr>
          <p:nvPr/>
        </p:nvSpPr>
        <p:spPr bwMode="auto">
          <a:xfrm>
            <a:off x="7373144" y="2341842"/>
            <a:ext cx="3593306" cy="12615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5052" tIns="15052" rIns="15052" bIns="15052" anchor="ctr">
            <a:spAutoFit/>
          </a:bodyPr>
          <a:lstStyle/>
          <a:p>
            <a:pPr algn="ctr"/>
            <a:r>
              <a:rPr lang="en-US" altLang="en-US" sz="8000" b="1">
                <a:solidFill>
                  <a:srgbClr val="FFAB40"/>
                </a:solidFill>
                <a:latin typeface="Helvetica" charset="0"/>
                <a:ea typeface="Helvetica" charset="0"/>
                <a:cs typeface="Helvetica" charset="0"/>
                <a:sym typeface="Helvetica" charset="0"/>
              </a:rPr>
              <a:t>87%</a:t>
            </a:r>
          </a:p>
        </p:txBody>
      </p:sp>
      <p:sp>
        <p:nvSpPr>
          <p:cNvPr id="26637" name="Rectangle 13"/>
          <p:cNvSpPr>
            <a:spLocks/>
          </p:cNvSpPr>
          <p:nvPr/>
        </p:nvSpPr>
        <p:spPr bwMode="auto">
          <a:xfrm>
            <a:off x="2320925" y="4966465"/>
            <a:ext cx="2036763"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spAutoFit/>
          </a:bodyPr>
          <a:lstStyle/>
          <a:p>
            <a:r>
              <a:rPr lang="en-US" altLang="en-US" sz="2600">
                <a:solidFill>
                  <a:srgbClr val="666666"/>
                </a:solidFill>
                <a:latin typeface="Helvetica" charset="0"/>
                <a:ea typeface="Helvetica" charset="0"/>
                <a:cs typeface="Helvetica" charset="0"/>
                <a:sym typeface="Helvetica" charset="0"/>
              </a:rPr>
              <a:t>Mobile web</a:t>
            </a:r>
          </a:p>
        </p:txBody>
      </p:sp>
      <p:sp>
        <p:nvSpPr>
          <p:cNvPr id="26638" name="Rectangle 14"/>
          <p:cNvSpPr>
            <a:spLocks/>
          </p:cNvSpPr>
          <p:nvPr/>
        </p:nvSpPr>
        <p:spPr bwMode="auto">
          <a:xfrm>
            <a:off x="9143207" y="4966465"/>
            <a:ext cx="2036763"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spAutoFit/>
          </a:bodyPr>
          <a:lstStyle/>
          <a:p>
            <a:r>
              <a:rPr lang="en-US" altLang="en-US" sz="2600">
                <a:solidFill>
                  <a:srgbClr val="666666"/>
                </a:solidFill>
                <a:latin typeface="Helvetica" charset="0"/>
                <a:ea typeface="Helvetica" charset="0"/>
                <a:cs typeface="Helvetica" charset="0"/>
                <a:sym typeface="Helvetica" charset="0"/>
              </a:rPr>
              <a:t>Apps</a:t>
            </a:r>
          </a:p>
        </p:txBody>
      </p:sp>
      <p:grpSp>
        <p:nvGrpSpPr>
          <p:cNvPr id="26639" name="Group 15"/>
          <p:cNvGrpSpPr>
            <a:grpSpLocks/>
          </p:cNvGrpSpPr>
          <p:nvPr/>
        </p:nvGrpSpPr>
        <p:grpSpPr bwMode="auto">
          <a:xfrm>
            <a:off x="8492332" y="4953000"/>
            <a:ext cx="422275" cy="423863"/>
            <a:chOff x="-1" y="0"/>
            <a:chExt cx="844336" cy="846663"/>
          </a:xfrm>
        </p:grpSpPr>
        <p:sp>
          <p:nvSpPr>
            <p:cNvPr id="26640" name="Rectangle 16"/>
            <p:cNvSpPr>
              <a:spLocks/>
            </p:cNvSpPr>
            <p:nvPr/>
          </p:nvSpPr>
          <p:spPr bwMode="auto">
            <a:xfrm>
              <a:off x="-1" y="0"/>
              <a:ext cx="221652" cy="220401"/>
            </a:xfrm>
            <a:prstGeom prst="rect">
              <a:avLst/>
            </a:prstGeom>
            <a:solidFill>
              <a:srgbClr val="FFAB40"/>
            </a:solidFill>
            <a:ln>
              <a:noFill/>
            </a:ln>
            <a:effectLst/>
            <a:extLs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5052" tIns="15052" rIns="15052" bIns="15052"/>
            <a:lstStyle/>
            <a:p>
              <a:endParaRPr lang="en-US" altLang="en-US" sz="900">
                <a:solidFill>
                  <a:srgbClr val="262628"/>
                </a:solidFill>
                <a:latin typeface="Helvetica" charset="0"/>
                <a:ea typeface="Helvetica" charset="0"/>
                <a:cs typeface="Helvetica" charset="0"/>
                <a:sym typeface="Helvetica" charset="0"/>
              </a:endParaRPr>
            </a:p>
          </p:txBody>
        </p:sp>
        <p:sp>
          <p:nvSpPr>
            <p:cNvPr id="26641" name="Rectangle 17"/>
            <p:cNvSpPr>
              <a:spLocks/>
            </p:cNvSpPr>
            <p:nvPr/>
          </p:nvSpPr>
          <p:spPr bwMode="auto">
            <a:xfrm>
              <a:off x="-1" y="313070"/>
              <a:ext cx="221652" cy="220401"/>
            </a:xfrm>
            <a:prstGeom prst="rect">
              <a:avLst/>
            </a:prstGeom>
            <a:solidFill>
              <a:srgbClr val="FFAB40"/>
            </a:solidFill>
            <a:ln>
              <a:noFill/>
            </a:ln>
            <a:effectLst/>
            <a:extLs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5052" tIns="15052" rIns="15052" bIns="15052"/>
            <a:lstStyle/>
            <a:p>
              <a:endParaRPr lang="en-US" altLang="en-US" sz="900">
                <a:solidFill>
                  <a:srgbClr val="262628"/>
                </a:solidFill>
                <a:latin typeface="Helvetica" charset="0"/>
                <a:ea typeface="Helvetica" charset="0"/>
                <a:cs typeface="Helvetica" charset="0"/>
                <a:sym typeface="Helvetica" charset="0"/>
              </a:endParaRPr>
            </a:p>
          </p:txBody>
        </p:sp>
        <p:sp>
          <p:nvSpPr>
            <p:cNvPr id="26642" name="Rectangle 18"/>
            <p:cNvSpPr>
              <a:spLocks/>
            </p:cNvSpPr>
            <p:nvPr/>
          </p:nvSpPr>
          <p:spPr bwMode="auto">
            <a:xfrm>
              <a:off x="-1" y="628345"/>
              <a:ext cx="221652" cy="218318"/>
            </a:xfrm>
            <a:prstGeom prst="rect">
              <a:avLst/>
            </a:prstGeom>
            <a:solidFill>
              <a:srgbClr val="FFAB40"/>
            </a:solidFill>
            <a:ln>
              <a:noFill/>
            </a:ln>
            <a:effectLst/>
            <a:extLs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5052" tIns="15052" rIns="15052" bIns="15052"/>
            <a:lstStyle/>
            <a:p>
              <a:endParaRPr lang="en-US" altLang="en-US" sz="900">
                <a:solidFill>
                  <a:srgbClr val="262628"/>
                </a:solidFill>
                <a:latin typeface="Helvetica" charset="0"/>
                <a:ea typeface="Helvetica" charset="0"/>
                <a:cs typeface="Helvetica" charset="0"/>
                <a:sym typeface="Helvetica" charset="0"/>
              </a:endParaRPr>
            </a:p>
          </p:txBody>
        </p:sp>
        <p:sp>
          <p:nvSpPr>
            <p:cNvPr id="26643" name="Rectangle 19"/>
            <p:cNvSpPr>
              <a:spLocks/>
            </p:cNvSpPr>
            <p:nvPr/>
          </p:nvSpPr>
          <p:spPr bwMode="auto">
            <a:xfrm>
              <a:off x="623934" y="0"/>
              <a:ext cx="220401" cy="220401"/>
            </a:xfrm>
            <a:prstGeom prst="rect">
              <a:avLst/>
            </a:prstGeom>
            <a:solidFill>
              <a:srgbClr val="FFAB40"/>
            </a:solidFill>
            <a:ln>
              <a:noFill/>
            </a:ln>
            <a:effectLst/>
            <a:extLs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5052" tIns="15052" rIns="15052" bIns="15052"/>
            <a:lstStyle/>
            <a:p>
              <a:endParaRPr lang="en-US" altLang="en-US" sz="900">
                <a:solidFill>
                  <a:srgbClr val="262628"/>
                </a:solidFill>
                <a:latin typeface="Helvetica" charset="0"/>
                <a:ea typeface="Helvetica" charset="0"/>
                <a:cs typeface="Helvetica" charset="0"/>
                <a:sym typeface="Helvetica" charset="0"/>
              </a:endParaRPr>
            </a:p>
          </p:txBody>
        </p:sp>
        <p:sp>
          <p:nvSpPr>
            <p:cNvPr id="26644" name="Rectangle 20"/>
            <p:cNvSpPr>
              <a:spLocks/>
            </p:cNvSpPr>
            <p:nvPr/>
          </p:nvSpPr>
          <p:spPr bwMode="auto">
            <a:xfrm>
              <a:off x="623934" y="313070"/>
              <a:ext cx="220401" cy="220401"/>
            </a:xfrm>
            <a:prstGeom prst="rect">
              <a:avLst/>
            </a:prstGeom>
            <a:solidFill>
              <a:srgbClr val="FFAB40"/>
            </a:solidFill>
            <a:ln>
              <a:noFill/>
            </a:ln>
            <a:effectLst/>
            <a:extLs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5052" tIns="15052" rIns="15052" bIns="15052"/>
            <a:lstStyle/>
            <a:p>
              <a:endParaRPr lang="en-US" altLang="en-US" sz="900">
                <a:solidFill>
                  <a:srgbClr val="262628"/>
                </a:solidFill>
                <a:latin typeface="Helvetica" charset="0"/>
                <a:ea typeface="Helvetica" charset="0"/>
                <a:cs typeface="Helvetica" charset="0"/>
                <a:sym typeface="Helvetica" charset="0"/>
              </a:endParaRPr>
            </a:p>
          </p:txBody>
        </p:sp>
        <p:sp>
          <p:nvSpPr>
            <p:cNvPr id="26645" name="Rectangle 21"/>
            <p:cNvSpPr>
              <a:spLocks/>
            </p:cNvSpPr>
            <p:nvPr/>
          </p:nvSpPr>
          <p:spPr bwMode="auto">
            <a:xfrm>
              <a:off x="623934" y="628345"/>
              <a:ext cx="220401" cy="218318"/>
            </a:xfrm>
            <a:prstGeom prst="rect">
              <a:avLst/>
            </a:prstGeom>
            <a:solidFill>
              <a:srgbClr val="FFAB40"/>
            </a:solidFill>
            <a:ln>
              <a:noFill/>
            </a:ln>
            <a:effectLst/>
            <a:extLs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5052" tIns="15052" rIns="15052" bIns="15052"/>
            <a:lstStyle/>
            <a:p>
              <a:endParaRPr lang="en-US" altLang="en-US" sz="900">
                <a:solidFill>
                  <a:srgbClr val="262628"/>
                </a:solidFill>
                <a:latin typeface="Helvetica" charset="0"/>
                <a:ea typeface="Helvetica" charset="0"/>
                <a:cs typeface="Helvetica" charset="0"/>
                <a:sym typeface="Helvetica" charset="0"/>
              </a:endParaRPr>
            </a:p>
          </p:txBody>
        </p:sp>
        <p:sp>
          <p:nvSpPr>
            <p:cNvPr id="26646" name="Rectangle 22"/>
            <p:cNvSpPr>
              <a:spLocks/>
            </p:cNvSpPr>
            <p:nvPr/>
          </p:nvSpPr>
          <p:spPr bwMode="auto">
            <a:xfrm>
              <a:off x="313069" y="0"/>
              <a:ext cx="218318" cy="220401"/>
            </a:xfrm>
            <a:prstGeom prst="rect">
              <a:avLst/>
            </a:prstGeom>
            <a:solidFill>
              <a:srgbClr val="FFAB40"/>
            </a:solidFill>
            <a:ln>
              <a:noFill/>
            </a:ln>
            <a:effectLst/>
            <a:extLs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5052" tIns="15052" rIns="15052" bIns="15052"/>
            <a:lstStyle/>
            <a:p>
              <a:endParaRPr lang="en-US" altLang="en-US" sz="900">
                <a:solidFill>
                  <a:srgbClr val="262628"/>
                </a:solidFill>
                <a:latin typeface="Helvetica" charset="0"/>
                <a:ea typeface="Helvetica" charset="0"/>
                <a:cs typeface="Helvetica" charset="0"/>
                <a:sym typeface="Helvetica" charset="0"/>
              </a:endParaRPr>
            </a:p>
          </p:txBody>
        </p:sp>
        <p:sp>
          <p:nvSpPr>
            <p:cNvPr id="26647" name="Rectangle 23"/>
            <p:cNvSpPr>
              <a:spLocks/>
            </p:cNvSpPr>
            <p:nvPr/>
          </p:nvSpPr>
          <p:spPr bwMode="auto">
            <a:xfrm>
              <a:off x="313069" y="313070"/>
              <a:ext cx="218318" cy="220401"/>
            </a:xfrm>
            <a:prstGeom prst="rect">
              <a:avLst/>
            </a:prstGeom>
            <a:solidFill>
              <a:srgbClr val="FFAB40"/>
            </a:solidFill>
            <a:ln>
              <a:noFill/>
            </a:ln>
            <a:effectLst/>
            <a:extLs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5052" tIns="15052" rIns="15052" bIns="15052"/>
            <a:lstStyle/>
            <a:p>
              <a:endParaRPr lang="en-US" altLang="en-US" sz="900">
                <a:solidFill>
                  <a:srgbClr val="262628"/>
                </a:solidFill>
                <a:latin typeface="Helvetica" charset="0"/>
                <a:ea typeface="Helvetica" charset="0"/>
                <a:cs typeface="Helvetica" charset="0"/>
                <a:sym typeface="Helvetica" charset="0"/>
              </a:endParaRPr>
            </a:p>
          </p:txBody>
        </p:sp>
        <p:sp>
          <p:nvSpPr>
            <p:cNvPr id="26648" name="Rectangle 24"/>
            <p:cNvSpPr>
              <a:spLocks/>
            </p:cNvSpPr>
            <p:nvPr/>
          </p:nvSpPr>
          <p:spPr bwMode="auto">
            <a:xfrm>
              <a:off x="313069" y="628345"/>
              <a:ext cx="218318" cy="218318"/>
            </a:xfrm>
            <a:prstGeom prst="rect">
              <a:avLst/>
            </a:prstGeom>
            <a:solidFill>
              <a:srgbClr val="FFAB40"/>
            </a:solidFill>
            <a:ln>
              <a:noFill/>
            </a:ln>
            <a:effectLst/>
            <a:extLs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5052" tIns="15052" rIns="15052" bIns="15052"/>
            <a:lstStyle/>
            <a:p>
              <a:endParaRPr lang="en-US" altLang="en-US" sz="900">
                <a:solidFill>
                  <a:srgbClr val="262628"/>
                </a:solidFill>
                <a:latin typeface="Helvetica" charset="0"/>
                <a:ea typeface="Helvetica" charset="0"/>
                <a:cs typeface="Helvetica" charset="0"/>
                <a:sym typeface="Helvetica" charset="0"/>
              </a:endParaRPr>
            </a:p>
          </p:txBody>
        </p:sp>
      </p:grpSp>
      <p:grpSp>
        <p:nvGrpSpPr>
          <p:cNvPr id="26649" name="Group 25"/>
          <p:cNvGrpSpPr>
            <a:grpSpLocks/>
          </p:cNvGrpSpPr>
          <p:nvPr/>
        </p:nvGrpSpPr>
        <p:grpSpPr bwMode="auto">
          <a:xfrm>
            <a:off x="1782763" y="4876007"/>
            <a:ext cx="310357" cy="581025"/>
            <a:chOff x="-1" y="-1"/>
            <a:chExt cx="619970" cy="1162271"/>
          </a:xfrm>
        </p:grpSpPr>
        <p:sp>
          <p:nvSpPr>
            <p:cNvPr id="26650" name="AutoShape 26"/>
            <p:cNvSpPr>
              <a:spLocks/>
            </p:cNvSpPr>
            <p:nvPr/>
          </p:nvSpPr>
          <p:spPr bwMode="auto">
            <a:xfrm>
              <a:off x="-1" y="-1"/>
              <a:ext cx="619970" cy="116227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382" y="0"/>
                  </a:moveTo>
                  <a:cubicBezTo>
                    <a:pt x="2102" y="0"/>
                    <a:pt x="2102" y="0"/>
                    <a:pt x="2102" y="0"/>
                  </a:cubicBezTo>
                  <a:cubicBezTo>
                    <a:pt x="934" y="0"/>
                    <a:pt x="0" y="622"/>
                    <a:pt x="0" y="1307"/>
                  </a:cubicBezTo>
                  <a:cubicBezTo>
                    <a:pt x="0" y="20293"/>
                    <a:pt x="0" y="20293"/>
                    <a:pt x="0" y="20293"/>
                  </a:cubicBezTo>
                  <a:cubicBezTo>
                    <a:pt x="0" y="20978"/>
                    <a:pt x="934" y="21600"/>
                    <a:pt x="2102" y="21600"/>
                  </a:cubicBezTo>
                  <a:cubicBezTo>
                    <a:pt x="19382" y="21600"/>
                    <a:pt x="19382" y="21600"/>
                    <a:pt x="19382" y="21600"/>
                  </a:cubicBezTo>
                  <a:cubicBezTo>
                    <a:pt x="20666" y="21600"/>
                    <a:pt x="21600" y="20978"/>
                    <a:pt x="21600" y="20293"/>
                  </a:cubicBezTo>
                  <a:cubicBezTo>
                    <a:pt x="21600" y="1307"/>
                    <a:pt x="21600" y="1307"/>
                    <a:pt x="21600" y="1307"/>
                  </a:cubicBezTo>
                  <a:cubicBezTo>
                    <a:pt x="21600" y="622"/>
                    <a:pt x="20666" y="0"/>
                    <a:pt x="19382" y="0"/>
                  </a:cubicBezTo>
                  <a:close/>
                  <a:moveTo>
                    <a:pt x="7939" y="1369"/>
                  </a:moveTo>
                  <a:cubicBezTo>
                    <a:pt x="13661" y="1369"/>
                    <a:pt x="13661" y="1369"/>
                    <a:pt x="13661" y="1369"/>
                  </a:cubicBezTo>
                  <a:cubicBezTo>
                    <a:pt x="13894" y="1369"/>
                    <a:pt x="14128" y="1494"/>
                    <a:pt x="14128" y="1556"/>
                  </a:cubicBezTo>
                  <a:cubicBezTo>
                    <a:pt x="14128" y="1681"/>
                    <a:pt x="13894" y="1743"/>
                    <a:pt x="13661" y="1743"/>
                  </a:cubicBezTo>
                  <a:cubicBezTo>
                    <a:pt x="7939" y="1743"/>
                    <a:pt x="7939" y="1743"/>
                    <a:pt x="7939" y="1743"/>
                  </a:cubicBezTo>
                  <a:cubicBezTo>
                    <a:pt x="7706" y="1743"/>
                    <a:pt x="7472" y="1681"/>
                    <a:pt x="7472" y="1556"/>
                  </a:cubicBezTo>
                  <a:cubicBezTo>
                    <a:pt x="7472" y="1494"/>
                    <a:pt x="7706" y="1369"/>
                    <a:pt x="7939" y="1369"/>
                  </a:cubicBezTo>
                  <a:close/>
                  <a:moveTo>
                    <a:pt x="10742" y="20729"/>
                  </a:moveTo>
                  <a:cubicBezTo>
                    <a:pt x="10275" y="20729"/>
                    <a:pt x="9808" y="20542"/>
                    <a:pt x="9808" y="20231"/>
                  </a:cubicBezTo>
                  <a:cubicBezTo>
                    <a:pt x="9808" y="19982"/>
                    <a:pt x="10275" y="19733"/>
                    <a:pt x="10742" y="19733"/>
                  </a:cubicBezTo>
                  <a:cubicBezTo>
                    <a:pt x="11325" y="19733"/>
                    <a:pt x="11676" y="19982"/>
                    <a:pt x="11676" y="20231"/>
                  </a:cubicBezTo>
                  <a:cubicBezTo>
                    <a:pt x="11676" y="20542"/>
                    <a:pt x="11325" y="20729"/>
                    <a:pt x="10742" y="20729"/>
                  </a:cubicBezTo>
                  <a:close/>
                  <a:moveTo>
                    <a:pt x="19965" y="18363"/>
                  </a:moveTo>
                  <a:cubicBezTo>
                    <a:pt x="1635" y="18363"/>
                    <a:pt x="1635" y="18363"/>
                    <a:pt x="1635" y="18363"/>
                  </a:cubicBezTo>
                  <a:cubicBezTo>
                    <a:pt x="1635" y="2677"/>
                    <a:pt x="1635" y="2677"/>
                    <a:pt x="1635" y="2677"/>
                  </a:cubicBezTo>
                  <a:cubicBezTo>
                    <a:pt x="19965" y="2677"/>
                    <a:pt x="19965" y="2677"/>
                    <a:pt x="19965" y="2677"/>
                  </a:cubicBezTo>
                  <a:lnTo>
                    <a:pt x="19965" y="18363"/>
                  </a:lnTo>
                  <a:close/>
                </a:path>
              </a:pathLst>
            </a:custGeom>
            <a:solidFill>
              <a:srgbClr val="304FFE"/>
            </a:solidFill>
            <a:ln>
              <a:noFill/>
            </a:ln>
            <a:effectLst/>
            <a:extLs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5052" tIns="15052" rIns="15052" bIns="15052"/>
            <a:lstStyle/>
            <a:p>
              <a:endParaRPr lang="en-US" altLang="en-US" sz="900">
                <a:solidFill>
                  <a:srgbClr val="304FFE"/>
                </a:solidFill>
                <a:latin typeface="Helvetica" charset="0"/>
                <a:ea typeface="Helvetica" charset="0"/>
                <a:cs typeface="Helvetica" charset="0"/>
                <a:sym typeface="Helvetica" charset="0"/>
              </a:endParaRPr>
            </a:p>
          </p:txBody>
        </p:sp>
        <p:sp>
          <p:nvSpPr>
            <p:cNvPr id="26651" name="AutoShape 27"/>
            <p:cNvSpPr>
              <a:spLocks/>
            </p:cNvSpPr>
            <p:nvPr/>
          </p:nvSpPr>
          <p:spPr bwMode="auto">
            <a:xfrm>
              <a:off x="80311" y="338887"/>
              <a:ext cx="459298" cy="45922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798" y="21600"/>
                  </a:moveTo>
                  <a:cubicBezTo>
                    <a:pt x="10630" y="21600"/>
                    <a:pt x="10453" y="21595"/>
                    <a:pt x="10266" y="21585"/>
                  </a:cubicBezTo>
                  <a:cubicBezTo>
                    <a:pt x="7335" y="21442"/>
                    <a:pt x="4542" y="20078"/>
                    <a:pt x="2616" y="17836"/>
                  </a:cubicBezTo>
                  <a:cubicBezTo>
                    <a:pt x="2379" y="17560"/>
                    <a:pt x="2158" y="17274"/>
                    <a:pt x="1956" y="16983"/>
                  </a:cubicBezTo>
                  <a:cubicBezTo>
                    <a:pt x="783" y="15313"/>
                    <a:pt x="113" y="13357"/>
                    <a:pt x="15" y="11332"/>
                  </a:cubicBezTo>
                  <a:cubicBezTo>
                    <a:pt x="5" y="11150"/>
                    <a:pt x="0" y="10968"/>
                    <a:pt x="0" y="10800"/>
                  </a:cubicBezTo>
                  <a:cubicBezTo>
                    <a:pt x="0" y="10628"/>
                    <a:pt x="5" y="10450"/>
                    <a:pt x="15" y="10268"/>
                  </a:cubicBezTo>
                  <a:cubicBezTo>
                    <a:pt x="113" y="8203"/>
                    <a:pt x="803" y="6223"/>
                    <a:pt x="2010" y="4533"/>
                  </a:cubicBezTo>
                  <a:cubicBezTo>
                    <a:pt x="2222" y="4242"/>
                    <a:pt x="2443" y="3956"/>
                    <a:pt x="2680" y="3690"/>
                  </a:cubicBezTo>
                  <a:cubicBezTo>
                    <a:pt x="4635" y="1458"/>
                    <a:pt x="7330" y="153"/>
                    <a:pt x="10266" y="10"/>
                  </a:cubicBezTo>
                  <a:cubicBezTo>
                    <a:pt x="10408" y="5"/>
                    <a:pt x="10408" y="5"/>
                    <a:pt x="10408" y="5"/>
                  </a:cubicBezTo>
                  <a:cubicBezTo>
                    <a:pt x="10408" y="20"/>
                    <a:pt x="10408" y="20"/>
                    <a:pt x="10408" y="20"/>
                  </a:cubicBezTo>
                  <a:cubicBezTo>
                    <a:pt x="10541" y="5"/>
                    <a:pt x="10674" y="0"/>
                    <a:pt x="10798" y="0"/>
                  </a:cubicBezTo>
                  <a:cubicBezTo>
                    <a:pt x="10926" y="0"/>
                    <a:pt x="11054" y="5"/>
                    <a:pt x="11192" y="20"/>
                  </a:cubicBezTo>
                  <a:cubicBezTo>
                    <a:pt x="11192" y="5"/>
                    <a:pt x="11192" y="5"/>
                    <a:pt x="11192" y="5"/>
                  </a:cubicBezTo>
                  <a:cubicBezTo>
                    <a:pt x="11330" y="10"/>
                    <a:pt x="11330" y="10"/>
                    <a:pt x="11330" y="10"/>
                  </a:cubicBezTo>
                  <a:cubicBezTo>
                    <a:pt x="14270" y="153"/>
                    <a:pt x="16965" y="1458"/>
                    <a:pt x="18920" y="3690"/>
                  </a:cubicBezTo>
                  <a:cubicBezTo>
                    <a:pt x="19152" y="3956"/>
                    <a:pt x="19378" y="4242"/>
                    <a:pt x="19590" y="4533"/>
                  </a:cubicBezTo>
                  <a:cubicBezTo>
                    <a:pt x="20792" y="6223"/>
                    <a:pt x="21482" y="8203"/>
                    <a:pt x="21585" y="10268"/>
                  </a:cubicBezTo>
                  <a:cubicBezTo>
                    <a:pt x="21595" y="10450"/>
                    <a:pt x="21600" y="10628"/>
                    <a:pt x="21600" y="10800"/>
                  </a:cubicBezTo>
                  <a:cubicBezTo>
                    <a:pt x="21600" y="10968"/>
                    <a:pt x="21595" y="11150"/>
                    <a:pt x="21585" y="11332"/>
                  </a:cubicBezTo>
                  <a:cubicBezTo>
                    <a:pt x="21487" y="13357"/>
                    <a:pt x="20817" y="15313"/>
                    <a:pt x="19644" y="16983"/>
                  </a:cubicBezTo>
                  <a:cubicBezTo>
                    <a:pt x="19442" y="17274"/>
                    <a:pt x="19216" y="17560"/>
                    <a:pt x="18984" y="17836"/>
                  </a:cubicBezTo>
                  <a:cubicBezTo>
                    <a:pt x="17053" y="20078"/>
                    <a:pt x="14265" y="21442"/>
                    <a:pt x="11330" y="21585"/>
                  </a:cubicBezTo>
                  <a:cubicBezTo>
                    <a:pt x="11147" y="21595"/>
                    <a:pt x="10970" y="21600"/>
                    <a:pt x="10798" y="21600"/>
                  </a:cubicBezTo>
                  <a:close/>
                  <a:moveTo>
                    <a:pt x="11458" y="20181"/>
                  </a:moveTo>
                  <a:cubicBezTo>
                    <a:pt x="12738" y="19792"/>
                    <a:pt x="13925" y="18269"/>
                    <a:pt x="14684" y="16052"/>
                  </a:cubicBezTo>
                  <a:cubicBezTo>
                    <a:pt x="13655" y="15811"/>
                    <a:pt x="12571" y="15673"/>
                    <a:pt x="11458" y="15633"/>
                  </a:cubicBezTo>
                  <a:cubicBezTo>
                    <a:pt x="11458" y="20181"/>
                    <a:pt x="11458" y="20181"/>
                    <a:pt x="11458" y="20181"/>
                  </a:cubicBezTo>
                  <a:close/>
                  <a:moveTo>
                    <a:pt x="6916" y="16052"/>
                  </a:moveTo>
                  <a:cubicBezTo>
                    <a:pt x="7670" y="18269"/>
                    <a:pt x="8862" y="19792"/>
                    <a:pt x="10142" y="20181"/>
                  </a:cubicBezTo>
                  <a:cubicBezTo>
                    <a:pt x="10142" y="15633"/>
                    <a:pt x="10142" y="15633"/>
                    <a:pt x="10142" y="15633"/>
                  </a:cubicBezTo>
                  <a:cubicBezTo>
                    <a:pt x="9029" y="15673"/>
                    <a:pt x="7945" y="15811"/>
                    <a:pt x="6916" y="16052"/>
                  </a:cubicBezTo>
                  <a:close/>
                  <a:moveTo>
                    <a:pt x="15970" y="16412"/>
                  </a:moveTo>
                  <a:cubicBezTo>
                    <a:pt x="15556" y="17663"/>
                    <a:pt x="14999" y="18747"/>
                    <a:pt x="14344" y="19595"/>
                  </a:cubicBezTo>
                  <a:cubicBezTo>
                    <a:pt x="15650" y="19063"/>
                    <a:pt x="16832" y="18240"/>
                    <a:pt x="17792" y="17195"/>
                  </a:cubicBezTo>
                  <a:cubicBezTo>
                    <a:pt x="17250" y="16895"/>
                    <a:pt x="16640" y="16634"/>
                    <a:pt x="15970" y="16412"/>
                  </a:cubicBezTo>
                  <a:close/>
                  <a:moveTo>
                    <a:pt x="3808" y="17195"/>
                  </a:moveTo>
                  <a:cubicBezTo>
                    <a:pt x="4768" y="18240"/>
                    <a:pt x="5950" y="19063"/>
                    <a:pt x="7256" y="19595"/>
                  </a:cubicBezTo>
                  <a:cubicBezTo>
                    <a:pt x="6601" y="18747"/>
                    <a:pt x="6044" y="17663"/>
                    <a:pt x="5630" y="16412"/>
                  </a:cubicBezTo>
                  <a:cubicBezTo>
                    <a:pt x="4960" y="16634"/>
                    <a:pt x="4350" y="16895"/>
                    <a:pt x="3808" y="17195"/>
                  </a:cubicBezTo>
                  <a:close/>
                  <a:moveTo>
                    <a:pt x="16334" y="15126"/>
                  </a:moveTo>
                  <a:cubicBezTo>
                    <a:pt x="17186" y="15402"/>
                    <a:pt x="17955" y="15742"/>
                    <a:pt x="18630" y="16136"/>
                  </a:cubicBezTo>
                  <a:cubicBezTo>
                    <a:pt x="19580" y="14742"/>
                    <a:pt x="20142" y="13130"/>
                    <a:pt x="20255" y="11455"/>
                  </a:cubicBezTo>
                  <a:cubicBezTo>
                    <a:pt x="16807" y="11455"/>
                    <a:pt x="16807" y="11455"/>
                    <a:pt x="16807" y="11455"/>
                  </a:cubicBezTo>
                  <a:cubicBezTo>
                    <a:pt x="16768" y="12731"/>
                    <a:pt x="16610" y="13968"/>
                    <a:pt x="16334" y="15126"/>
                  </a:cubicBezTo>
                  <a:close/>
                  <a:moveTo>
                    <a:pt x="1340" y="11455"/>
                  </a:moveTo>
                  <a:cubicBezTo>
                    <a:pt x="1458" y="13130"/>
                    <a:pt x="2020" y="14742"/>
                    <a:pt x="2965" y="16136"/>
                  </a:cubicBezTo>
                  <a:cubicBezTo>
                    <a:pt x="3645" y="15742"/>
                    <a:pt x="4414" y="15402"/>
                    <a:pt x="5266" y="15126"/>
                  </a:cubicBezTo>
                  <a:cubicBezTo>
                    <a:pt x="4990" y="13968"/>
                    <a:pt x="4832" y="12731"/>
                    <a:pt x="4788" y="11455"/>
                  </a:cubicBezTo>
                  <a:cubicBezTo>
                    <a:pt x="1340" y="11455"/>
                    <a:pt x="1340" y="11455"/>
                    <a:pt x="1340" y="11455"/>
                  </a:cubicBezTo>
                  <a:close/>
                  <a:moveTo>
                    <a:pt x="11458" y="14313"/>
                  </a:moveTo>
                  <a:cubicBezTo>
                    <a:pt x="12709" y="14352"/>
                    <a:pt x="13916" y="14505"/>
                    <a:pt x="15049" y="14771"/>
                  </a:cubicBezTo>
                  <a:cubicBezTo>
                    <a:pt x="15300" y="13717"/>
                    <a:pt x="15448" y="12603"/>
                    <a:pt x="15492" y="11455"/>
                  </a:cubicBezTo>
                  <a:cubicBezTo>
                    <a:pt x="11458" y="11455"/>
                    <a:pt x="11458" y="11455"/>
                    <a:pt x="11458" y="11455"/>
                  </a:cubicBezTo>
                  <a:cubicBezTo>
                    <a:pt x="11458" y="14313"/>
                    <a:pt x="11458" y="14313"/>
                    <a:pt x="11458" y="14313"/>
                  </a:cubicBezTo>
                  <a:close/>
                  <a:moveTo>
                    <a:pt x="6108" y="11455"/>
                  </a:moveTo>
                  <a:cubicBezTo>
                    <a:pt x="6152" y="12603"/>
                    <a:pt x="6300" y="13717"/>
                    <a:pt x="6547" y="14771"/>
                  </a:cubicBezTo>
                  <a:cubicBezTo>
                    <a:pt x="7684" y="14505"/>
                    <a:pt x="8891" y="14352"/>
                    <a:pt x="10142" y="14313"/>
                  </a:cubicBezTo>
                  <a:cubicBezTo>
                    <a:pt x="10142" y="11455"/>
                    <a:pt x="10142" y="11455"/>
                    <a:pt x="10142" y="11455"/>
                  </a:cubicBezTo>
                  <a:cubicBezTo>
                    <a:pt x="6108" y="11455"/>
                    <a:pt x="6108" y="11455"/>
                    <a:pt x="6108" y="11455"/>
                  </a:cubicBezTo>
                  <a:close/>
                  <a:moveTo>
                    <a:pt x="20255" y="10140"/>
                  </a:moveTo>
                  <a:cubicBezTo>
                    <a:pt x="20137" y="8430"/>
                    <a:pt x="19556" y="6784"/>
                    <a:pt x="18571" y="5375"/>
                  </a:cubicBezTo>
                  <a:cubicBezTo>
                    <a:pt x="17901" y="5760"/>
                    <a:pt x="17142" y="6090"/>
                    <a:pt x="16305" y="6356"/>
                  </a:cubicBezTo>
                  <a:cubicBezTo>
                    <a:pt x="16600" y="7548"/>
                    <a:pt x="16768" y="8819"/>
                    <a:pt x="16807" y="10140"/>
                  </a:cubicBezTo>
                  <a:cubicBezTo>
                    <a:pt x="20255" y="10140"/>
                    <a:pt x="20255" y="10140"/>
                    <a:pt x="20255" y="10140"/>
                  </a:cubicBezTo>
                  <a:close/>
                  <a:moveTo>
                    <a:pt x="15492" y="10140"/>
                  </a:moveTo>
                  <a:cubicBezTo>
                    <a:pt x="15448" y="8952"/>
                    <a:pt x="15290" y="7799"/>
                    <a:pt x="15019" y="6711"/>
                  </a:cubicBezTo>
                  <a:cubicBezTo>
                    <a:pt x="13896" y="6972"/>
                    <a:pt x="12699" y="7124"/>
                    <a:pt x="11458" y="7164"/>
                  </a:cubicBezTo>
                  <a:cubicBezTo>
                    <a:pt x="11458" y="10140"/>
                    <a:pt x="11458" y="10140"/>
                    <a:pt x="11458" y="10140"/>
                  </a:cubicBezTo>
                  <a:cubicBezTo>
                    <a:pt x="15492" y="10140"/>
                    <a:pt x="15492" y="10140"/>
                    <a:pt x="15492" y="10140"/>
                  </a:cubicBezTo>
                  <a:close/>
                  <a:moveTo>
                    <a:pt x="10142" y="10140"/>
                  </a:moveTo>
                  <a:cubicBezTo>
                    <a:pt x="10142" y="7164"/>
                    <a:pt x="10142" y="7164"/>
                    <a:pt x="10142" y="7164"/>
                  </a:cubicBezTo>
                  <a:cubicBezTo>
                    <a:pt x="8901" y="7124"/>
                    <a:pt x="7704" y="6972"/>
                    <a:pt x="6576" y="6711"/>
                  </a:cubicBezTo>
                  <a:cubicBezTo>
                    <a:pt x="6310" y="7799"/>
                    <a:pt x="6152" y="8952"/>
                    <a:pt x="6108" y="10140"/>
                  </a:cubicBezTo>
                  <a:cubicBezTo>
                    <a:pt x="10142" y="10140"/>
                    <a:pt x="10142" y="10140"/>
                    <a:pt x="10142" y="10140"/>
                  </a:cubicBezTo>
                  <a:close/>
                  <a:moveTo>
                    <a:pt x="4788" y="10140"/>
                  </a:moveTo>
                  <a:cubicBezTo>
                    <a:pt x="4832" y="8819"/>
                    <a:pt x="5000" y="7548"/>
                    <a:pt x="5290" y="6356"/>
                  </a:cubicBezTo>
                  <a:cubicBezTo>
                    <a:pt x="4458" y="6090"/>
                    <a:pt x="3699" y="5760"/>
                    <a:pt x="3029" y="5375"/>
                  </a:cubicBezTo>
                  <a:cubicBezTo>
                    <a:pt x="2039" y="6784"/>
                    <a:pt x="1458" y="8430"/>
                    <a:pt x="1340" y="10140"/>
                  </a:cubicBezTo>
                  <a:cubicBezTo>
                    <a:pt x="4788" y="10140"/>
                    <a:pt x="4788" y="10140"/>
                    <a:pt x="4788" y="10140"/>
                  </a:cubicBezTo>
                  <a:close/>
                  <a:moveTo>
                    <a:pt x="11458" y="5843"/>
                  </a:moveTo>
                  <a:cubicBezTo>
                    <a:pt x="12556" y="5804"/>
                    <a:pt x="13625" y="5666"/>
                    <a:pt x="14645" y="5430"/>
                  </a:cubicBezTo>
                  <a:cubicBezTo>
                    <a:pt x="13886" y="3276"/>
                    <a:pt x="12714" y="1798"/>
                    <a:pt x="11458" y="1414"/>
                  </a:cubicBezTo>
                  <a:cubicBezTo>
                    <a:pt x="11458" y="5843"/>
                    <a:pt x="11458" y="5843"/>
                    <a:pt x="11458" y="5843"/>
                  </a:cubicBezTo>
                  <a:close/>
                  <a:moveTo>
                    <a:pt x="6955" y="5430"/>
                  </a:moveTo>
                  <a:cubicBezTo>
                    <a:pt x="7975" y="5666"/>
                    <a:pt x="9044" y="5804"/>
                    <a:pt x="10142" y="5843"/>
                  </a:cubicBezTo>
                  <a:cubicBezTo>
                    <a:pt x="10142" y="1414"/>
                    <a:pt x="10142" y="1414"/>
                    <a:pt x="10142" y="1414"/>
                  </a:cubicBezTo>
                  <a:cubicBezTo>
                    <a:pt x="8886" y="1798"/>
                    <a:pt x="7709" y="3276"/>
                    <a:pt x="6955" y="5430"/>
                  </a:cubicBezTo>
                  <a:close/>
                  <a:moveTo>
                    <a:pt x="14344" y="2005"/>
                  </a:moveTo>
                  <a:cubicBezTo>
                    <a:pt x="14980" y="2823"/>
                    <a:pt x="15526" y="3873"/>
                    <a:pt x="15935" y="5075"/>
                  </a:cubicBezTo>
                  <a:cubicBezTo>
                    <a:pt x="16585" y="4858"/>
                    <a:pt x="17186" y="4607"/>
                    <a:pt x="17718" y="4321"/>
                  </a:cubicBezTo>
                  <a:cubicBezTo>
                    <a:pt x="16773" y="3316"/>
                    <a:pt x="15615" y="2523"/>
                    <a:pt x="14344" y="2005"/>
                  </a:cubicBezTo>
                  <a:close/>
                  <a:moveTo>
                    <a:pt x="3882" y="4321"/>
                  </a:moveTo>
                  <a:cubicBezTo>
                    <a:pt x="4414" y="4607"/>
                    <a:pt x="5015" y="4858"/>
                    <a:pt x="5665" y="5075"/>
                  </a:cubicBezTo>
                  <a:cubicBezTo>
                    <a:pt x="6074" y="3873"/>
                    <a:pt x="6620" y="2823"/>
                    <a:pt x="7256" y="2005"/>
                  </a:cubicBezTo>
                  <a:cubicBezTo>
                    <a:pt x="5980" y="2523"/>
                    <a:pt x="4827" y="3316"/>
                    <a:pt x="3882" y="4321"/>
                  </a:cubicBezTo>
                  <a:close/>
                </a:path>
              </a:pathLst>
            </a:custGeom>
            <a:solidFill>
              <a:srgbClr val="304FFE"/>
            </a:solidFill>
            <a:ln>
              <a:noFill/>
            </a:ln>
            <a:effectLst/>
            <a:extLs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5052" tIns="15052" rIns="15052" bIns="15052"/>
            <a:lstStyle/>
            <a:p>
              <a:endParaRPr lang="en-US" altLang="en-US" sz="900">
                <a:solidFill>
                  <a:srgbClr val="304FFE"/>
                </a:solidFill>
                <a:latin typeface="Helvetica" charset="0"/>
                <a:ea typeface="Helvetica" charset="0"/>
                <a:cs typeface="Helvetica" charset="0"/>
                <a:sym typeface="Calibri" charset="0"/>
              </a:endParaRPr>
            </a:p>
          </p:txBody>
        </p:sp>
      </p:grpSp>
    </p:spTree>
    <p:extLst>
      <p:ext uri="{BB962C8B-B14F-4D97-AF65-F5344CB8AC3E}">
        <p14:creationId xmlns:p14="http://schemas.microsoft.com/office/powerpoint/2010/main" val="64746291"/>
      </p:ext>
    </p:extLst>
  </p:cSld>
  <p:clrMapOvr>
    <a:masterClrMapping/>
  </p:clrMapOvr>
  <p:transition spd="med"/>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2" name="Shape 642"/>
          <p:cNvSpPr>
            <a:spLocks noGrp="1"/>
          </p:cNvSpPr>
          <p:nvPr>
            <p:ph type="title"/>
          </p:nvPr>
        </p:nvSpPr>
        <p:spPr>
          <a:prstGeom prst="rect">
            <a:avLst/>
          </a:prstGeom>
        </p:spPr>
        <p:txBody>
          <a:bodyPr/>
          <a:lstStyle/>
          <a:p>
            <a:r>
              <a:rPr/>
              <a:t>Add a fetch Event Handler</a:t>
            </a:r>
          </a:p>
        </p:txBody>
      </p:sp>
      <p:sp>
        <p:nvSpPr>
          <p:cNvPr id="643" name="Shape 643"/>
          <p:cNvSpPr>
            <a:spLocks noGrp="1"/>
          </p:cNvSpPr>
          <p:nvPr>
            <p:ph type="body" idx="1"/>
          </p:nvPr>
        </p:nvSpPr>
        <p:spPr>
          <a:prstGeom prst="rect">
            <a:avLst/>
          </a:prstGeom>
        </p:spPr>
        <p:txBody>
          <a:bodyPr>
            <a:normAutofit fontScale="85000" lnSpcReduction="20000"/>
          </a:bodyPr>
          <a:lstStyle/>
          <a:p>
            <a:pPr defTabSz="228600">
              <a:spcBef>
                <a:spcPts val="0"/>
              </a:spcBef>
              <a:defRPr sz="5600">
                <a:solidFill>
                  <a:srgbClr val="D1D1D1"/>
                </a:solidFill>
                <a:latin typeface="+mj-lt"/>
                <a:ea typeface="+mj-ea"/>
                <a:cs typeface="+mj-cs"/>
                <a:sym typeface="Helvetica"/>
              </a:defRPr>
            </a:pPr>
            <a:r>
              <a:rPr/>
              <a:t>self</a:t>
            </a:r>
            <a:r>
              <a:rPr>
                <a:solidFill>
                  <a:srgbClr val="D2CD86"/>
                </a:solidFill>
              </a:rPr>
              <a:t>.</a:t>
            </a:r>
            <a:r>
              <a:rPr/>
              <a:t>addEventListener</a:t>
            </a:r>
            <a:r>
              <a:rPr>
                <a:solidFill>
                  <a:srgbClr val="D2CD86"/>
                </a:solidFill>
              </a:rPr>
              <a:t>(</a:t>
            </a:r>
            <a:r>
              <a:rPr>
                <a:solidFill>
                  <a:srgbClr val="02D046"/>
                </a:solidFill>
              </a:rPr>
              <a:t>'</a:t>
            </a:r>
            <a:r>
              <a:rPr>
                <a:solidFill>
                  <a:srgbClr val="01C4C4"/>
                </a:solidFill>
              </a:rPr>
              <a:t>fetch</a:t>
            </a:r>
            <a:r>
              <a:rPr>
                <a:solidFill>
                  <a:srgbClr val="02D046"/>
                </a:solidFill>
              </a:rPr>
              <a:t>'</a:t>
            </a:r>
            <a:r>
              <a:rPr>
                <a:solidFill>
                  <a:srgbClr val="D2CD86"/>
                </a:solidFill>
              </a:rPr>
              <a:t>,</a:t>
            </a:r>
            <a:r>
              <a:rPr/>
              <a:t> </a:t>
            </a:r>
            <a:r>
              <a:rPr b="1">
                <a:solidFill>
                  <a:srgbClr val="E66170"/>
                </a:solidFill>
              </a:rPr>
              <a:t>function</a:t>
            </a:r>
            <a:r>
              <a:rPr>
                <a:solidFill>
                  <a:srgbClr val="D2CD86"/>
                </a:solidFill>
              </a:rPr>
              <a:t>(</a:t>
            </a:r>
            <a:r>
              <a:rPr/>
              <a:t>e</a:t>
            </a:r>
            <a:r>
              <a:rPr>
                <a:solidFill>
                  <a:srgbClr val="D2CD86"/>
                </a:solidFill>
              </a:rPr>
              <a:t>)</a:t>
            </a:r>
            <a:r>
              <a:rPr/>
              <a:t> </a:t>
            </a:r>
            <a:r>
              <a:rPr>
                <a:solidFill>
                  <a:srgbClr val="B060B0"/>
                </a:solidFill>
              </a:rPr>
              <a:t>{</a:t>
            </a:r>
          </a:p>
          <a:p>
            <a:pPr defTabSz="228600">
              <a:spcBef>
                <a:spcPts val="0"/>
              </a:spcBef>
              <a:defRPr sz="5600">
                <a:solidFill>
                  <a:srgbClr val="53585F"/>
                </a:solidFill>
                <a:latin typeface="+mj-lt"/>
                <a:ea typeface="+mj-ea"/>
                <a:cs typeface="+mj-cs"/>
                <a:sym typeface="Helvetica"/>
              </a:defRPr>
            </a:pPr>
            <a:r>
              <a:rPr/>
              <a:t>  e.respondWith(</a:t>
            </a:r>
          </a:p>
          <a:p>
            <a:pPr defTabSz="228600">
              <a:spcBef>
                <a:spcPts val="0"/>
              </a:spcBef>
              <a:defRPr sz="5600">
                <a:solidFill>
                  <a:srgbClr val="D1D1D1"/>
                </a:solidFill>
                <a:latin typeface="+mj-lt"/>
                <a:ea typeface="+mj-ea"/>
                <a:cs typeface="+mj-cs"/>
                <a:sym typeface="Helvetica"/>
              </a:defRPr>
            </a:pPr>
            <a:r>
              <a:rPr/>
              <a:t>    caches</a:t>
            </a:r>
            <a:r>
              <a:rPr>
                <a:solidFill>
                  <a:srgbClr val="D2CD86"/>
                </a:solidFill>
              </a:rPr>
              <a:t>.</a:t>
            </a:r>
            <a:r>
              <a:rPr b="1">
                <a:solidFill>
                  <a:srgbClr val="E66170"/>
                </a:solidFill>
              </a:rPr>
              <a:t>match</a:t>
            </a:r>
            <a:r>
              <a:rPr>
                <a:solidFill>
                  <a:srgbClr val="D2CD86"/>
                </a:solidFill>
              </a:rPr>
              <a:t>(</a:t>
            </a:r>
            <a:r>
              <a:rPr/>
              <a:t>e</a:t>
            </a:r>
            <a:r>
              <a:rPr>
                <a:solidFill>
                  <a:srgbClr val="D2CD86"/>
                </a:solidFill>
              </a:rPr>
              <a:t>.</a:t>
            </a:r>
            <a:r>
              <a:rPr/>
              <a:t>request</a:t>
            </a:r>
            <a:r>
              <a:rPr>
                <a:solidFill>
                  <a:srgbClr val="D2CD86"/>
                </a:solidFill>
              </a:rPr>
              <a:t>).</a:t>
            </a:r>
            <a:r>
              <a:rPr/>
              <a:t>then</a:t>
            </a:r>
            <a:r>
              <a:rPr>
                <a:solidFill>
                  <a:srgbClr val="D2CD86"/>
                </a:solidFill>
              </a:rPr>
              <a:t>(</a:t>
            </a:r>
            <a:r>
              <a:rPr b="1">
                <a:solidFill>
                  <a:srgbClr val="E66170"/>
                </a:solidFill>
              </a:rPr>
              <a:t>function</a:t>
            </a:r>
            <a:r>
              <a:rPr>
                <a:solidFill>
                  <a:srgbClr val="D2CD86"/>
                </a:solidFill>
              </a:rPr>
              <a:t>(</a:t>
            </a:r>
            <a:r>
              <a:rPr/>
              <a:t>response</a:t>
            </a:r>
            <a:r>
              <a:rPr>
                <a:solidFill>
                  <a:srgbClr val="D2CD86"/>
                </a:solidFill>
              </a:rPr>
              <a:t>)</a:t>
            </a:r>
            <a:r>
              <a:rPr/>
              <a:t> </a:t>
            </a:r>
            <a:r>
              <a:rPr>
                <a:solidFill>
                  <a:srgbClr val="B060B0"/>
                </a:solidFill>
              </a:rPr>
              <a:t>{</a:t>
            </a:r>
          </a:p>
          <a:p>
            <a:pPr defTabSz="228600">
              <a:spcBef>
                <a:spcPts val="0"/>
              </a:spcBef>
              <a:defRPr sz="5600">
                <a:solidFill>
                  <a:srgbClr val="53585F"/>
                </a:solidFill>
                <a:latin typeface="+mj-lt"/>
                <a:ea typeface="+mj-ea"/>
                <a:cs typeface="+mj-cs"/>
                <a:sym typeface="Helvetica"/>
              </a:defRPr>
            </a:pPr>
            <a:r>
              <a:rPr/>
              <a:t>      </a:t>
            </a:r>
            <a:r>
              <a:rPr b="1"/>
              <a:t>return</a:t>
            </a:r>
            <a:r>
              <a:rPr/>
              <a:t> response || fetch(e.request);</a:t>
            </a:r>
          </a:p>
          <a:p>
            <a:pPr defTabSz="228600">
              <a:spcBef>
                <a:spcPts val="0"/>
              </a:spcBef>
              <a:defRPr sz="5600">
                <a:solidFill>
                  <a:srgbClr val="53585F"/>
                </a:solidFill>
                <a:latin typeface="+mj-lt"/>
                <a:ea typeface="+mj-ea"/>
                <a:cs typeface="+mj-cs"/>
                <a:sym typeface="Helvetica"/>
              </a:defRPr>
            </a:pPr>
            <a:r>
              <a:rPr/>
              <a:t>    })</a:t>
            </a:r>
          </a:p>
          <a:p>
            <a:pPr defTabSz="228600">
              <a:spcBef>
                <a:spcPts val="0"/>
              </a:spcBef>
              <a:defRPr sz="5600">
                <a:solidFill>
                  <a:srgbClr val="53585F"/>
                </a:solidFill>
                <a:latin typeface="+mj-lt"/>
                <a:ea typeface="+mj-ea"/>
                <a:cs typeface="+mj-cs"/>
                <a:sym typeface="Helvetica"/>
              </a:defRPr>
            </a:pPr>
            <a:r>
              <a:rPr/>
              <a:t>  );</a:t>
            </a:r>
          </a:p>
          <a:p>
            <a:pPr defTabSz="228600">
              <a:spcBef>
                <a:spcPts val="0"/>
              </a:spcBef>
              <a:defRPr sz="5600">
                <a:solidFill>
                  <a:srgbClr val="B060B0"/>
                </a:solidFill>
                <a:latin typeface="+mj-lt"/>
                <a:ea typeface="+mj-ea"/>
                <a:cs typeface="+mj-cs"/>
                <a:sym typeface="Helvetica"/>
              </a:defRPr>
            </a:pPr>
            <a:r>
              <a:rPr/>
              <a:t>}</a:t>
            </a:r>
            <a:r>
              <a:rPr>
                <a:solidFill>
                  <a:srgbClr val="D2CD86"/>
                </a:solidFill>
              </a:rPr>
              <a:t>)</a:t>
            </a:r>
            <a:r>
              <a:rPr/>
              <a:t>;</a:t>
            </a:r>
          </a:p>
        </p:txBody>
      </p:sp>
    </p:spTree>
    <p:extLst>
      <p:ext uri="{BB962C8B-B14F-4D97-AF65-F5344CB8AC3E}">
        <p14:creationId xmlns:p14="http://schemas.microsoft.com/office/powerpoint/2010/main" val="1645177281"/>
      </p:ext>
    </p:extLst>
  </p:cSld>
  <p:clrMapOvr>
    <a:masterClrMapping/>
  </p:clrMapOvr>
  <p:transition spd="med"/>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7" name="Shape 647"/>
          <p:cNvSpPr>
            <a:spLocks noGrp="1"/>
          </p:cNvSpPr>
          <p:nvPr>
            <p:ph type="title"/>
          </p:nvPr>
        </p:nvSpPr>
        <p:spPr>
          <a:prstGeom prst="rect">
            <a:avLst/>
          </a:prstGeom>
        </p:spPr>
        <p:txBody>
          <a:bodyPr/>
          <a:lstStyle/>
          <a:p>
            <a:r>
              <a:rPr/>
              <a:t>Add a fetch Event Handler</a:t>
            </a:r>
          </a:p>
        </p:txBody>
      </p:sp>
      <p:sp>
        <p:nvSpPr>
          <p:cNvPr id="648" name="Shape 648"/>
          <p:cNvSpPr>
            <a:spLocks noGrp="1"/>
          </p:cNvSpPr>
          <p:nvPr>
            <p:ph type="body" idx="1"/>
          </p:nvPr>
        </p:nvSpPr>
        <p:spPr>
          <a:prstGeom prst="rect">
            <a:avLst/>
          </a:prstGeom>
        </p:spPr>
        <p:txBody>
          <a:bodyPr>
            <a:normAutofit fontScale="85000" lnSpcReduction="20000"/>
          </a:bodyPr>
          <a:lstStyle/>
          <a:p>
            <a:pPr defTabSz="228600">
              <a:spcBef>
                <a:spcPts val="0"/>
              </a:spcBef>
              <a:defRPr sz="5600">
                <a:solidFill>
                  <a:srgbClr val="D1D1D1"/>
                </a:solidFill>
                <a:latin typeface="+mj-lt"/>
                <a:ea typeface="+mj-ea"/>
                <a:cs typeface="+mj-cs"/>
                <a:sym typeface="Helvetica"/>
              </a:defRPr>
            </a:pPr>
            <a:r>
              <a:rPr/>
              <a:t>self</a:t>
            </a:r>
            <a:r>
              <a:rPr>
                <a:solidFill>
                  <a:srgbClr val="D2CD86"/>
                </a:solidFill>
              </a:rPr>
              <a:t>.</a:t>
            </a:r>
            <a:r>
              <a:rPr/>
              <a:t>addEventListener</a:t>
            </a:r>
            <a:r>
              <a:rPr>
                <a:solidFill>
                  <a:srgbClr val="D2CD86"/>
                </a:solidFill>
              </a:rPr>
              <a:t>(</a:t>
            </a:r>
            <a:r>
              <a:rPr>
                <a:solidFill>
                  <a:srgbClr val="02D046"/>
                </a:solidFill>
              </a:rPr>
              <a:t>'</a:t>
            </a:r>
            <a:r>
              <a:rPr>
                <a:solidFill>
                  <a:srgbClr val="01C4C4"/>
                </a:solidFill>
              </a:rPr>
              <a:t>fetch</a:t>
            </a:r>
            <a:r>
              <a:rPr>
                <a:solidFill>
                  <a:srgbClr val="02D046"/>
                </a:solidFill>
              </a:rPr>
              <a:t>'</a:t>
            </a:r>
            <a:r>
              <a:rPr>
                <a:solidFill>
                  <a:srgbClr val="D2CD86"/>
                </a:solidFill>
              </a:rPr>
              <a:t>,</a:t>
            </a:r>
            <a:r>
              <a:rPr/>
              <a:t> </a:t>
            </a:r>
            <a:r>
              <a:rPr b="1">
                <a:solidFill>
                  <a:srgbClr val="E66170"/>
                </a:solidFill>
              </a:rPr>
              <a:t>function</a:t>
            </a:r>
            <a:r>
              <a:rPr>
                <a:solidFill>
                  <a:srgbClr val="D2CD86"/>
                </a:solidFill>
              </a:rPr>
              <a:t>(</a:t>
            </a:r>
            <a:r>
              <a:rPr/>
              <a:t>e</a:t>
            </a:r>
            <a:r>
              <a:rPr>
                <a:solidFill>
                  <a:srgbClr val="D2CD86"/>
                </a:solidFill>
              </a:rPr>
              <a:t>)</a:t>
            </a:r>
            <a:r>
              <a:rPr/>
              <a:t> </a:t>
            </a:r>
            <a:r>
              <a:rPr>
                <a:solidFill>
                  <a:srgbClr val="B060B0"/>
                </a:solidFill>
              </a:rPr>
              <a:t>{</a:t>
            </a:r>
          </a:p>
          <a:p>
            <a:pPr defTabSz="228600">
              <a:spcBef>
                <a:spcPts val="0"/>
              </a:spcBef>
              <a:defRPr sz="5600">
                <a:solidFill>
                  <a:srgbClr val="D1D1D1"/>
                </a:solidFill>
                <a:latin typeface="+mj-lt"/>
                <a:ea typeface="+mj-ea"/>
                <a:cs typeface="+mj-cs"/>
                <a:sym typeface="Helvetica"/>
              </a:defRPr>
            </a:pPr>
            <a:r>
              <a:rPr/>
              <a:t>  </a:t>
            </a:r>
            <a:r>
              <a:rPr>
                <a:solidFill>
                  <a:srgbClr val="53585F"/>
                </a:solidFill>
              </a:rPr>
              <a:t>e.respondWith(</a:t>
            </a:r>
          </a:p>
          <a:p>
            <a:pPr defTabSz="228600">
              <a:spcBef>
                <a:spcPts val="0"/>
              </a:spcBef>
              <a:defRPr sz="5600">
                <a:solidFill>
                  <a:srgbClr val="D1D1D1"/>
                </a:solidFill>
                <a:latin typeface="+mj-lt"/>
                <a:ea typeface="+mj-ea"/>
                <a:cs typeface="+mj-cs"/>
                <a:sym typeface="Helvetica"/>
              </a:defRPr>
            </a:pPr>
            <a:r>
              <a:rPr>
                <a:solidFill>
                  <a:srgbClr val="53585F"/>
                </a:solidFill>
              </a:rPr>
              <a:t>    caches.</a:t>
            </a:r>
            <a:r>
              <a:rPr b="1">
                <a:solidFill>
                  <a:srgbClr val="53585F"/>
                </a:solidFill>
              </a:rPr>
              <a:t>match</a:t>
            </a:r>
            <a:r>
              <a:rPr>
                <a:solidFill>
                  <a:srgbClr val="53585F"/>
                </a:solidFill>
              </a:rPr>
              <a:t>(e.request).then(</a:t>
            </a:r>
            <a:r>
              <a:rPr b="1">
                <a:solidFill>
                  <a:srgbClr val="E66170"/>
                </a:solidFill>
              </a:rPr>
              <a:t>function</a:t>
            </a:r>
            <a:r>
              <a:rPr>
                <a:solidFill>
                  <a:srgbClr val="D2CD86"/>
                </a:solidFill>
              </a:rPr>
              <a:t>(</a:t>
            </a:r>
            <a:r>
              <a:rPr/>
              <a:t>response</a:t>
            </a:r>
            <a:r>
              <a:rPr>
                <a:solidFill>
                  <a:srgbClr val="D2CD86"/>
                </a:solidFill>
              </a:rPr>
              <a:t>)</a:t>
            </a:r>
            <a:r>
              <a:rPr/>
              <a:t> </a:t>
            </a:r>
            <a:r>
              <a:rPr>
                <a:solidFill>
                  <a:srgbClr val="B060B0"/>
                </a:solidFill>
              </a:rPr>
              <a:t>{</a:t>
            </a:r>
          </a:p>
          <a:p>
            <a:pPr defTabSz="228600">
              <a:spcBef>
                <a:spcPts val="0"/>
              </a:spcBef>
              <a:defRPr sz="5600">
                <a:solidFill>
                  <a:srgbClr val="D1D1D1"/>
                </a:solidFill>
                <a:latin typeface="+mj-lt"/>
                <a:ea typeface="+mj-ea"/>
                <a:cs typeface="+mj-cs"/>
                <a:sym typeface="Helvetica"/>
              </a:defRPr>
            </a:pPr>
            <a:r>
              <a:rPr/>
              <a:t>      </a:t>
            </a:r>
            <a:r>
              <a:rPr b="1">
                <a:solidFill>
                  <a:srgbClr val="E66170"/>
                </a:solidFill>
              </a:rPr>
              <a:t>return</a:t>
            </a:r>
            <a:r>
              <a:rPr/>
              <a:t> response </a:t>
            </a:r>
            <a:r>
              <a:rPr>
                <a:solidFill>
                  <a:srgbClr val="53585F"/>
                </a:solidFill>
              </a:rPr>
              <a:t>|| fetch(e.request);</a:t>
            </a:r>
          </a:p>
          <a:p>
            <a:pPr defTabSz="228600">
              <a:spcBef>
                <a:spcPts val="0"/>
              </a:spcBef>
              <a:defRPr sz="5600">
                <a:solidFill>
                  <a:srgbClr val="53585F"/>
                </a:solidFill>
                <a:latin typeface="+mj-lt"/>
                <a:ea typeface="+mj-ea"/>
                <a:cs typeface="+mj-cs"/>
                <a:sym typeface="Helvetica"/>
              </a:defRPr>
            </a:pPr>
            <a:r>
              <a:rPr/>
              <a:t>    })</a:t>
            </a:r>
          </a:p>
          <a:p>
            <a:pPr defTabSz="228600">
              <a:spcBef>
                <a:spcPts val="0"/>
              </a:spcBef>
              <a:defRPr sz="5600">
                <a:solidFill>
                  <a:srgbClr val="53585F"/>
                </a:solidFill>
                <a:latin typeface="+mj-lt"/>
                <a:ea typeface="+mj-ea"/>
                <a:cs typeface="+mj-cs"/>
                <a:sym typeface="Helvetica"/>
              </a:defRPr>
            </a:pPr>
            <a:r>
              <a:rPr/>
              <a:t>  );</a:t>
            </a:r>
          </a:p>
          <a:p>
            <a:pPr defTabSz="228600">
              <a:spcBef>
                <a:spcPts val="0"/>
              </a:spcBef>
              <a:defRPr sz="5600">
                <a:solidFill>
                  <a:srgbClr val="B060B0"/>
                </a:solidFill>
                <a:latin typeface="+mj-lt"/>
                <a:ea typeface="+mj-ea"/>
                <a:cs typeface="+mj-cs"/>
                <a:sym typeface="Helvetica"/>
              </a:defRPr>
            </a:pPr>
            <a:r>
              <a:rPr/>
              <a:t>}</a:t>
            </a:r>
            <a:r>
              <a:rPr>
                <a:solidFill>
                  <a:srgbClr val="D2CD86"/>
                </a:solidFill>
              </a:rPr>
              <a:t>)</a:t>
            </a:r>
            <a:r>
              <a:rPr/>
              <a:t>;</a:t>
            </a:r>
          </a:p>
        </p:txBody>
      </p:sp>
    </p:spTree>
    <p:extLst>
      <p:ext uri="{BB962C8B-B14F-4D97-AF65-F5344CB8AC3E}">
        <p14:creationId xmlns:p14="http://schemas.microsoft.com/office/powerpoint/2010/main" val="1387549909"/>
      </p:ext>
    </p:extLst>
  </p:cSld>
  <p:clrMapOvr>
    <a:masterClrMapping/>
  </p:clrMapOvr>
  <p:transition spd="med"/>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2" name="Shape 652"/>
          <p:cNvSpPr>
            <a:spLocks noGrp="1"/>
          </p:cNvSpPr>
          <p:nvPr>
            <p:ph type="title"/>
          </p:nvPr>
        </p:nvSpPr>
        <p:spPr>
          <a:prstGeom prst="rect">
            <a:avLst/>
          </a:prstGeom>
        </p:spPr>
        <p:txBody>
          <a:bodyPr/>
          <a:lstStyle/>
          <a:p>
            <a:r>
              <a:rPr/>
              <a:t>Add a fetch Event Handler</a:t>
            </a:r>
          </a:p>
        </p:txBody>
      </p:sp>
      <p:sp>
        <p:nvSpPr>
          <p:cNvPr id="653" name="Shape 653"/>
          <p:cNvSpPr>
            <a:spLocks noGrp="1"/>
          </p:cNvSpPr>
          <p:nvPr>
            <p:ph type="body" idx="1"/>
          </p:nvPr>
        </p:nvSpPr>
        <p:spPr>
          <a:prstGeom prst="rect">
            <a:avLst/>
          </a:prstGeom>
        </p:spPr>
        <p:txBody>
          <a:bodyPr>
            <a:normAutofit fontScale="85000" lnSpcReduction="20000"/>
          </a:bodyPr>
          <a:lstStyle/>
          <a:p>
            <a:pPr defTabSz="228600">
              <a:spcBef>
                <a:spcPts val="0"/>
              </a:spcBef>
              <a:defRPr sz="5600">
                <a:solidFill>
                  <a:srgbClr val="D1D1D1"/>
                </a:solidFill>
                <a:latin typeface="+mj-lt"/>
                <a:ea typeface="+mj-ea"/>
                <a:cs typeface="+mj-cs"/>
                <a:sym typeface="Helvetica"/>
              </a:defRPr>
            </a:pPr>
            <a:r>
              <a:rPr/>
              <a:t>self</a:t>
            </a:r>
            <a:r>
              <a:rPr>
                <a:solidFill>
                  <a:srgbClr val="D2CD86"/>
                </a:solidFill>
              </a:rPr>
              <a:t>.</a:t>
            </a:r>
            <a:r>
              <a:rPr/>
              <a:t>addEventListener</a:t>
            </a:r>
            <a:r>
              <a:rPr>
                <a:solidFill>
                  <a:srgbClr val="D2CD86"/>
                </a:solidFill>
              </a:rPr>
              <a:t>(</a:t>
            </a:r>
            <a:r>
              <a:rPr>
                <a:solidFill>
                  <a:srgbClr val="02D046"/>
                </a:solidFill>
              </a:rPr>
              <a:t>'</a:t>
            </a:r>
            <a:r>
              <a:rPr>
                <a:solidFill>
                  <a:srgbClr val="01C4C4"/>
                </a:solidFill>
              </a:rPr>
              <a:t>fetch</a:t>
            </a:r>
            <a:r>
              <a:rPr>
                <a:solidFill>
                  <a:srgbClr val="02D046"/>
                </a:solidFill>
              </a:rPr>
              <a:t>'</a:t>
            </a:r>
            <a:r>
              <a:rPr>
                <a:solidFill>
                  <a:srgbClr val="D2CD86"/>
                </a:solidFill>
              </a:rPr>
              <a:t>,</a:t>
            </a:r>
            <a:r>
              <a:rPr/>
              <a:t> </a:t>
            </a:r>
            <a:r>
              <a:rPr b="1">
                <a:solidFill>
                  <a:srgbClr val="E66170"/>
                </a:solidFill>
              </a:rPr>
              <a:t>function</a:t>
            </a:r>
            <a:r>
              <a:rPr>
                <a:solidFill>
                  <a:srgbClr val="D2CD86"/>
                </a:solidFill>
              </a:rPr>
              <a:t>(</a:t>
            </a:r>
            <a:r>
              <a:rPr/>
              <a:t>e</a:t>
            </a:r>
            <a:r>
              <a:rPr>
                <a:solidFill>
                  <a:srgbClr val="D2CD86"/>
                </a:solidFill>
              </a:rPr>
              <a:t>)</a:t>
            </a:r>
            <a:r>
              <a:rPr/>
              <a:t> </a:t>
            </a:r>
            <a:r>
              <a:rPr>
                <a:solidFill>
                  <a:srgbClr val="B060B0"/>
                </a:solidFill>
              </a:rPr>
              <a:t>{</a:t>
            </a:r>
          </a:p>
          <a:p>
            <a:pPr defTabSz="228600">
              <a:spcBef>
                <a:spcPts val="0"/>
              </a:spcBef>
              <a:defRPr sz="5600">
                <a:solidFill>
                  <a:srgbClr val="53585F"/>
                </a:solidFill>
                <a:latin typeface="+mj-lt"/>
                <a:ea typeface="+mj-ea"/>
                <a:cs typeface="+mj-cs"/>
                <a:sym typeface="Helvetica"/>
              </a:defRPr>
            </a:pPr>
            <a:r>
              <a:rPr/>
              <a:t>  e.respondWith(</a:t>
            </a:r>
          </a:p>
          <a:p>
            <a:pPr defTabSz="228600">
              <a:spcBef>
                <a:spcPts val="0"/>
              </a:spcBef>
              <a:defRPr sz="5600">
                <a:solidFill>
                  <a:srgbClr val="D1D1D1"/>
                </a:solidFill>
                <a:latin typeface="+mj-lt"/>
                <a:ea typeface="+mj-ea"/>
                <a:cs typeface="+mj-cs"/>
                <a:sym typeface="Helvetica"/>
              </a:defRPr>
            </a:pPr>
            <a:r>
              <a:rPr>
                <a:solidFill>
                  <a:srgbClr val="53585F"/>
                </a:solidFill>
              </a:rPr>
              <a:t>    caches.</a:t>
            </a:r>
            <a:r>
              <a:rPr b="1">
                <a:solidFill>
                  <a:srgbClr val="53585F"/>
                </a:solidFill>
              </a:rPr>
              <a:t>match</a:t>
            </a:r>
            <a:r>
              <a:rPr>
                <a:solidFill>
                  <a:srgbClr val="53585F"/>
                </a:solidFill>
              </a:rPr>
              <a:t>(e.request).then(</a:t>
            </a:r>
            <a:r>
              <a:rPr b="1">
                <a:solidFill>
                  <a:srgbClr val="E66170"/>
                </a:solidFill>
              </a:rPr>
              <a:t>function</a:t>
            </a:r>
            <a:r>
              <a:rPr>
                <a:solidFill>
                  <a:srgbClr val="D2CD86"/>
                </a:solidFill>
              </a:rPr>
              <a:t>(</a:t>
            </a:r>
            <a:r>
              <a:rPr/>
              <a:t>response</a:t>
            </a:r>
            <a:r>
              <a:rPr>
                <a:solidFill>
                  <a:srgbClr val="D2CD86"/>
                </a:solidFill>
              </a:rPr>
              <a:t>)</a:t>
            </a:r>
            <a:r>
              <a:rPr/>
              <a:t> </a:t>
            </a:r>
            <a:r>
              <a:rPr>
                <a:solidFill>
                  <a:srgbClr val="B060B0"/>
                </a:solidFill>
              </a:rPr>
              <a:t>{</a:t>
            </a:r>
          </a:p>
          <a:p>
            <a:pPr defTabSz="228600">
              <a:spcBef>
                <a:spcPts val="0"/>
              </a:spcBef>
              <a:defRPr sz="5600">
                <a:solidFill>
                  <a:srgbClr val="D1D1D1"/>
                </a:solidFill>
                <a:latin typeface="+mj-lt"/>
                <a:ea typeface="+mj-ea"/>
                <a:cs typeface="+mj-cs"/>
                <a:sym typeface="Helvetica"/>
              </a:defRPr>
            </a:pPr>
            <a:r>
              <a:rPr/>
              <a:t>      </a:t>
            </a:r>
            <a:r>
              <a:rPr b="1">
                <a:solidFill>
                  <a:srgbClr val="E66170"/>
                </a:solidFill>
              </a:rPr>
              <a:t>return</a:t>
            </a:r>
            <a:r>
              <a:rPr/>
              <a:t> </a:t>
            </a:r>
            <a:r>
              <a:rPr>
                <a:solidFill>
                  <a:srgbClr val="53585F"/>
                </a:solidFill>
              </a:rPr>
              <a:t>response || </a:t>
            </a:r>
            <a:r>
              <a:rPr/>
              <a:t>fetch</a:t>
            </a:r>
            <a:r>
              <a:rPr>
                <a:solidFill>
                  <a:srgbClr val="D2CD86"/>
                </a:solidFill>
              </a:rPr>
              <a:t>(</a:t>
            </a:r>
            <a:r>
              <a:rPr/>
              <a:t>e</a:t>
            </a:r>
            <a:r>
              <a:rPr>
                <a:solidFill>
                  <a:srgbClr val="D2CD86"/>
                </a:solidFill>
              </a:rPr>
              <a:t>.</a:t>
            </a:r>
            <a:r>
              <a:rPr/>
              <a:t>request</a:t>
            </a:r>
            <a:r>
              <a:rPr>
                <a:solidFill>
                  <a:srgbClr val="D2CD86"/>
                </a:solidFill>
              </a:rPr>
              <a:t>)</a:t>
            </a:r>
            <a:r>
              <a:rPr>
                <a:solidFill>
                  <a:srgbClr val="B060B0"/>
                </a:solidFill>
              </a:rPr>
              <a:t>;</a:t>
            </a:r>
          </a:p>
          <a:p>
            <a:pPr defTabSz="228600">
              <a:spcBef>
                <a:spcPts val="0"/>
              </a:spcBef>
              <a:defRPr sz="5600">
                <a:solidFill>
                  <a:srgbClr val="D1D1D1"/>
                </a:solidFill>
                <a:latin typeface="+mj-lt"/>
                <a:ea typeface="+mj-ea"/>
                <a:cs typeface="+mj-cs"/>
                <a:sym typeface="Helvetica"/>
              </a:defRPr>
            </a:pPr>
            <a:r>
              <a:rPr/>
              <a:t>    </a:t>
            </a:r>
            <a:r>
              <a:rPr>
                <a:solidFill>
                  <a:srgbClr val="53585F"/>
                </a:solidFill>
              </a:rPr>
              <a:t>})</a:t>
            </a:r>
          </a:p>
          <a:p>
            <a:pPr defTabSz="228600">
              <a:spcBef>
                <a:spcPts val="0"/>
              </a:spcBef>
              <a:defRPr sz="5600">
                <a:solidFill>
                  <a:srgbClr val="53585F"/>
                </a:solidFill>
                <a:latin typeface="+mj-lt"/>
                <a:ea typeface="+mj-ea"/>
                <a:cs typeface="+mj-cs"/>
                <a:sym typeface="Helvetica"/>
              </a:defRPr>
            </a:pPr>
            <a:r>
              <a:rPr/>
              <a:t>  );</a:t>
            </a:r>
          </a:p>
          <a:p>
            <a:pPr defTabSz="228600">
              <a:spcBef>
                <a:spcPts val="0"/>
              </a:spcBef>
              <a:defRPr sz="5600">
                <a:solidFill>
                  <a:srgbClr val="B060B0"/>
                </a:solidFill>
                <a:latin typeface="+mj-lt"/>
                <a:ea typeface="+mj-ea"/>
                <a:cs typeface="+mj-cs"/>
                <a:sym typeface="Helvetica"/>
              </a:defRPr>
            </a:pPr>
            <a:r>
              <a:rPr/>
              <a:t>}</a:t>
            </a:r>
            <a:r>
              <a:rPr>
                <a:solidFill>
                  <a:srgbClr val="D2CD86"/>
                </a:solidFill>
              </a:rPr>
              <a:t>)</a:t>
            </a:r>
            <a:r>
              <a:rPr/>
              <a:t>;</a:t>
            </a:r>
          </a:p>
        </p:txBody>
      </p:sp>
    </p:spTree>
    <p:extLst>
      <p:ext uri="{BB962C8B-B14F-4D97-AF65-F5344CB8AC3E}">
        <p14:creationId xmlns:p14="http://schemas.microsoft.com/office/powerpoint/2010/main" val="2079003826"/>
      </p:ext>
    </p:extLst>
  </p:cSld>
  <p:clrMapOvr>
    <a:masterClrMapping/>
  </p:clrMapOvr>
  <p:transition spd="med"/>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7" name="Shape 657"/>
          <p:cNvSpPr>
            <a:spLocks noGrp="1"/>
          </p:cNvSpPr>
          <p:nvPr>
            <p:ph type="body" idx="13"/>
          </p:nvPr>
        </p:nvSpPr>
        <p:spPr>
          <a:prstGeom prst="rect">
            <a:avLst/>
          </a:prstGeom>
        </p:spPr>
        <p:txBody>
          <a:bodyPr/>
          <a:lstStyle/>
          <a:p>
            <a:r>
              <a:rPr/>
              <a:t>Ready to Go!</a:t>
            </a:r>
          </a:p>
        </p:txBody>
      </p:sp>
      <p:sp>
        <p:nvSpPr>
          <p:cNvPr id="658" name="Shape 658"/>
          <p:cNvSpPr/>
          <p:nvPr/>
        </p:nvSpPr>
        <p:spPr>
          <a:xfrm>
            <a:off x="8743463" y="5502038"/>
            <a:ext cx="472378" cy="472378"/>
          </a:xfrm>
          <a:prstGeom prst="line">
            <a:avLst/>
          </a:prstGeom>
          <a:ln w="63500">
            <a:solidFill>
              <a:schemeClr val="accent1">
                <a:hueOff val="91659"/>
                <a:satOff val="-98181"/>
                <a:lumOff val="5371"/>
                <a:alpha val="50000"/>
              </a:schemeClr>
            </a:solidFill>
            <a:prstDash val="sysDot"/>
            <a:miter lim="400000"/>
            <a:headEnd type="triangle"/>
            <a:tailEnd type="triangle"/>
          </a:ln>
        </p:spPr>
        <p:txBody>
          <a:bodyPr lIns="18525" tIns="18525" rIns="18525" bIns="18525" anchor="ctr"/>
          <a:lstStyle/>
          <a:p>
            <a:pPr defTabSz="389467">
              <a:defRPr sz="3200"/>
            </a:pPr>
            <a:endParaRPr sz="1600"/>
          </a:p>
        </p:txBody>
      </p:sp>
      <p:sp>
        <p:nvSpPr>
          <p:cNvPr id="659" name="Shape 659"/>
          <p:cNvSpPr/>
          <p:nvPr/>
        </p:nvSpPr>
        <p:spPr>
          <a:xfrm>
            <a:off x="6288802" y="3650804"/>
            <a:ext cx="2486099" cy="635001"/>
          </a:xfrm>
          <a:prstGeom prst="roundRect">
            <a:avLst>
              <a:gd name="adj" fmla="val 15000"/>
            </a:avLst>
          </a:prstGeom>
          <a:solidFill>
            <a:schemeClr val="accent4">
              <a:hueOff val="6635489"/>
              <a:satOff val="-2300"/>
              <a:lumOff val="-6425"/>
            </a:schemeClr>
          </a:solidFill>
          <a:ln w="3175">
            <a:miter lim="400000"/>
          </a:ln>
          <a:extLst>
            <a:ext uri="{C572A759-6A51-4108-AA02-DFA0A04FC94B}">
              <ma14:wrappingTextBoxFlag xmlns:ma14="http://schemas.microsoft.com/office/mac/drawingml/2011/main" val="1"/>
            </a:ext>
          </a:extLst>
        </p:spPr>
        <p:txBody>
          <a:bodyPr lIns="18525" tIns="18525" rIns="18525" bIns="18525" anchor="ctr"/>
          <a:lstStyle>
            <a:lvl1pPr defTabSz="778933">
              <a:defRPr sz="4500" b="1">
                <a:latin typeface="+mj-lt"/>
                <a:ea typeface="+mj-ea"/>
                <a:cs typeface="+mj-cs"/>
                <a:sym typeface="Helvetica"/>
              </a:defRPr>
            </a:lvl1pPr>
          </a:lstStyle>
          <a:p>
            <a:r>
              <a:rPr sz="2250"/>
              <a:t>Activated</a:t>
            </a:r>
          </a:p>
        </p:txBody>
      </p:sp>
      <p:sp>
        <p:nvSpPr>
          <p:cNvPr id="660" name="Shape 660"/>
          <p:cNvSpPr/>
          <p:nvPr/>
        </p:nvSpPr>
        <p:spPr>
          <a:xfrm>
            <a:off x="9184402" y="3650804"/>
            <a:ext cx="2486099" cy="635001"/>
          </a:xfrm>
          <a:prstGeom prst="roundRect">
            <a:avLst>
              <a:gd name="adj" fmla="val 15000"/>
            </a:avLst>
          </a:prstGeom>
          <a:solidFill>
            <a:srgbClr val="F15B44">
              <a:alpha val="50000"/>
            </a:srgbClr>
          </a:solidFill>
          <a:ln w="3175">
            <a:miter lim="400000"/>
          </a:ln>
          <a:extLst>
            <a:ext uri="{C572A759-6A51-4108-AA02-DFA0A04FC94B}">
              <ma14:wrappingTextBoxFlag xmlns:ma14="http://schemas.microsoft.com/office/mac/drawingml/2011/main" val="1"/>
            </a:ext>
          </a:extLst>
        </p:spPr>
        <p:txBody>
          <a:bodyPr lIns="18525" tIns="18525" rIns="18525" bIns="18525" anchor="ctr"/>
          <a:lstStyle>
            <a:lvl1pPr defTabSz="778933">
              <a:defRPr sz="4500" b="1">
                <a:latin typeface="+mj-lt"/>
                <a:ea typeface="+mj-ea"/>
                <a:cs typeface="+mj-cs"/>
                <a:sym typeface="Helvetica"/>
              </a:defRPr>
            </a:lvl1pPr>
          </a:lstStyle>
          <a:p>
            <a:r>
              <a:rPr sz="2250"/>
              <a:t>Error</a:t>
            </a:r>
          </a:p>
        </p:txBody>
      </p:sp>
      <p:sp>
        <p:nvSpPr>
          <p:cNvPr id="661" name="Shape 661"/>
          <p:cNvSpPr/>
          <p:nvPr/>
        </p:nvSpPr>
        <p:spPr>
          <a:xfrm>
            <a:off x="6288802" y="4830752"/>
            <a:ext cx="2486099" cy="635001"/>
          </a:xfrm>
          <a:prstGeom prst="roundRect">
            <a:avLst>
              <a:gd name="adj" fmla="val 15000"/>
            </a:avLst>
          </a:prstGeom>
          <a:solidFill>
            <a:srgbClr val="FFCA28">
              <a:alpha val="50000"/>
            </a:srgbClr>
          </a:solidFill>
          <a:ln w="3175">
            <a:miter lim="400000"/>
          </a:ln>
          <a:extLst>
            <a:ext uri="{C572A759-6A51-4108-AA02-DFA0A04FC94B}">
              <ma14:wrappingTextBoxFlag xmlns:ma14="http://schemas.microsoft.com/office/mac/drawingml/2011/main" val="1"/>
            </a:ext>
          </a:extLst>
        </p:spPr>
        <p:txBody>
          <a:bodyPr lIns="18525" tIns="18525" rIns="18525" bIns="18525" anchor="ctr"/>
          <a:lstStyle>
            <a:lvl1pPr defTabSz="778933">
              <a:defRPr sz="4500" b="1">
                <a:latin typeface="+mj-lt"/>
                <a:ea typeface="+mj-ea"/>
                <a:cs typeface="+mj-cs"/>
                <a:sym typeface="Helvetica"/>
              </a:defRPr>
            </a:lvl1pPr>
          </a:lstStyle>
          <a:p>
            <a:r>
              <a:rPr sz="2250"/>
              <a:t>Idle</a:t>
            </a:r>
          </a:p>
        </p:txBody>
      </p:sp>
      <p:sp>
        <p:nvSpPr>
          <p:cNvPr id="662" name="Shape 662"/>
          <p:cNvSpPr/>
          <p:nvPr/>
        </p:nvSpPr>
        <p:spPr>
          <a:xfrm>
            <a:off x="6288802" y="6010701"/>
            <a:ext cx="2486099" cy="635001"/>
          </a:xfrm>
          <a:prstGeom prst="roundRect">
            <a:avLst>
              <a:gd name="adj" fmla="val 15000"/>
            </a:avLst>
          </a:prstGeom>
          <a:solidFill>
            <a:schemeClr val="accent4">
              <a:hueOff val="6635489"/>
              <a:satOff val="-2300"/>
              <a:lumOff val="-6425"/>
              <a:alpha val="50000"/>
            </a:schemeClr>
          </a:solidFill>
          <a:ln w="3175">
            <a:miter lim="400000"/>
          </a:ln>
          <a:extLst>
            <a:ext uri="{C572A759-6A51-4108-AA02-DFA0A04FC94B}">
              <ma14:wrappingTextBoxFlag xmlns:ma14="http://schemas.microsoft.com/office/mac/drawingml/2011/main" val="1"/>
            </a:ext>
          </a:extLst>
        </p:spPr>
        <p:txBody>
          <a:bodyPr lIns="18525" tIns="18525" rIns="18525" bIns="18525" anchor="ctr"/>
          <a:lstStyle>
            <a:lvl1pPr defTabSz="778933">
              <a:defRPr sz="4500" b="1">
                <a:latin typeface="+mj-lt"/>
                <a:ea typeface="+mj-ea"/>
                <a:cs typeface="+mj-cs"/>
                <a:sym typeface="Helvetica"/>
              </a:defRPr>
            </a:lvl1pPr>
          </a:lstStyle>
          <a:p>
            <a:r>
              <a:rPr sz="2250"/>
              <a:t>Active</a:t>
            </a:r>
          </a:p>
        </p:txBody>
      </p:sp>
      <p:sp>
        <p:nvSpPr>
          <p:cNvPr id="663" name="Shape 663"/>
          <p:cNvSpPr/>
          <p:nvPr/>
        </p:nvSpPr>
        <p:spPr>
          <a:xfrm>
            <a:off x="9184402" y="6010701"/>
            <a:ext cx="2486099" cy="635001"/>
          </a:xfrm>
          <a:prstGeom prst="roundRect">
            <a:avLst>
              <a:gd name="adj" fmla="val 15000"/>
            </a:avLst>
          </a:prstGeom>
          <a:solidFill>
            <a:srgbClr val="F15B44">
              <a:alpha val="50000"/>
            </a:srgbClr>
          </a:solidFill>
          <a:ln w="3175">
            <a:miter lim="400000"/>
          </a:ln>
          <a:extLst>
            <a:ext uri="{C572A759-6A51-4108-AA02-DFA0A04FC94B}">
              <ma14:wrappingTextBoxFlag xmlns:ma14="http://schemas.microsoft.com/office/mac/drawingml/2011/main" val="1"/>
            </a:ext>
          </a:extLst>
        </p:spPr>
        <p:txBody>
          <a:bodyPr lIns="18525" tIns="18525" rIns="18525" bIns="18525" anchor="ctr"/>
          <a:lstStyle>
            <a:lvl1pPr defTabSz="778933">
              <a:defRPr sz="4500" b="1">
                <a:latin typeface="+mj-lt"/>
                <a:ea typeface="+mj-ea"/>
                <a:cs typeface="+mj-cs"/>
                <a:sym typeface="Helvetica"/>
              </a:defRPr>
            </a:lvl1pPr>
          </a:lstStyle>
          <a:p>
            <a:r>
              <a:rPr sz="2250"/>
              <a:t>Terminated</a:t>
            </a:r>
          </a:p>
        </p:txBody>
      </p:sp>
      <p:sp>
        <p:nvSpPr>
          <p:cNvPr id="664" name="Shape 664"/>
          <p:cNvSpPr/>
          <p:nvPr/>
        </p:nvSpPr>
        <p:spPr>
          <a:xfrm flipV="1">
            <a:off x="7512568" y="3036470"/>
            <a:ext cx="843104" cy="1"/>
          </a:xfrm>
          <a:prstGeom prst="line">
            <a:avLst/>
          </a:prstGeom>
          <a:ln w="63500">
            <a:solidFill>
              <a:schemeClr val="accent1">
                <a:hueOff val="91659"/>
                <a:satOff val="-98181"/>
                <a:lumOff val="5371"/>
                <a:alpha val="50000"/>
              </a:schemeClr>
            </a:solidFill>
            <a:prstDash val="sysDot"/>
            <a:miter lim="400000"/>
          </a:ln>
        </p:spPr>
        <p:txBody>
          <a:bodyPr lIns="18525" tIns="18525" rIns="18525" bIns="18525" anchor="ctr"/>
          <a:lstStyle/>
          <a:p>
            <a:pPr defTabSz="389467">
              <a:defRPr sz="3200"/>
            </a:pPr>
            <a:endParaRPr sz="1600"/>
          </a:p>
        </p:txBody>
      </p:sp>
      <p:sp>
        <p:nvSpPr>
          <p:cNvPr id="665" name="Shape 665"/>
          <p:cNvSpPr/>
          <p:nvPr/>
        </p:nvSpPr>
        <p:spPr>
          <a:xfrm>
            <a:off x="7531851" y="3021750"/>
            <a:ext cx="1" cy="622505"/>
          </a:xfrm>
          <a:prstGeom prst="line">
            <a:avLst/>
          </a:prstGeom>
          <a:ln w="63500">
            <a:solidFill>
              <a:schemeClr val="accent1">
                <a:hueOff val="91659"/>
                <a:satOff val="-98181"/>
                <a:lumOff val="5371"/>
                <a:alpha val="50000"/>
              </a:schemeClr>
            </a:solidFill>
            <a:prstDash val="sysDot"/>
            <a:miter lim="400000"/>
            <a:tailEnd type="triangle"/>
          </a:ln>
        </p:spPr>
        <p:txBody>
          <a:bodyPr lIns="18525" tIns="18525" rIns="18525" bIns="18525" anchor="ctr"/>
          <a:lstStyle/>
          <a:p>
            <a:pPr defTabSz="389467">
              <a:defRPr sz="3200"/>
            </a:pPr>
            <a:endParaRPr sz="1600"/>
          </a:p>
        </p:txBody>
      </p:sp>
      <p:sp>
        <p:nvSpPr>
          <p:cNvPr id="666" name="Shape 666"/>
          <p:cNvSpPr/>
          <p:nvPr/>
        </p:nvSpPr>
        <p:spPr>
          <a:xfrm flipV="1">
            <a:off x="9588329" y="3036278"/>
            <a:ext cx="843104" cy="1"/>
          </a:xfrm>
          <a:prstGeom prst="line">
            <a:avLst/>
          </a:prstGeom>
          <a:ln w="63500">
            <a:solidFill>
              <a:schemeClr val="accent1">
                <a:hueOff val="91659"/>
                <a:satOff val="-98181"/>
                <a:lumOff val="5371"/>
                <a:alpha val="50000"/>
              </a:schemeClr>
            </a:solidFill>
            <a:prstDash val="sysDot"/>
            <a:miter lim="400000"/>
          </a:ln>
        </p:spPr>
        <p:txBody>
          <a:bodyPr lIns="18525" tIns="18525" rIns="18525" bIns="18525" anchor="ctr"/>
          <a:lstStyle/>
          <a:p>
            <a:pPr defTabSz="389467">
              <a:defRPr sz="3200"/>
            </a:pPr>
            <a:endParaRPr sz="1600"/>
          </a:p>
        </p:txBody>
      </p:sp>
      <p:sp>
        <p:nvSpPr>
          <p:cNvPr id="667" name="Shape 667"/>
          <p:cNvSpPr/>
          <p:nvPr/>
        </p:nvSpPr>
        <p:spPr>
          <a:xfrm>
            <a:off x="10427452" y="3021173"/>
            <a:ext cx="1" cy="622505"/>
          </a:xfrm>
          <a:prstGeom prst="line">
            <a:avLst/>
          </a:prstGeom>
          <a:ln w="63500">
            <a:solidFill>
              <a:schemeClr val="accent1">
                <a:hueOff val="91659"/>
                <a:satOff val="-98181"/>
                <a:lumOff val="5371"/>
                <a:alpha val="50000"/>
              </a:schemeClr>
            </a:solidFill>
            <a:prstDash val="sysDot"/>
            <a:miter lim="400000"/>
            <a:tailEnd type="triangle"/>
          </a:ln>
        </p:spPr>
        <p:txBody>
          <a:bodyPr lIns="18525" tIns="18525" rIns="18525" bIns="18525" anchor="ctr"/>
          <a:lstStyle/>
          <a:p>
            <a:pPr defTabSz="389467">
              <a:defRPr sz="3200"/>
            </a:pPr>
            <a:endParaRPr sz="1600"/>
          </a:p>
        </p:txBody>
      </p:sp>
      <p:sp>
        <p:nvSpPr>
          <p:cNvPr id="668" name="Shape 668"/>
          <p:cNvSpPr/>
          <p:nvPr/>
        </p:nvSpPr>
        <p:spPr>
          <a:xfrm>
            <a:off x="7736602" y="2718778"/>
            <a:ext cx="2486099" cy="635001"/>
          </a:xfrm>
          <a:prstGeom prst="roundRect">
            <a:avLst>
              <a:gd name="adj" fmla="val 15000"/>
            </a:avLst>
          </a:prstGeom>
          <a:solidFill>
            <a:srgbClr val="1497FC">
              <a:alpha val="50000"/>
            </a:srgbClr>
          </a:solidFill>
          <a:ln w="3175">
            <a:miter lim="400000"/>
          </a:ln>
          <a:extLst>
            <a:ext uri="{C572A759-6A51-4108-AA02-DFA0A04FC94B}">
              <ma14:wrappingTextBoxFlag xmlns:ma14="http://schemas.microsoft.com/office/mac/drawingml/2011/main" val="1"/>
            </a:ext>
          </a:extLst>
        </p:spPr>
        <p:txBody>
          <a:bodyPr lIns="18525" tIns="18525" rIns="18525" bIns="18525" anchor="ctr"/>
          <a:lstStyle>
            <a:lvl1pPr defTabSz="778933">
              <a:defRPr sz="4500" b="1">
                <a:latin typeface="+mj-lt"/>
                <a:ea typeface="+mj-ea"/>
                <a:cs typeface="+mj-cs"/>
                <a:sym typeface="Helvetica"/>
              </a:defRPr>
            </a:lvl1pPr>
          </a:lstStyle>
          <a:p>
            <a:r>
              <a:rPr sz="2250"/>
              <a:t>Install</a:t>
            </a:r>
          </a:p>
        </p:txBody>
      </p:sp>
      <p:sp>
        <p:nvSpPr>
          <p:cNvPr id="669" name="Shape 669"/>
          <p:cNvSpPr/>
          <p:nvPr/>
        </p:nvSpPr>
        <p:spPr>
          <a:xfrm>
            <a:off x="7531852" y="4365369"/>
            <a:ext cx="1" cy="385820"/>
          </a:xfrm>
          <a:prstGeom prst="line">
            <a:avLst/>
          </a:prstGeom>
          <a:ln w="63500">
            <a:solidFill>
              <a:schemeClr val="accent1">
                <a:hueOff val="91659"/>
                <a:satOff val="-98181"/>
                <a:lumOff val="5371"/>
              </a:schemeClr>
            </a:solidFill>
            <a:prstDash val="sysDot"/>
            <a:miter lim="400000"/>
            <a:headEnd type="triangle"/>
            <a:tailEnd type="triangle"/>
          </a:ln>
        </p:spPr>
        <p:txBody>
          <a:bodyPr lIns="18525" tIns="18525" rIns="18525" bIns="18525" anchor="ctr"/>
          <a:lstStyle/>
          <a:p>
            <a:pPr defTabSz="389467">
              <a:defRPr sz="3200"/>
            </a:pPr>
            <a:endParaRPr sz="1600"/>
          </a:p>
        </p:txBody>
      </p:sp>
      <p:sp>
        <p:nvSpPr>
          <p:cNvPr id="670" name="Shape 670"/>
          <p:cNvSpPr/>
          <p:nvPr/>
        </p:nvSpPr>
        <p:spPr>
          <a:xfrm>
            <a:off x="7531852" y="5545317"/>
            <a:ext cx="1" cy="385820"/>
          </a:xfrm>
          <a:prstGeom prst="line">
            <a:avLst/>
          </a:prstGeom>
          <a:ln w="63500">
            <a:solidFill>
              <a:schemeClr val="accent1">
                <a:hueOff val="91659"/>
                <a:satOff val="-98181"/>
                <a:lumOff val="5371"/>
                <a:alpha val="50000"/>
              </a:schemeClr>
            </a:solidFill>
            <a:prstDash val="sysDot"/>
            <a:miter lim="400000"/>
            <a:headEnd type="triangle"/>
            <a:tailEnd type="triangle"/>
          </a:ln>
        </p:spPr>
        <p:txBody>
          <a:bodyPr lIns="18525" tIns="18525" rIns="18525" bIns="18525" anchor="ctr"/>
          <a:lstStyle/>
          <a:p>
            <a:pPr defTabSz="389467">
              <a:defRPr sz="3200"/>
            </a:pPr>
            <a:endParaRPr sz="1600"/>
          </a:p>
        </p:txBody>
      </p:sp>
      <p:sp>
        <p:nvSpPr>
          <p:cNvPr id="671" name="Shape 671"/>
          <p:cNvSpPr/>
          <p:nvPr/>
        </p:nvSpPr>
        <p:spPr>
          <a:xfrm>
            <a:off x="7736602" y="1660341"/>
            <a:ext cx="2486099" cy="635001"/>
          </a:xfrm>
          <a:prstGeom prst="roundRect">
            <a:avLst>
              <a:gd name="adj" fmla="val 15000"/>
            </a:avLst>
          </a:prstGeom>
          <a:solidFill>
            <a:srgbClr val="00BCD4">
              <a:alpha val="50000"/>
            </a:srgbClr>
          </a:solidFill>
          <a:ln w="3175">
            <a:miter lim="400000"/>
          </a:ln>
          <a:extLst>
            <a:ext uri="{C572A759-6A51-4108-AA02-DFA0A04FC94B}">
              <ma14:wrappingTextBoxFlag xmlns:ma14="http://schemas.microsoft.com/office/mac/drawingml/2011/main" val="1"/>
            </a:ext>
          </a:extLst>
        </p:spPr>
        <p:txBody>
          <a:bodyPr lIns="18525" tIns="18525" rIns="18525" bIns="18525" anchor="ctr"/>
          <a:lstStyle>
            <a:lvl1pPr defTabSz="778933">
              <a:defRPr sz="4500" b="1">
                <a:latin typeface="+mj-lt"/>
                <a:ea typeface="+mj-ea"/>
                <a:cs typeface="+mj-cs"/>
                <a:sym typeface="Helvetica"/>
              </a:defRPr>
            </a:lvl1pPr>
          </a:lstStyle>
          <a:p>
            <a:r>
              <a:rPr sz="2250"/>
              <a:t>Register</a:t>
            </a:r>
          </a:p>
        </p:txBody>
      </p:sp>
      <p:sp>
        <p:nvSpPr>
          <p:cNvPr id="672" name="Shape 672"/>
          <p:cNvSpPr/>
          <p:nvPr/>
        </p:nvSpPr>
        <p:spPr>
          <a:xfrm>
            <a:off x="8979651" y="2314150"/>
            <a:ext cx="1" cy="385820"/>
          </a:xfrm>
          <a:prstGeom prst="line">
            <a:avLst/>
          </a:prstGeom>
          <a:ln w="63500">
            <a:solidFill>
              <a:schemeClr val="accent1">
                <a:hueOff val="91659"/>
                <a:satOff val="-98181"/>
                <a:lumOff val="5371"/>
                <a:alpha val="50000"/>
              </a:schemeClr>
            </a:solidFill>
            <a:prstDash val="sysDot"/>
            <a:miter lim="400000"/>
            <a:headEnd type="triangle"/>
            <a:tailEnd type="triangle"/>
          </a:ln>
        </p:spPr>
        <p:txBody>
          <a:bodyPr lIns="18525" tIns="18525" rIns="18525" bIns="18525" anchor="ctr"/>
          <a:lstStyle/>
          <a:p>
            <a:pPr defTabSz="389467">
              <a:defRPr sz="3200"/>
            </a:pPr>
            <a:endParaRPr sz="1600"/>
          </a:p>
        </p:txBody>
      </p:sp>
    </p:spTree>
    <p:extLst>
      <p:ext uri="{BB962C8B-B14F-4D97-AF65-F5344CB8AC3E}">
        <p14:creationId xmlns:p14="http://schemas.microsoft.com/office/powerpoint/2010/main" val="1746376766"/>
      </p:ext>
    </p:extLst>
  </p:cSld>
  <p:clrMapOvr>
    <a:masterClrMapping/>
  </p:clrMapOvr>
  <p:transition spd="med"/>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6" name="Shape 676"/>
          <p:cNvSpPr>
            <a:spLocks noGrp="1"/>
          </p:cNvSpPr>
          <p:nvPr>
            <p:ph type="title"/>
          </p:nvPr>
        </p:nvSpPr>
        <p:spPr>
          <a:prstGeom prst="rect">
            <a:avLst/>
          </a:prstGeom>
        </p:spPr>
        <p:txBody>
          <a:bodyPr/>
          <a:lstStyle/>
          <a:p>
            <a:r>
              <a:rPr/>
              <a:t>Scope</a:t>
            </a:r>
          </a:p>
        </p:txBody>
      </p:sp>
      <p:sp>
        <p:nvSpPr>
          <p:cNvPr id="677" name="Shape 677"/>
          <p:cNvSpPr>
            <a:spLocks noGrp="1"/>
          </p:cNvSpPr>
          <p:nvPr>
            <p:ph type="body" idx="1"/>
          </p:nvPr>
        </p:nvSpPr>
        <p:spPr>
          <a:prstGeom prst="rect">
            <a:avLst/>
          </a:prstGeom>
        </p:spPr>
        <p:txBody>
          <a:bodyPr>
            <a:normAutofit fontScale="70000" lnSpcReduction="20000"/>
          </a:bodyPr>
          <a:lstStyle/>
          <a:p>
            <a:pPr defTabSz="228600">
              <a:spcBef>
                <a:spcPts val="0"/>
              </a:spcBef>
              <a:defRPr sz="5600">
                <a:solidFill>
                  <a:srgbClr val="01C4C4"/>
                </a:solidFill>
                <a:latin typeface="+mj-lt"/>
                <a:ea typeface="+mj-ea"/>
                <a:cs typeface="+mj-cs"/>
                <a:sym typeface="Helvetica"/>
              </a:defRPr>
            </a:pPr>
            <a:r>
              <a:rPr b="1">
                <a:solidFill>
                  <a:srgbClr val="E66170"/>
                </a:solidFill>
              </a:rPr>
              <a:t>if</a:t>
            </a:r>
            <a:r>
              <a:rPr>
                <a:solidFill>
                  <a:srgbClr val="D1D1D1"/>
                </a:solidFill>
              </a:rPr>
              <a:t> </a:t>
            </a:r>
            <a:r>
              <a:rPr>
                <a:solidFill>
                  <a:srgbClr val="D2CD86"/>
                </a:solidFill>
              </a:rPr>
              <a:t>(</a:t>
            </a:r>
            <a:r>
              <a:rPr>
                <a:solidFill>
                  <a:srgbClr val="02D046"/>
                </a:solidFill>
              </a:rPr>
              <a:t>'</a:t>
            </a:r>
            <a:r>
              <a:rPr/>
              <a:t>serviceWorker</a:t>
            </a:r>
            <a:r>
              <a:rPr>
                <a:solidFill>
                  <a:srgbClr val="02D046"/>
                </a:solidFill>
              </a:rPr>
              <a:t>'</a:t>
            </a:r>
            <a:r>
              <a:rPr>
                <a:solidFill>
                  <a:srgbClr val="D1D1D1"/>
                </a:solidFill>
              </a:rPr>
              <a:t> </a:t>
            </a:r>
            <a:r>
              <a:rPr b="1">
                <a:solidFill>
                  <a:srgbClr val="E66170"/>
                </a:solidFill>
              </a:rPr>
              <a:t>in</a:t>
            </a:r>
            <a:r>
              <a:rPr>
                <a:solidFill>
                  <a:srgbClr val="D1D1D1"/>
                </a:solidFill>
              </a:rPr>
              <a:t> navigator</a:t>
            </a:r>
            <a:r>
              <a:rPr>
                <a:solidFill>
                  <a:srgbClr val="D2CD86"/>
                </a:solidFill>
              </a:rPr>
              <a:t>)</a:t>
            </a:r>
            <a:r>
              <a:rPr>
                <a:solidFill>
                  <a:srgbClr val="D1D1D1"/>
                </a:solidFill>
              </a:rPr>
              <a:t> </a:t>
            </a:r>
            <a:r>
              <a:rPr>
                <a:solidFill>
                  <a:srgbClr val="B060B0"/>
                </a:solidFill>
              </a:rPr>
              <a:t>{</a:t>
            </a:r>
            <a:endParaRPr>
              <a:solidFill>
                <a:srgbClr val="D1D1D1"/>
              </a:solidFill>
            </a:endParaRPr>
          </a:p>
          <a:p>
            <a:pPr defTabSz="228600">
              <a:spcBef>
                <a:spcPts val="0"/>
              </a:spcBef>
              <a:defRPr sz="5600">
                <a:solidFill>
                  <a:srgbClr val="01C4C4"/>
                </a:solidFill>
                <a:latin typeface="+mj-lt"/>
                <a:ea typeface="+mj-ea"/>
                <a:cs typeface="+mj-cs"/>
                <a:sym typeface="Helvetica"/>
              </a:defRPr>
            </a:pPr>
            <a:r>
              <a:rPr>
                <a:solidFill>
                  <a:srgbClr val="D1D1D1"/>
                </a:solidFill>
              </a:rPr>
              <a:t>  navigator</a:t>
            </a:r>
            <a:r>
              <a:rPr>
                <a:solidFill>
                  <a:srgbClr val="D2CD86"/>
                </a:solidFill>
              </a:rPr>
              <a:t>.</a:t>
            </a:r>
            <a:r>
              <a:rPr>
                <a:solidFill>
                  <a:srgbClr val="D1D1D1"/>
                </a:solidFill>
              </a:rPr>
              <a:t>serviceWorker</a:t>
            </a:r>
            <a:r>
              <a:rPr>
                <a:solidFill>
                  <a:srgbClr val="D2CD86"/>
                </a:solidFill>
              </a:rPr>
              <a:t>.</a:t>
            </a:r>
            <a:r>
              <a:rPr>
                <a:solidFill>
                  <a:srgbClr val="D1D1D1"/>
                </a:solidFill>
              </a:rPr>
              <a:t>register</a:t>
            </a:r>
            <a:r>
              <a:rPr>
                <a:solidFill>
                  <a:srgbClr val="D2CD86"/>
                </a:solidFill>
              </a:rPr>
              <a:t>(</a:t>
            </a:r>
            <a:r>
              <a:rPr>
                <a:solidFill>
                  <a:srgbClr val="02D046"/>
                </a:solidFill>
              </a:rPr>
              <a:t>'</a:t>
            </a:r>
            <a:r>
              <a:rPr/>
              <a:t>/service-worker.js</a:t>
            </a:r>
            <a:r>
              <a:rPr>
                <a:solidFill>
                  <a:srgbClr val="02D046"/>
                </a:solidFill>
              </a:rPr>
              <a:t>'</a:t>
            </a:r>
            <a:r>
              <a:rPr>
                <a:solidFill>
                  <a:srgbClr val="D2CD86"/>
                </a:solidFill>
              </a:rPr>
              <a:t>)</a:t>
            </a:r>
            <a:endParaRPr>
              <a:solidFill>
                <a:srgbClr val="D1D1D1"/>
              </a:solidFill>
            </a:endParaRPr>
          </a:p>
          <a:p>
            <a:pPr defTabSz="228600">
              <a:spcBef>
                <a:spcPts val="0"/>
              </a:spcBef>
              <a:defRPr sz="5600">
                <a:solidFill>
                  <a:srgbClr val="53585F"/>
                </a:solidFill>
                <a:latin typeface="+mj-lt"/>
                <a:ea typeface="+mj-ea"/>
                <a:cs typeface="+mj-cs"/>
                <a:sym typeface="Helvetica"/>
              </a:defRPr>
            </a:pPr>
            <a:r>
              <a:rPr/>
              <a:t>   .then(</a:t>
            </a:r>
            <a:r>
              <a:rPr b="1"/>
              <a:t>function</a:t>
            </a:r>
            <a:r>
              <a:rPr/>
              <a:t>(reg) {</a:t>
            </a:r>
          </a:p>
          <a:p>
            <a:pPr defTabSz="228600">
              <a:spcBef>
                <a:spcPts val="0"/>
              </a:spcBef>
              <a:defRPr sz="5600">
                <a:solidFill>
                  <a:srgbClr val="53585F"/>
                </a:solidFill>
                <a:latin typeface="+mj-lt"/>
                <a:ea typeface="+mj-ea"/>
                <a:cs typeface="+mj-cs"/>
                <a:sym typeface="Helvetica"/>
              </a:defRPr>
            </a:pPr>
            <a:r>
              <a:rPr/>
              <a:t>      console.</a:t>
            </a:r>
            <a:r>
              <a:rPr b="1"/>
              <a:t>log</a:t>
            </a:r>
            <a:r>
              <a:rPr/>
              <a:t>('Service Worker Registered', reg);</a:t>
            </a:r>
          </a:p>
          <a:p>
            <a:pPr defTabSz="228600">
              <a:spcBef>
                <a:spcPts val="0"/>
              </a:spcBef>
              <a:defRPr sz="5600">
                <a:solidFill>
                  <a:srgbClr val="53585F"/>
                </a:solidFill>
                <a:latin typeface="+mj-lt"/>
                <a:ea typeface="+mj-ea"/>
                <a:cs typeface="+mj-cs"/>
                <a:sym typeface="Helvetica"/>
              </a:defRPr>
            </a:pPr>
            <a:r>
              <a:rPr/>
              <a:t>   })</a:t>
            </a:r>
          </a:p>
          <a:p>
            <a:pPr defTabSz="228600">
              <a:spcBef>
                <a:spcPts val="0"/>
              </a:spcBef>
              <a:defRPr sz="5600" b="1">
                <a:solidFill>
                  <a:srgbClr val="53585F"/>
                </a:solidFill>
                <a:latin typeface="+mj-lt"/>
                <a:ea typeface="+mj-ea"/>
                <a:cs typeface="+mj-cs"/>
                <a:sym typeface="Helvetica"/>
              </a:defRPr>
            </a:pPr>
            <a:r>
              <a:rPr b="0"/>
              <a:t>   .</a:t>
            </a:r>
            <a:r>
              <a:rPr/>
              <a:t>catch</a:t>
            </a:r>
            <a:r>
              <a:rPr b="0"/>
              <a:t>(</a:t>
            </a:r>
            <a:r>
              <a:rPr/>
              <a:t>function</a:t>
            </a:r>
            <a:r>
              <a:rPr b="0"/>
              <a:t>(err) {</a:t>
            </a:r>
          </a:p>
          <a:p>
            <a:pPr defTabSz="228600">
              <a:spcBef>
                <a:spcPts val="0"/>
              </a:spcBef>
              <a:defRPr sz="5600">
                <a:solidFill>
                  <a:srgbClr val="53585F"/>
                </a:solidFill>
                <a:latin typeface="+mj-lt"/>
                <a:ea typeface="+mj-ea"/>
                <a:cs typeface="+mj-cs"/>
                <a:sym typeface="Helvetica"/>
              </a:defRPr>
            </a:pPr>
            <a:r>
              <a:rPr/>
              <a:t>     console.</a:t>
            </a:r>
            <a:r>
              <a:rPr b="1"/>
              <a:t>log</a:t>
            </a:r>
            <a:r>
              <a:rPr/>
              <a:t>('Error registering Service Worker', err);</a:t>
            </a:r>
          </a:p>
          <a:p>
            <a:pPr defTabSz="228600">
              <a:spcBef>
                <a:spcPts val="0"/>
              </a:spcBef>
              <a:defRPr sz="5600">
                <a:solidFill>
                  <a:srgbClr val="53585F"/>
                </a:solidFill>
                <a:latin typeface="+mj-lt"/>
                <a:ea typeface="+mj-ea"/>
                <a:cs typeface="+mj-cs"/>
                <a:sym typeface="Helvetica"/>
              </a:defRPr>
            </a:pPr>
            <a:r>
              <a:rPr/>
              <a:t>   });</a:t>
            </a:r>
          </a:p>
          <a:p>
            <a:pPr defTabSz="228600">
              <a:spcBef>
                <a:spcPts val="0"/>
              </a:spcBef>
              <a:defRPr sz="5600">
                <a:solidFill>
                  <a:srgbClr val="B060B0"/>
                </a:solidFill>
                <a:latin typeface="+mj-lt"/>
                <a:ea typeface="+mj-ea"/>
                <a:cs typeface="+mj-cs"/>
                <a:sym typeface="Helvetica"/>
              </a:defRPr>
            </a:pPr>
            <a:r>
              <a:rPr/>
              <a:t>}</a:t>
            </a:r>
          </a:p>
        </p:txBody>
      </p:sp>
    </p:spTree>
    <p:extLst>
      <p:ext uri="{BB962C8B-B14F-4D97-AF65-F5344CB8AC3E}">
        <p14:creationId xmlns:p14="http://schemas.microsoft.com/office/powerpoint/2010/main" val="137988295"/>
      </p:ext>
    </p:extLst>
  </p:cSld>
  <p:clrMapOvr>
    <a:masterClrMapping/>
  </p:clrMapOvr>
  <p:transition spd="med"/>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1" name="Shape 681"/>
          <p:cNvSpPr>
            <a:spLocks noGrp="1"/>
          </p:cNvSpPr>
          <p:nvPr>
            <p:ph type="title"/>
          </p:nvPr>
        </p:nvSpPr>
        <p:spPr>
          <a:prstGeom prst="rect">
            <a:avLst/>
          </a:prstGeom>
        </p:spPr>
        <p:txBody>
          <a:bodyPr/>
          <a:lstStyle/>
          <a:p>
            <a:r>
              <a:rPr/>
              <a:t>Scope</a:t>
            </a:r>
          </a:p>
        </p:txBody>
      </p:sp>
      <p:sp>
        <p:nvSpPr>
          <p:cNvPr id="682" name="Shape 682"/>
          <p:cNvSpPr>
            <a:spLocks noGrp="1"/>
          </p:cNvSpPr>
          <p:nvPr>
            <p:ph type="body" idx="1"/>
          </p:nvPr>
        </p:nvSpPr>
        <p:spPr>
          <a:prstGeom prst="rect">
            <a:avLst/>
          </a:prstGeom>
        </p:spPr>
        <p:txBody>
          <a:bodyPr>
            <a:normAutofit fontScale="70000" lnSpcReduction="20000"/>
          </a:bodyPr>
          <a:lstStyle/>
          <a:p>
            <a:pPr defTabSz="228600">
              <a:spcBef>
                <a:spcPts val="0"/>
              </a:spcBef>
              <a:defRPr sz="5600">
                <a:solidFill>
                  <a:srgbClr val="01C4C4"/>
                </a:solidFill>
                <a:latin typeface="+mj-lt"/>
                <a:ea typeface="+mj-ea"/>
                <a:cs typeface="+mj-cs"/>
                <a:sym typeface="Helvetica"/>
              </a:defRPr>
            </a:pPr>
            <a:r>
              <a:rPr b="1">
                <a:solidFill>
                  <a:srgbClr val="E66170"/>
                </a:solidFill>
              </a:rPr>
              <a:t>if</a:t>
            </a:r>
            <a:r>
              <a:rPr>
                <a:solidFill>
                  <a:srgbClr val="D1D1D1"/>
                </a:solidFill>
              </a:rPr>
              <a:t> </a:t>
            </a:r>
            <a:r>
              <a:rPr>
                <a:solidFill>
                  <a:srgbClr val="D2CD86"/>
                </a:solidFill>
              </a:rPr>
              <a:t>(</a:t>
            </a:r>
            <a:r>
              <a:rPr>
                <a:solidFill>
                  <a:srgbClr val="02D046"/>
                </a:solidFill>
              </a:rPr>
              <a:t>'</a:t>
            </a:r>
            <a:r>
              <a:rPr/>
              <a:t>serviceWorker</a:t>
            </a:r>
            <a:r>
              <a:rPr>
                <a:solidFill>
                  <a:srgbClr val="02D046"/>
                </a:solidFill>
              </a:rPr>
              <a:t>'</a:t>
            </a:r>
            <a:r>
              <a:rPr>
                <a:solidFill>
                  <a:srgbClr val="D1D1D1"/>
                </a:solidFill>
              </a:rPr>
              <a:t> </a:t>
            </a:r>
            <a:r>
              <a:rPr b="1">
                <a:solidFill>
                  <a:srgbClr val="E66170"/>
                </a:solidFill>
              </a:rPr>
              <a:t>in</a:t>
            </a:r>
            <a:r>
              <a:rPr>
                <a:solidFill>
                  <a:srgbClr val="D1D1D1"/>
                </a:solidFill>
              </a:rPr>
              <a:t> navigator</a:t>
            </a:r>
            <a:r>
              <a:rPr>
                <a:solidFill>
                  <a:srgbClr val="D2CD86"/>
                </a:solidFill>
              </a:rPr>
              <a:t>)</a:t>
            </a:r>
            <a:r>
              <a:rPr>
                <a:solidFill>
                  <a:srgbClr val="D1D1D1"/>
                </a:solidFill>
              </a:rPr>
              <a:t> </a:t>
            </a:r>
            <a:r>
              <a:rPr>
                <a:solidFill>
                  <a:srgbClr val="B060B0"/>
                </a:solidFill>
              </a:rPr>
              <a:t>{</a:t>
            </a:r>
            <a:endParaRPr>
              <a:solidFill>
                <a:srgbClr val="D1D1D1"/>
              </a:solidFill>
            </a:endParaRPr>
          </a:p>
          <a:p>
            <a:pPr defTabSz="228600">
              <a:spcBef>
                <a:spcPts val="0"/>
              </a:spcBef>
              <a:defRPr sz="5600">
                <a:solidFill>
                  <a:srgbClr val="01C4C4"/>
                </a:solidFill>
                <a:latin typeface="+mj-lt"/>
                <a:ea typeface="+mj-ea"/>
                <a:cs typeface="+mj-cs"/>
                <a:sym typeface="Helvetica"/>
              </a:defRPr>
            </a:pPr>
            <a:r>
              <a:rPr>
                <a:solidFill>
                  <a:srgbClr val="D1D1D1"/>
                </a:solidFill>
              </a:rPr>
              <a:t>  navigator</a:t>
            </a:r>
            <a:r>
              <a:rPr>
                <a:solidFill>
                  <a:srgbClr val="D2CD86"/>
                </a:solidFill>
              </a:rPr>
              <a:t>.</a:t>
            </a:r>
            <a:r>
              <a:rPr>
                <a:solidFill>
                  <a:srgbClr val="D1D1D1"/>
                </a:solidFill>
              </a:rPr>
              <a:t>serviceWorker</a:t>
            </a:r>
            <a:r>
              <a:rPr>
                <a:solidFill>
                  <a:srgbClr val="D2CD86"/>
                </a:solidFill>
              </a:rPr>
              <a:t>.</a:t>
            </a:r>
            <a:r>
              <a:rPr>
                <a:solidFill>
                  <a:srgbClr val="D1D1D1"/>
                </a:solidFill>
              </a:rPr>
              <a:t>register</a:t>
            </a:r>
            <a:r>
              <a:rPr>
                <a:solidFill>
                  <a:srgbClr val="D2CD86"/>
                </a:solidFill>
              </a:rPr>
              <a:t>(</a:t>
            </a:r>
            <a:r>
              <a:rPr>
                <a:solidFill>
                  <a:srgbClr val="02D046"/>
                </a:solidFill>
              </a:rPr>
              <a:t>'</a:t>
            </a:r>
            <a:r>
              <a:rPr b="1"/>
              <a:t>/service-worker.js</a:t>
            </a:r>
            <a:r>
              <a:rPr>
                <a:solidFill>
                  <a:srgbClr val="02D046"/>
                </a:solidFill>
              </a:rPr>
              <a:t>'</a:t>
            </a:r>
            <a:r>
              <a:rPr>
                <a:solidFill>
                  <a:srgbClr val="D2CD86"/>
                </a:solidFill>
              </a:rPr>
              <a:t>)</a:t>
            </a:r>
            <a:endParaRPr>
              <a:solidFill>
                <a:srgbClr val="D1D1D1"/>
              </a:solidFill>
            </a:endParaRPr>
          </a:p>
          <a:p>
            <a:pPr defTabSz="228600">
              <a:spcBef>
                <a:spcPts val="0"/>
              </a:spcBef>
              <a:defRPr sz="5600">
                <a:solidFill>
                  <a:srgbClr val="53585F"/>
                </a:solidFill>
                <a:latin typeface="+mj-lt"/>
                <a:ea typeface="+mj-ea"/>
                <a:cs typeface="+mj-cs"/>
                <a:sym typeface="Helvetica"/>
              </a:defRPr>
            </a:pPr>
            <a:r>
              <a:rPr/>
              <a:t>   .then(</a:t>
            </a:r>
            <a:r>
              <a:rPr b="1"/>
              <a:t>function</a:t>
            </a:r>
            <a:r>
              <a:rPr/>
              <a:t>(reg) {</a:t>
            </a:r>
          </a:p>
          <a:p>
            <a:pPr defTabSz="228600">
              <a:spcBef>
                <a:spcPts val="0"/>
              </a:spcBef>
              <a:defRPr sz="5600">
                <a:solidFill>
                  <a:srgbClr val="53585F"/>
                </a:solidFill>
                <a:latin typeface="+mj-lt"/>
                <a:ea typeface="+mj-ea"/>
                <a:cs typeface="+mj-cs"/>
                <a:sym typeface="Helvetica"/>
              </a:defRPr>
            </a:pPr>
            <a:r>
              <a:rPr/>
              <a:t>      console.</a:t>
            </a:r>
            <a:r>
              <a:rPr b="1"/>
              <a:t>log</a:t>
            </a:r>
            <a:r>
              <a:rPr/>
              <a:t>('Service Worker Registered', reg);</a:t>
            </a:r>
          </a:p>
          <a:p>
            <a:pPr defTabSz="228600">
              <a:spcBef>
                <a:spcPts val="0"/>
              </a:spcBef>
              <a:defRPr sz="5600">
                <a:solidFill>
                  <a:srgbClr val="53585F"/>
                </a:solidFill>
                <a:latin typeface="+mj-lt"/>
                <a:ea typeface="+mj-ea"/>
                <a:cs typeface="+mj-cs"/>
                <a:sym typeface="Helvetica"/>
              </a:defRPr>
            </a:pPr>
            <a:r>
              <a:rPr/>
              <a:t>   })</a:t>
            </a:r>
          </a:p>
          <a:p>
            <a:pPr defTabSz="228600">
              <a:spcBef>
                <a:spcPts val="0"/>
              </a:spcBef>
              <a:defRPr sz="5600" b="1">
                <a:solidFill>
                  <a:srgbClr val="53585F"/>
                </a:solidFill>
                <a:latin typeface="+mj-lt"/>
                <a:ea typeface="+mj-ea"/>
                <a:cs typeface="+mj-cs"/>
                <a:sym typeface="Helvetica"/>
              </a:defRPr>
            </a:pPr>
            <a:r>
              <a:rPr b="0"/>
              <a:t>   .</a:t>
            </a:r>
            <a:r>
              <a:rPr/>
              <a:t>catch</a:t>
            </a:r>
            <a:r>
              <a:rPr b="0"/>
              <a:t>(</a:t>
            </a:r>
            <a:r>
              <a:rPr/>
              <a:t>function</a:t>
            </a:r>
            <a:r>
              <a:rPr b="0"/>
              <a:t>(err) {</a:t>
            </a:r>
          </a:p>
          <a:p>
            <a:pPr defTabSz="228600">
              <a:spcBef>
                <a:spcPts val="0"/>
              </a:spcBef>
              <a:defRPr sz="5600">
                <a:solidFill>
                  <a:srgbClr val="53585F"/>
                </a:solidFill>
                <a:latin typeface="+mj-lt"/>
                <a:ea typeface="+mj-ea"/>
                <a:cs typeface="+mj-cs"/>
                <a:sym typeface="Helvetica"/>
              </a:defRPr>
            </a:pPr>
            <a:r>
              <a:rPr/>
              <a:t>     console.</a:t>
            </a:r>
            <a:r>
              <a:rPr b="1"/>
              <a:t>log</a:t>
            </a:r>
            <a:r>
              <a:rPr/>
              <a:t>('Error registering Service Worker', err);</a:t>
            </a:r>
          </a:p>
          <a:p>
            <a:pPr defTabSz="228600">
              <a:spcBef>
                <a:spcPts val="0"/>
              </a:spcBef>
              <a:defRPr sz="5600">
                <a:solidFill>
                  <a:srgbClr val="53585F"/>
                </a:solidFill>
                <a:latin typeface="+mj-lt"/>
                <a:ea typeface="+mj-ea"/>
                <a:cs typeface="+mj-cs"/>
                <a:sym typeface="Helvetica"/>
              </a:defRPr>
            </a:pPr>
            <a:r>
              <a:rPr/>
              <a:t>   });</a:t>
            </a:r>
          </a:p>
          <a:p>
            <a:pPr defTabSz="228600">
              <a:spcBef>
                <a:spcPts val="0"/>
              </a:spcBef>
              <a:defRPr sz="5600">
                <a:solidFill>
                  <a:srgbClr val="B060B0"/>
                </a:solidFill>
                <a:latin typeface="+mj-lt"/>
                <a:ea typeface="+mj-ea"/>
                <a:cs typeface="+mj-cs"/>
                <a:sym typeface="Helvetica"/>
              </a:defRPr>
            </a:pPr>
            <a:r>
              <a:rPr/>
              <a:t>}</a:t>
            </a:r>
          </a:p>
        </p:txBody>
      </p:sp>
    </p:spTree>
    <p:extLst>
      <p:ext uri="{BB962C8B-B14F-4D97-AF65-F5344CB8AC3E}">
        <p14:creationId xmlns:p14="http://schemas.microsoft.com/office/powerpoint/2010/main" val="244698730"/>
      </p:ext>
    </p:extLst>
  </p:cSld>
  <p:clrMapOvr>
    <a:masterClrMapping/>
  </p:clrMapOvr>
  <p:transition spd="med"/>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 name="Shape 686"/>
          <p:cNvSpPr>
            <a:spLocks noGrp="1"/>
          </p:cNvSpPr>
          <p:nvPr>
            <p:ph type="title"/>
          </p:nvPr>
        </p:nvSpPr>
        <p:spPr>
          <a:prstGeom prst="rect">
            <a:avLst/>
          </a:prstGeom>
        </p:spPr>
        <p:txBody>
          <a:bodyPr/>
          <a:lstStyle/>
          <a:p>
            <a:r>
              <a:rPr/>
              <a:t>Scope</a:t>
            </a:r>
          </a:p>
        </p:txBody>
      </p:sp>
      <p:sp>
        <p:nvSpPr>
          <p:cNvPr id="687" name="Shape 687"/>
          <p:cNvSpPr>
            <a:spLocks noGrp="1"/>
          </p:cNvSpPr>
          <p:nvPr>
            <p:ph type="body" idx="1"/>
          </p:nvPr>
        </p:nvSpPr>
        <p:spPr>
          <a:prstGeom prst="rect">
            <a:avLst/>
          </a:prstGeom>
        </p:spPr>
        <p:txBody>
          <a:bodyPr>
            <a:normAutofit fontScale="70000" lnSpcReduction="20000"/>
          </a:bodyPr>
          <a:lstStyle/>
          <a:p>
            <a:pPr defTabSz="228600">
              <a:spcBef>
                <a:spcPts val="0"/>
              </a:spcBef>
              <a:defRPr sz="5600">
                <a:solidFill>
                  <a:srgbClr val="01C4C4"/>
                </a:solidFill>
                <a:latin typeface="+mj-lt"/>
                <a:ea typeface="+mj-ea"/>
                <a:cs typeface="+mj-cs"/>
                <a:sym typeface="Helvetica"/>
              </a:defRPr>
            </a:pPr>
            <a:r>
              <a:rPr b="1">
                <a:solidFill>
                  <a:srgbClr val="E66170"/>
                </a:solidFill>
              </a:rPr>
              <a:t>if</a:t>
            </a:r>
            <a:r>
              <a:rPr>
                <a:solidFill>
                  <a:srgbClr val="D1D1D1"/>
                </a:solidFill>
              </a:rPr>
              <a:t> </a:t>
            </a:r>
            <a:r>
              <a:rPr>
                <a:solidFill>
                  <a:srgbClr val="D2CD86"/>
                </a:solidFill>
              </a:rPr>
              <a:t>(</a:t>
            </a:r>
            <a:r>
              <a:rPr>
                <a:solidFill>
                  <a:srgbClr val="02D046"/>
                </a:solidFill>
              </a:rPr>
              <a:t>'</a:t>
            </a:r>
            <a:r>
              <a:rPr/>
              <a:t>serviceWorker</a:t>
            </a:r>
            <a:r>
              <a:rPr>
                <a:solidFill>
                  <a:srgbClr val="02D046"/>
                </a:solidFill>
              </a:rPr>
              <a:t>'</a:t>
            </a:r>
            <a:r>
              <a:rPr>
                <a:solidFill>
                  <a:srgbClr val="D1D1D1"/>
                </a:solidFill>
              </a:rPr>
              <a:t> </a:t>
            </a:r>
            <a:r>
              <a:rPr b="1">
                <a:solidFill>
                  <a:srgbClr val="E66170"/>
                </a:solidFill>
              </a:rPr>
              <a:t>in</a:t>
            </a:r>
            <a:r>
              <a:rPr>
                <a:solidFill>
                  <a:srgbClr val="D1D1D1"/>
                </a:solidFill>
              </a:rPr>
              <a:t> navigator</a:t>
            </a:r>
            <a:r>
              <a:rPr>
                <a:solidFill>
                  <a:srgbClr val="D2CD86"/>
                </a:solidFill>
              </a:rPr>
              <a:t>)</a:t>
            </a:r>
            <a:r>
              <a:rPr>
                <a:solidFill>
                  <a:srgbClr val="D1D1D1"/>
                </a:solidFill>
              </a:rPr>
              <a:t> </a:t>
            </a:r>
            <a:r>
              <a:rPr>
                <a:solidFill>
                  <a:srgbClr val="B060B0"/>
                </a:solidFill>
              </a:rPr>
              <a:t>{</a:t>
            </a:r>
            <a:endParaRPr>
              <a:solidFill>
                <a:srgbClr val="D1D1D1"/>
              </a:solidFill>
            </a:endParaRPr>
          </a:p>
          <a:p>
            <a:pPr defTabSz="228600">
              <a:spcBef>
                <a:spcPts val="0"/>
              </a:spcBef>
              <a:defRPr sz="5600">
                <a:solidFill>
                  <a:srgbClr val="01C4C4"/>
                </a:solidFill>
                <a:latin typeface="+mj-lt"/>
                <a:ea typeface="+mj-ea"/>
                <a:cs typeface="+mj-cs"/>
                <a:sym typeface="Helvetica"/>
              </a:defRPr>
            </a:pPr>
            <a:r>
              <a:rPr>
                <a:solidFill>
                  <a:srgbClr val="D1D1D1"/>
                </a:solidFill>
              </a:rPr>
              <a:t>  navigator</a:t>
            </a:r>
            <a:r>
              <a:rPr>
                <a:solidFill>
                  <a:srgbClr val="D2CD86"/>
                </a:solidFill>
              </a:rPr>
              <a:t>.</a:t>
            </a:r>
            <a:r>
              <a:rPr>
                <a:solidFill>
                  <a:srgbClr val="D1D1D1"/>
                </a:solidFill>
              </a:rPr>
              <a:t>serviceWorker</a:t>
            </a:r>
            <a:r>
              <a:rPr>
                <a:solidFill>
                  <a:srgbClr val="D2CD86"/>
                </a:solidFill>
              </a:rPr>
              <a:t>.</a:t>
            </a:r>
            <a:r>
              <a:rPr>
                <a:solidFill>
                  <a:srgbClr val="D1D1D1"/>
                </a:solidFill>
              </a:rPr>
              <a:t>register</a:t>
            </a:r>
            <a:r>
              <a:rPr>
                <a:solidFill>
                  <a:srgbClr val="D2CD86"/>
                </a:solidFill>
              </a:rPr>
              <a:t>(</a:t>
            </a:r>
            <a:r>
              <a:rPr>
                <a:solidFill>
                  <a:srgbClr val="02D046"/>
                </a:solidFill>
              </a:rPr>
              <a:t>'</a:t>
            </a:r>
            <a:r>
              <a:rPr b="1"/>
              <a:t>/scripts/</a:t>
            </a:r>
            <a:r>
              <a:rPr/>
              <a:t>s-worker.js</a:t>
            </a:r>
            <a:r>
              <a:rPr>
                <a:solidFill>
                  <a:srgbClr val="02D046"/>
                </a:solidFill>
              </a:rPr>
              <a:t>'</a:t>
            </a:r>
            <a:r>
              <a:rPr>
                <a:solidFill>
                  <a:srgbClr val="D2CD86"/>
                </a:solidFill>
              </a:rPr>
              <a:t>)</a:t>
            </a:r>
            <a:endParaRPr>
              <a:solidFill>
                <a:srgbClr val="D1D1D1"/>
              </a:solidFill>
            </a:endParaRPr>
          </a:p>
          <a:p>
            <a:pPr defTabSz="228600">
              <a:spcBef>
                <a:spcPts val="0"/>
              </a:spcBef>
              <a:defRPr sz="5600">
                <a:solidFill>
                  <a:srgbClr val="53585F"/>
                </a:solidFill>
                <a:latin typeface="+mj-lt"/>
                <a:ea typeface="+mj-ea"/>
                <a:cs typeface="+mj-cs"/>
                <a:sym typeface="Helvetica"/>
              </a:defRPr>
            </a:pPr>
            <a:r>
              <a:rPr/>
              <a:t>   .then(</a:t>
            </a:r>
            <a:r>
              <a:rPr b="1"/>
              <a:t>function</a:t>
            </a:r>
            <a:r>
              <a:rPr/>
              <a:t>(reg) {</a:t>
            </a:r>
          </a:p>
          <a:p>
            <a:pPr defTabSz="228600">
              <a:spcBef>
                <a:spcPts val="0"/>
              </a:spcBef>
              <a:defRPr sz="5600">
                <a:solidFill>
                  <a:srgbClr val="53585F"/>
                </a:solidFill>
                <a:latin typeface="+mj-lt"/>
                <a:ea typeface="+mj-ea"/>
                <a:cs typeface="+mj-cs"/>
                <a:sym typeface="Helvetica"/>
              </a:defRPr>
            </a:pPr>
            <a:r>
              <a:rPr/>
              <a:t>      console.</a:t>
            </a:r>
            <a:r>
              <a:rPr b="1"/>
              <a:t>log</a:t>
            </a:r>
            <a:r>
              <a:rPr/>
              <a:t>('Service Worker Registered', reg);</a:t>
            </a:r>
          </a:p>
          <a:p>
            <a:pPr defTabSz="228600">
              <a:spcBef>
                <a:spcPts val="0"/>
              </a:spcBef>
              <a:defRPr sz="5600">
                <a:solidFill>
                  <a:srgbClr val="53585F"/>
                </a:solidFill>
                <a:latin typeface="+mj-lt"/>
                <a:ea typeface="+mj-ea"/>
                <a:cs typeface="+mj-cs"/>
                <a:sym typeface="Helvetica"/>
              </a:defRPr>
            </a:pPr>
            <a:r>
              <a:rPr/>
              <a:t>   })</a:t>
            </a:r>
          </a:p>
          <a:p>
            <a:pPr defTabSz="228600">
              <a:spcBef>
                <a:spcPts val="0"/>
              </a:spcBef>
              <a:defRPr sz="5600" b="1">
                <a:solidFill>
                  <a:srgbClr val="53585F"/>
                </a:solidFill>
                <a:latin typeface="+mj-lt"/>
                <a:ea typeface="+mj-ea"/>
                <a:cs typeface="+mj-cs"/>
                <a:sym typeface="Helvetica"/>
              </a:defRPr>
            </a:pPr>
            <a:r>
              <a:rPr b="0"/>
              <a:t>   .</a:t>
            </a:r>
            <a:r>
              <a:rPr/>
              <a:t>catch</a:t>
            </a:r>
            <a:r>
              <a:rPr b="0"/>
              <a:t>(</a:t>
            </a:r>
            <a:r>
              <a:rPr/>
              <a:t>function</a:t>
            </a:r>
            <a:r>
              <a:rPr b="0"/>
              <a:t>(err) {</a:t>
            </a:r>
          </a:p>
          <a:p>
            <a:pPr defTabSz="228600">
              <a:spcBef>
                <a:spcPts val="0"/>
              </a:spcBef>
              <a:defRPr sz="5600">
                <a:solidFill>
                  <a:srgbClr val="53585F"/>
                </a:solidFill>
                <a:latin typeface="+mj-lt"/>
                <a:ea typeface="+mj-ea"/>
                <a:cs typeface="+mj-cs"/>
                <a:sym typeface="Helvetica"/>
              </a:defRPr>
            </a:pPr>
            <a:r>
              <a:rPr/>
              <a:t>     console.</a:t>
            </a:r>
            <a:r>
              <a:rPr b="1"/>
              <a:t>log</a:t>
            </a:r>
            <a:r>
              <a:rPr/>
              <a:t>('Error registering Service Worker', err);</a:t>
            </a:r>
          </a:p>
          <a:p>
            <a:pPr defTabSz="228600">
              <a:spcBef>
                <a:spcPts val="0"/>
              </a:spcBef>
              <a:defRPr sz="5600">
                <a:solidFill>
                  <a:srgbClr val="53585F"/>
                </a:solidFill>
                <a:latin typeface="+mj-lt"/>
                <a:ea typeface="+mj-ea"/>
                <a:cs typeface="+mj-cs"/>
                <a:sym typeface="Helvetica"/>
              </a:defRPr>
            </a:pPr>
            <a:r>
              <a:rPr/>
              <a:t>   });</a:t>
            </a:r>
          </a:p>
          <a:p>
            <a:pPr defTabSz="228600">
              <a:spcBef>
                <a:spcPts val="0"/>
              </a:spcBef>
              <a:defRPr sz="5600">
                <a:solidFill>
                  <a:srgbClr val="B060B0"/>
                </a:solidFill>
                <a:latin typeface="+mj-lt"/>
                <a:ea typeface="+mj-ea"/>
                <a:cs typeface="+mj-cs"/>
                <a:sym typeface="Helvetica"/>
              </a:defRPr>
            </a:pPr>
            <a:r>
              <a:rPr/>
              <a:t>}</a:t>
            </a:r>
          </a:p>
        </p:txBody>
      </p:sp>
      <p:sp>
        <p:nvSpPr>
          <p:cNvPr id="688" name="Shape 688"/>
          <p:cNvSpPr/>
          <p:nvPr/>
        </p:nvSpPr>
        <p:spPr>
          <a:xfrm>
            <a:off x="7514668" y="2165582"/>
            <a:ext cx="1370926" cy="1"/>
          </a:xfrm>
          <a:prstGeom prst="line">
            <a:avLst/>
          </a:prstGeom>
          <a:ln w="50800">
            <a:solidFill>
              <a:schemeClr val="accent5">
                <a:hueOff val="316680"/>
                <a:satOff val="2289"/>
                <a:lumOff val="15275"/>
              </a:schemeClr>
            </a:solidFill>
            <a:miter lim="400000"/>
          </a:ln>
        </p:spPr>
        <p:txBody>
          <a:bodyPr lIns="15052" tIns="15052" rIns="15052" bIns="15052" anchor="ctr"/>
          <a:lstStyle/>
          <a:p>
            <a:pPr>
              <a:defRPr sz="3400"/>
            </a:pPr>
            <a:endParaRPr sz="1700"/>
          </a:p>
        </p:txBody>
      </p:sp>
    </p:spTree>
    <p:extLst>
      <p:ext uri="{BB962C8B-B14F-4D97-AF65-F5344CB8AC3E}">
        <p14:creationId xmlns:p14="http://schemas.microsoft.com/office/powerpoint/2010/main" val="1515354307"/>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68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8" grpId="0" animBg="1" advAuto="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2" name="Shape 692"/>
          <p:cNvSpPr>
            <a:spLocks noGrp="1"/>
          </p:cNvSpPr>
          <p:nvPr>
            <p:ph type="title"/>
          </p:nvPr>
        </p:nvSpPr>
        <p:spPr>
          <a:prstGeom prst="rect">
            <a:avLst/>
          </a:prstGeom>
        </p:spPr>
        <p:txBody>
          <a:bodyPr/>
          <a:lstStyle/>
          <a:p>
            <a:r>
              <a:rPr/>
              <a:t>Scope</a:t>
            </a:r>
          </a:p>
        </p:txBody>
      </p:sp>
      <p:sp>
        <p:nvSpPr>
          <p:cNvPr id="693" name="Shape 693"/>
          <p:cNvSpPr>
            <a:spLocks noGrp="1"/>
          </p:cNvSpPr>
          <p:nvPr>
            <p:ph type="body" idx="1"/>
          </p:nvPr>
        </p:nvSpPr>
        <p:spPr>
          <a:prstGeom prst="rect">
            <a:avLst/>
          </a:prstGeom>
        </p:spPr>
        <p:txBody>
          <a:bodyPr>
            <a:normAutofit fontScale="70000" lnSpcReduction="20000"/>
          </a:bodyPr>
          <a:lstStyle/>
          <a:p>
            <a:pPr defTabSz="228600">
              <a:spcBef>
                <a:spcPts val="0"/>
              </a:spcBef>
              <a:defRPr sz="5600">
                <a:solidFill>
                  <a:srgbClr val="01C4C4"/>
                </a:solidFill>
                <a:latin typeface="+mj-lt"/>
                <a:ea typeface="+mj-ea"/>
                <a:cs typeface="+mj-cs"/>
                <a:sym typeface="Helvetica"/>
              </a:defRPr>
            </a:pPr>
            <a:r>
              <a:rPr b="1">
                <a:solidFill>
                  <a:srgbClr val="E66170"/>
                </a:solidFill>
              </a:rPr>
              <a:t>if</a:t>
            </a:r>
            <a:r>
              <a:rPr>
                <a:solidFill>
                  <a:srgbClr val="D1D1D1"/>
                </a:solidFill>
              </a:rPr>
              <a:t> </a:t>
            </a:r>
            <a:r>
              <a:rPr>
                <a:solidFill>
                  <a:srgbClr val="D2CD86"/>
                </a:solidFill>
              </a:rPr>
              <a:t>(</a:t>
            </a:r>
            <a:r>
              <a:rPr>
                <a:solidFill>
                  <a:srgbClr val="02D046"/>
                </a:solidFill>
              </a:rPr>
              <a:t>'</a:t>
            </a:r>
            <a:r>
              <a:rPr/>
              <a:t>serviceWorker</a:t>
            </a:r>
            <a:r>
              <a:rPr>
                <a:solidFill>
                  <a:srgbClr val="02D046"/>
                </a:solidFill>
              </a:rPr>
              <a:t>'</a:t>
            </a:r>
            <a:r>
              <a:rPr>
                <a:solidFill>
                  <a:srgbClr val="D1D1D1"/>
                </a:solidFill>
              </a:rPr>
              <a:t> </a:t>
            </a:r>
            <a:r>
              <a:rPr b="1">
                <a:solidFill>
                  <a:srgbClr val="E66170"/>
                </a:solidFill>
              </a:rPr>
              <a:t>in</a:t>
            </a:r>
            <a:r>
              <a:rPr>
                <a:solidFill>
                  <a:srgbClr val="D1D1D1"/>
                </a:solidFill>
              </a:rPr>
              <a:t> navigator</a:t>
            </a:r>
            <a:r>
              <a:rPr>
                <a:solidFill>
                  <a:srgbClr val="D2CD86"/>
                </a:solidFill>
              </a:rPr>
              <a:t>)</a:t>
            </a:r>
            <a:r>
              <a:rPr>
                <a:solidFill>
                  <a:srgbClr val="D1D1D1"/>
                </a:solidFill>
              </a:rPr>
              <a:t> </a:t>
            </a:r>
            <a:r>
              <a:rPr>
                <a:solidFill>
                  <a:srgbClr val="B060B0"/>
                </a:solidFill>
              </a:rPr>
              <a:t>{</a:t>
            </a:r>
            <a:endParaRPr>
              <a:solidFill>
                <a:srgbClr val="D1D1D1"/>
              </a:solidFill>
            </a:endParaRPr>
          </a:p>
          <a:p>
            <a:pPr defTabSz="228600">
              <a:spcBef>
                <a:spcPts val="0"/>
              </a:spcBef>
              <a:defRPr sz="5600">
                <a:solidFill>
                  <a:srgbClr val="01C4C4"/>
                </a:solidFill>
                <a:latin typeface="+mj-lt"/>
                <a:ea typeface="+mj-ea"/>
                <a:cs typeface="+mj-cs"/>
                <a:sym typeface="Helvetica"/>
              </a:defRPr>
            </a:pPr>
            <a:r>
              <a:rPr>
                <a:solidFill>
                  <a:srgbClr val="D1D1D1"/>
                </a:solidFill>
              </a:rPr>
              <a:t>  navigator</a:t>
            </a:r>
            <a:r>
              <a:rPr>
                <a:solidFill>
                  <a:srgbClr val="D2CD86"/>
                </a:solidFill>
              </a:rPr>
              <a:t>.</a:t>
            </a:r>
            <a:r>
              <a:rPr>
                <a:solidFill>
                  <a:srgbClr val="D1D1D1"/>
                </a:solidFill>
              </a:rPr>
              <a:t>serviceWorker</a:t>
            </a:r>
            <a:r>
              <a:rPr>
                <a:solidFill>
                  <a:srgbClr val="D2CD86"/>
                </a:solidFill>
              </a:rPr>
              <a:t>.</a:t>
            </a:r>
            <a:r>
              <a:rPr>
                <a:solidFill>
                  <a:srgbClr val="D1D1D1"/>
                </a:solidFill>
              </a:rPr>
              <a:t>register</a:t>
            </a:r>
            <a:r>
              <a:rPr>
                <a:solidFill>
                  <a:srgbClr val="D2CD86"/>
                </a:solidFill>
              </a:rPr>
              <a:t>(</a:t>
            </a:r>
            <a:r>
              <a:rPr>
                <a:solidFill>
                  <a:srgbClr val="02D046"/>
                </a:solidFill>
              </a:rPr>
              <a:t>'</a:t>
            </a:r>
            <a:r>
              <a:rPr b="1"/>
              <a:t>/service-worker.js</a:t>
            </a:r>
            <a:r>
              <a:rPr>
                <a:solidFill>
                  <a:srgbClr val="02D046"/>
                </a:solidFill>
              </a:rPr>
              <a:t>'</a:t>
            </a:r>
            <a:r>
              <a:rPr>
                <a:solidFill>
                  <a:srgbClr val="D2CD86"/>
                </a:solidFill>
              </a:rPr>
              <a:t>)</a:t>
            </a:r>
            <a:endParaRPr>
              <a:solidFill>
                <a:srgbClr val="D1D1D1"/>
              </a:solidFill>
            </a:endParaRPr>
          </a:p>
          <a:p>
            <a:pPr defTabSz="228600">
              <a:spcBef>
                <a:spcPts val="0"/>
              </a:spcBef>
              <a:defRPr sz="5600">
                <a:solidFill>
                  <a:srgbClr val="53585F"/>
                </a:solidFill>
                <a:latin typeface="+mj-lt"/>
                <a:ea typeface="+mj-ea"/>
                <a:cs typeface="+mj-cs"/>
                <a:sym typeface="Helvetica"/>
              </a:defRPr>
            </a:pPr>
            <a:r>
              <a:rPr/>
              <a:t>   .then(</a:t>
            </a:r>
            <a:r>
              <a:rPr b="1"/>
              <a:t>function</a:t>
            </a:r>
            <a:r>
              <a:rPr/>
              <a:t>(reg) {</a:t>
            </a:r>
          </a:p>
          <a:p>
            <a:pPr defTabSz="228600">
              <a:spcBef>
                <a:spcPts val="0"/>
              </a:spcBef>
              <a:defRPr sz="5600">
                <a:solidFill>
                  <a:srgbClr val="53585F"/>
                </a:solidFill>
                <a:latin typeface="+mj-lt"/>
                <a:ea typeface="+mj-ea"/>
                <a:cs typeface="+mj-cs"/>
                <a:sym typeface="Helvetica"/>
              </a:defRPr>
            </a:pPr>
            <a:r>
              <a:rPr/>
              <a:t>      console.</a:t>
            </a:r>
            <a:r>
              <a:rPr b="1"/>
              <a:t>log</a:t>
            </a:r>
            <a:r>
              <a:rPr/>
              <a:t>('Service Worker Registered', reg);</a:t>
            </a:r>
          </a:p>
          <a:p>
            <a:pPr defTabSz="228600">
              <a:spcBef>
                <a:spcPts val="0"/>
              </a:spcBef>
              <a:defRPr sz="5600">
                <a:solidFill>
                  <a:srgbClr val="53585F"/>
                </a:solidFill>
                <a:latin typeface="+mj-lt"/>
                <a:ea typeface="+mj-ea"/>
                <a:cs typeface="+mj-cs"/>
                <a:sym typeface="Helvetica"/>
              </a:defRPr>
            </a:pPr>
            <a:r>
              <a:rPr/>
              <a:t>   })</a:t>
            </a:r>
          </a:p>
          <a:p>
            <a:pPr defTabSz="228600">
              <a:spcBef>
                <a:spcPts val="0"/>
              </a:spcBef>
              <a:defRPr sz="5600" b="1">
                <a:solidFill>
                  <a:srgbClr val="53585F"/>
                </a:solidFill>
                <a:latin typeface="+mj-lt"/>
                <a:ea typeface="+mj-ea"/>
                <a:cs typeface="+mj-cs"/>
                <a:sym typeface="Helvetica"/>
              </a:defRPr>
            </a:pPr>
            <a:r>
              <a:rPr b="0"/>
              <a:t>   .</a:t>
            </a:r>
            <a:r>
              <a:rPr/>
              <a:t>catch</a:t>
            </a:r>
            <a:r>
              <a:rPr b="0"/>
              <a:t>(</a:t>
            </a:r>
            <a:r>
              <a:rPr/>
              <a:t>function</a:t>
            </a:r>
            <a:r>
              <a:rPr b="0"/>
              <a:t>(err) {</a:t>
            </a:r>
          </a:p>
          <a:p>
            <a:pPr defTabSz="228600">
              <a:spcBef>
                <a:spcPts val="0"/>
              </a:spcBef>
              <a:defRPr sz="5600">
                <a:solidFill>
                  <a:srgbClr val="53585F"/>
                </a:solidFill>
                <a:latin typeface="+mj-lt"/>
                <a:ea typeface="+mj-ea"/>
                <a:cs typeface="+mj-cs"/>
                <a:sym typeface="Helvetica"/>
              </a:defRPr>
            </a:pPr>
            <a:r>
              <a:rPr/>
              <a:t>     console.</a:t>
            </a:r>
            <a:r>
              <a:rPr b="1"/>
              <a:t>log</a:t>
            </a:r>
            <a:r>
              <a:rPr/>
              <a:t>('Error registering Service Worker', err);</a:t>
            </a:r>
          </a:p>
          <a:p>
            <a:pPr defTabSz="228600">
              <a:spcBef>
                <a:spcPts val="0"/>
              </a:spcBef>
              <a:defRPr sz="5600">
                <a:solidFill>
                  <a:srgbClr val="53585F"/>
                </a:solidFill>
                <a:latin typeface="+mj-lt"/>
                <a:ea typeface="+mj-ea"/>
                <a:cs typeface="+mj-cs"/>
                <a:sym typeface="Helvetica"/>
              </a:defRPr>
            </a:pPr>
            <a:r>
              <a:rPr/>
              <a:t>   });</a:t>
            </a:r>
          </a:p>
          <a:p>
            <a:pPr defTabSz="228600">
              <a:spcBef>
                <a:spcPts val="0"/>
              </a:spcBef>
              <a:defRPr sz="5600">
                <a:solidFill>
                  <a:srgbClr val="B060B0"/>
                </a:solidFill>
                <a:latin typeface="+mj-lt"/>
                <a:ea typeface="+mj-ea"/>
                <a:cs typeface="+mj-cs"/>
                <a:sym typeface="Helvetica"/>
              </a:defRPr>
            </a:pPr>
            <a:r>
              <a:rPr/>
              <a:t>}</a:t>
            </a:r>
          </a:p>
        </p:txBody>
      </p:sp>
    </p:spTree>
    <p:extLst>
      <p:ext uri="{BB962C8B-B14F-4D97-AF65-F5344CB8AC3E}">
        <p14:creationId xmlns:p14="http://schemas.microsoft.com/office/powerpoint/2010/main" val="1709398052"/>
      </p:ext>
    </p:extLst>
  </p:cSld>
  <p:clrMapOvr>
    <a:masterClrMapping/>
  </p:clrMapOvr>
  <p:transition spd="med"/>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7" name="Shape 697"/>
          <p:cNvSpPr>
            <a:spLocks noGrp="1"/>
          </p:cNvSpPr>
          <p:nvPr>
            <p:ph type="body" idx="13"/>
          </p:nvPr>
        </p:nvSpPr>
        <p:spPr>
          <a:prstGeom prst="rect">
            <a:avLst/>
          </a:prstGeom>
        </p:spPr>
        <p:txBody>
          <a:bodyPr/>
          <a:lstStyle/>
          <a:p>
            <a:r>
              <a:rPr/>
              <a:t>Caching strategies</a:t>
            </a:r>
          </a:p>
        </p:txBody>
      </p:sp>
      <p:sp>
        <p:nvSpPr>
          <p:cNvPr id="698" name="Shape 698"/>
          <p:cNvSpPr>
            <a:spLocks noGrp="1"/>
          </p:cNvSpPr>
          <p:nvPr>
            <p:ph type="body" idx="14"/>
          </p:nvPr>
        </p:nvSpPr>
        <p:spPr>
          <a:prstGeom prst="rect">
            <a:avLst/>
          </a:prstGeom>
        </p:spPr>
        <p:txBody>
          <a:bodyPr/>
          <a:lstStyle/>
          <a:p>
            <a:r>
              <a:rPr/>
              <a:t>You are in control of the network</a:t>
            </a:r>
          </a:p>
        </p:txBody>
      </p:sp>
    </p:spTree>
    <p:extLst>
      <p:ext uri="{BB962C8B-B14F-4D97-AF65-F5344CB8AC3E}">
        <p14:creationId xmlns:p14="http://schemas.microsoft.com/office/powerpoint/2010/main" val="1753027562"/>
      </p:ext>
    </p:extLst>
  </p:cSld>
  <p:clrMapOvr>
    <a:masterClrMapping/>
  </p:clrMapOvr>
  <p:transition spd="med"/>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2" name="Shape 702"/>
          <p:cNvSpPr>
            <a:spLocks noGrp="1"/>
          </p:cNvSpPr>
          <p:nvPr>
            <p:ph type="body" idx="13"/>
          </p:nvPr>
        </p:nvSpPr>
        <p:spPr>
          <a:xfrm>
            <a:off x="0" y="495300"/>
            <a:ext cx="12192000" cy="983718"/>
          </a:xfrm>
          <a:prstGeom prst="rect">
            <a:avLst/>
          </a:prstGeom>
        </p:spPr>
        <p:txBody>
          <a:bodyPr/>
          <a:lstStyle/>
          <a:p>
            <a:r>
              <a:rPr/>
              <a:t>Cache, Falling Back to Network</a:t>
            </a:r>
          </a:p>
        </p:txBody>
      </p:sp>
      <p:pic>
        <p:nvPicPr>
          <p:cNvPr id="703" name="cache-falling-back-to-network.mov"/>
          <p:cNvPicPr>
            <a:picLocks/>
          </p:cNvPicPr>
          <p:nvPr>
            <a:videoFile r:link="rId2"/>
            <p:extLst>
              <p:ext uri="{DAA4B4D4-6D71-4841-9C94-3DE7FCFB9230}">
                <p14:media xmlns:p14="http://schemas.microsoft.com/office/powerpoint/2010/main" r:embed="rId1"/>
              </p:ext>
            </p:extLst>
          </p:nvPr>
        </p:nvPicPr>
        <p:blipFill>
          <a:blip r:embed="rId5">
            <a:extLst/>
          </a:blip>
          <a:stretch>
            <a:fillRect/>
          </a:stretch>
        </p:blipFill>
        <p:spPr>
          <a:xfrm>
            <a:off x="825500" y="1582777"/>
            <a:ext cx="10541000" cy="5156201"/>
          </a:xfrm>
          <a:prstGeom prst="rect">
            <a:avLst/>
          </a:prstGeom>
          <a:ln w="12700">
            <a:miter lim="400000"/>
          </a:ln>
        </p:spPr>
      </p:pic>
    </p:spTree>
    <p:extLst>
      <p:ext uri="{BB962C8B-B14F-4D97-AF65-F5344CB8AC3E}">
        <p14:creationId xmlns:p14="http://schemas.microsoft.com/office/powerpoint/2010/main" val="127747842"/>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1000"/>
                                  </p:stCondLst>
                                  <p:childTnLst>
                                    <p:cmd type="call" cmd="playFrom(0.0)">
                                      <p:cBhvr>
                                        <p:cTn id="6" dur="10082666" fill="hold"/>
                                        <p:tgtEl>
                                          <p:spTgt spid="70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703"/>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1"/>
          <p:cNvSpPr>
            <a:spLocks noGrp="1" noChangeArrowheads="1"/>
          </p:cNvSpPr>
          <p:nvPr>
            <p:ph type="title"/>
          </p:nvPr>
        </p:nvSpPr>
        <p:spPr>
          <a:xfrm>
            <a:off x="838200" y="752582"/>
            <a:ext cx="10515600" cy="1325563"/>
          </a:xfrm>
        </p:spPr>
        <p:txBody>
          <a:bodyPr>
            <a:normAutofit fontScale="90000"/>
          </a:bodyPr>
          <a:lstStyle/>
          <a:p>
            <a:r>
              <a:rPr lang="en-US" altLang="en-US" sz="20000">
                <a:solidFill>
                  <a:schemeClr val="accent2"/>
                </a:solidFill>
                <a:latin typeface="Helvetica" charset="0"/>
                <a:ea typeface="Helvetica" charset="0"/>
                <a:cs typeface="Helvetica" charset="0"/>
              </a:rPr>
              <a:t>80%</a:t>
            </a:r>
          </a:p>
        </p:txBody>
      </p:sp>
      <p:sp>
        <p:nvSpPr>
          <p:cNvPr id="28674" name="Rectangle 2"/>
          <p:cNvSpPr>
            <a:spLocks noGrp="1" noChangeArrowheads="1"/>
          </p:cNvSpPr>
          <p:nvPr>
            <p:ph type="body" sz="half" idx="1"/>
          </p:nvPr>
        </p:nvSpPr>
        <p:spPr>
          <a:xfrm>
            <a:off x="838200" y="2213082"/>
            <a:ext cx="10515600" cy="4351338"/>
          </a:xfrm>
        </p:spPr>
        <p:txBody>
          <a:bodyPr/>
          <a:lstStyle/>
          <a:p>
            <a:pPr marL="0" indent="0" defTabSz="325438">
              <a:spcBef>
                <a:spcPct val="0"/>
              </a:spcBef>
              <a:buNone/>
            </a:pPr>
            <a:r>
              <a:rPr lang="en-US" altLang="en-US" sz="5500">
                <a:solidFill>
                  <a:srgbClr val="6C6E70"/>
                </a:solidFill>
                <a:latin typeface="Helvetica" charset="0"/>
                <a:ea typeface="Helvetica" charset="0"/>
                <a:cs typeface="Helvetica" charset="0"/>
                <a:sym typeface="Helvetica" charset="0"/>
              </a:rPr>
              <a:t>OF TIME SPENT IS IN</a:t>
            </a:r>
          </a:p>
          <a:p>
            <a:pPr marL="0" indent="0" defTabSz="325438">
              <a:spcBef>
                <a:spcPct val="0"/>
              </a:spcBef>
              <a:buNone/>
            </a:pPr>
            <a:r>
              <a:rPr lang="en-US" altLang="en-US" sz="5500">
                <a:solidFill>
                  <a:srgbClr val="6C6E70"/>
                </a:solidFill>
                <a:latin typeface="Helvetica" charset="0"/>
                <a:ea typeface="Helvetica" charset="0"/>
                <a:cs typeface="Helvetica" charset="0"/>
                <a:sym typeface="Helvetica" charset="0"/>
              </a:rPr>
              <a:t>USERS’ TOP 3 APPS</a:t>
            </a:r>
          </a:p>
        </p:txBody>
      </p:sp>
      <p:sp>
        <p:nvSpPr>
          <p:cNvPr id="28675" name="Rectangle 3"/>
          <p:cNvSpPr>
            <a:spLocks/>
          </p:cNvSpPr>
          <p:nvPr/>
        </p:nvSpPr>
        <p:spPr bwMode="auto">
          <a:xfrm>
            <a:off x="361157" y="6236912"/>
            <a:ext cx="5873750" cy="2150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5052" tIns="15052" rIns="15052" bIns="15052" anchor="ctr">
            <a:spAutoFit/>
          </a:bodyPr>
          <a:lstStyle/>
          <a:p>
            <a:r>
              <a:rPr lang="en-US" altLang="en-US" sz="1200" i="1">
                <a:solidFill>
                  <a:srgbClr val="A6AAA8"/>
                </a:solidFill>
                <a:latin typeface="Helvetica" charset="0"/>
                <a:ea typeface="Helvetica" charset="0"/>
                <a:cs typeface="Helvetica" charset="0"/>
                <a:sym typeface="Helvetica" charset="0"/>
              </a:rPr>
              <a:t>Source: comScore Mobile Metrix, U.S., Age 18+, June 2015</a:t>
            </a:r>
          </a:p>
        </p:txBody>
      </p:sp>
    </p:spTree>
    <p:extLst>
      <p:ext uri="{BB962C8B-B14F-4D97-AF65-F5344CB8AC3E}">
        <p14:creationId xmlns:p14="http://schemas.microsoft.com/office/powerpoint/2010/main" val="419020787"/>
      </p:ext>
    </p:extLst>
  </p:cSld>
  <p:clrMapOvr>
    <a:masterClrMapping/>
  </p:clrMapOvr>
  <p:transition spd="med"/>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7" name="Shape 707"/>
          <p:cNvSpPr>
            <a:spLocks noGrp="1"/>
          </p:cNvSpPr>
          <p:nvPr>
            <p:ph type="body" idx="13"/>
          </p:nvPr>
        </p:nvSpPr>
        <p:spPr>
          <a:xfrm>
            <a:off x="0" y="495300"/>
            <a:ext cx="12192000" cy="983718"/>
          </a:xfrm>
          <a:prstGeom prst="rect">
            <a:avLst/>
          </a:prstGeom>
        </p:spPr>
        <p:txBody>
          <a:bodyPr/>
          <a:lstStyle/>
          <a:p>
            <a:r>
              <a:rPr/>
              <a:t>Network, Falling Back to Cache</a:t>
            </a:r>
          </a:p>
        </p:txBody>
      </p:sp>
      <p:pic>
        <p:nvPicPr>
          <p:cNvPr id="708" name="network-falling-back-to-cache.mov"/>
          <p:cNvPicPr>
            <a:picLocks/>
          </p:cNvPicPr>
          <p:nvPr>
            <a:videoFile r:link="rId2"/>
            <p:extLst>
              <p:ext uri="{DAA4B4D4-6D71-4841-9C94-3DE7FCFB9230}">
                <p14:media xmlns:p14="http://schemas.microsoft.com/office/powerpoint/2010/main" r:embed="rId1"/>
              </p:ext>
            </p:extLst>
          </p:nvPr>
        </p:nvPicPr>
        <p:blipFill>
          <a:blip r:embed="rId5">
            <a:extLst/>
          </a:blip>
          <a:stretch>
            <a:fillRect/>
          </a:stretch>
        </p:blipFill>
        <p:spPr>
          <a:xfrm>
            <a:off x="825500" y="1568025"/>
            <a:ext cx="10541000" cy="5105401"/>
          </a:xfrm>
          <a:prstGeom prst="rect">
            <a:avLst/>
          </a:prstGeom>
          <a:ln w="12700">
            <a:miter lim="400000"/>
          </a:ln>
        </p:spPr>
      </p:pic>
    </p:spTree>
    <p:extLst>
      <p:ext uri="{BB962C8B-B14F-4D97-AF65-F5344CB8AC3E}">
        <p14:creationId xmlns:p14="http://schemas.microsoft.com/office/powerpoint/2010/main" val="1238545462"/>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1000"/>
                                  </p:stCondLst>
                                  <p:childTnLst>
                                    <p:cmd type="call" cmd="playFrom(0.0)">
                                      <p:cBhvr>
                                        <p:cTn id="6" dur="9759833" fill="hold"/>
                                        <p:tgtEl>
                                          <p:spTgt spid="70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708"/>
                </p:tgtEl>
              </p:cMediaNode>
            </p:video>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2" name="Shape 712"/>
          <p:cNvSpPr>
            <a:spLocks noGrp="1"/>
          </p:cNvSpPr>
          <p:nvPr>
            <p:ph type="body" idx="13"/>
          </p:nvPr>
        </p:nvSpPr>
        <p:spPr>
          <a:xfrm>
            <a:off x="0" y="495300"/>
            <a:ext cx="12192000" cy="983718"/>
          </a:xfrm>
          <a:prstGeom prst="rect">
            <a:avLst/>
          </a:prstGeom>
        </p:spPr>
        <p:txBody>
          <a:bodyPr/>
          <a:lstStyle/>
          <a:p>
            <a:r>
              <a:rPr/>
              <a:t>Cache then Network</a:t>
            </a:r>
          </a:p>
        </p:txBody>
      </p:sp>
      <p:pic>
        <p:nvPicPr>
          <p:cNvPr id="713" name="cache-then-network.mov"/>
          <p:cNvPicPr>
            <a:picLocks/>
          </p:cNvPicPr>
          <p:nvPr>
            <a:videoFile r:link="rId2"/>
            <p:extLst>
              <p:ext uri="{DAA4B4D4-6D71-4841-9C94-3DE7FCFB9230}">
                <p14:media xmlns:p14="http://schemas.microsoft.com/office/powerpoint/2010/main" r:embed="rId1"/>
              </p:ext>
            </p:extLst>
          </p:nvPr>
        </p:nvPicPr>
        <p:blipFill>
          <a:blip r:embed="rId5">
            <a:extLst/>
          </a:blip>
          <a:stretch>
            <a:fillRect/>
          </a:stretch>
        </p:blipFill>
        <p:spPr>
          <a:xfrm>
            <a:off x="1572704" y="1639941"/>
            <a:ext cx="9046593" cy="4983633"/>
          </a:xfrm>
          <a:prstGeom prst="rect">
            <a:avLst/>
          </a:prstGeom>
          <a:ln w="12700">
            <a:miter lim="400000"/>
          </a:ln>
        </p:spPr>
      </p:pic>
    </p:spTree>
    <p:extLst>
      <p:ext uri="{BB962C8B-B14F-4D97-AF65-F5344CB8AC3E}">
        <p14:creationId xmlns:p14="http://schemas.microsoft.com/office/powerpoint/2010/main" val="1258932128"/>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1000"/>
                                  </p:stCondLst>
                                  <p:childTnLst>
                                    <p:cmd type="call" cmd="playFrom(0.0)">
                                      <p:cBhvr>
                                        <p:cTn id="6" dur="7574666" fill="hold"/>
                                        <p:tgtEl>
                                          <p:spTgt spid="71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713"/>
                </p:tgtEl>
              </p:cMediaNode>
            </p:video>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 name="Shape 717"/>
          <p:cNvSpPr>
            <a:spLocks noGrp="1"/>
          </p:cNvSpPr>
          <p:nvPr>
            <p:ph type="body" idx="13"/>
          </p:nvPr>
        </p:nvSpPr>
        <p:spPr>
          <a:xfrm>
            <a:off x="0" y="495300"/>
            <a:ext cx="12192000" cy="983718"/>
          </a:xfrm>
          <a:prstGeom prst="rect">
            <a:avLst/>
          </a:prstGeom>
        </p:spPr>
        <p:txBody>
          <a:bodyPr/>
          <a:lstStyle/>
          <a:p>
            <a:r>
              <a:rPr/>
              <a:t>Generic Fallback</a:t>
            </a:r>
          </a:p>
        </p:txBody>
      </p:sp>
      <p:pic>
        <p:nvPicPr>
          <p:cNvPr id="718" name="generic-fallback.mov"/>
          <p:cNvPicPr>
            <a:picLocks/>
          </p:cNvPicPr>
          <p:nvPr>
            <a:videoFile r:link="rId2"/>
            <p:extLst>
              <p:ext uri="{DAA4B4D4-6D71-4841-9C94-3DE7FCFB9230}">
                <p14:media xmlns:p14="http://schemas.microsoft.com/office/powerpoint/2010/main" r:embed="rId1"/>
              </p:ext>
            </p:extLst>
          </p:nvPr>
        </p:nvPicPr>
        <p:blipFill>
          <a:blip r:embed="rId5">
            <a:extLst/>
          </a:blip>
          <a:stretch>
            <a:fillRect/>
          </a:stretch>
        </p:blipFill>
        <p:spPr>
          <a:xfrm>
            <a:off x="762000" y="1487000"/>
            <a:ext cx="10668000" cy="5181601"/>
          </a:xfrm>
          <a:prstGeom prst="rect">
            <a:avLst/>
          </a:prstGeom>
          <a:ln w="12700">
            <a:miter lim="400000"/>
          </a:ln>
        </p:spPr>
      </p:pic>
    </p:spTree>
    <p:extLst>
      <p:ext uri="{BB962C8B-B14F-4D97-AF65-F5344CB8AC3E}">
        <p14:creationId xmlns:p14="http://schemas.microsoft.com/office/powerpoint/2010/main" val="1158544763"/>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1000"/>
                                  </p:stCondLst>
                                  <p:childTnLst>
                                    <p:cmd type="call" cmd="playFrom(0.0)">
                                      <p:cBhvr>
                                        <p:cTn id="6" dur="12600333" fill="hold"/>
                                        <p:tgtEl>
                                          <p:spTgt spid="71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718"/>
                </p:tgtEl>
              </p:cMediaNode>
            </p:video>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2" name="Shape 722"/>
          <p:cNvSpPr>
            <a:spLocks noGrp="1"/>
          </p:cNvSpPr>
          <p:nvPr>
            <p:ph type="body" idx="13"/>
          </p:nvPr>
        </p:nvSpPr>
        <p:spPr>
          <a:xfrm>
            <a:off x="0" y="495300"/>
            <a:ext cx="12192000" cy="983718"/>
          </a:xfrm>
          <a:prstGeom prst="rect">
            <a:avLst/>
          </a:prstGeom>
        </p:spPr>
        <p:txBody>
          <a:bodyPr/>
          <a:lstStyle/>
          <a:p>
            <a:r>
              <a:rPr/>
              <a:t>Cache and Network Race</a:t>
            </a:r>
          </a:p>
        </p:txBody>
      </p:sp>
      <p:pic>
        <p:nvPicPr>
          <p:cNvPr id="723" name="cache-and-network-race.mov"/>
          <p:cNvPicPr>
            <a:picLocks/>
          </p:cNvPicPr>
          <p:nvPr>
            <a:videoFile r:link="rId2"/>
            <p:extLst>
              <p:ext uri="{DAA4B4D4-6D71-4841-9C94-3DE7FCFB9230}">
                <p14:media xmlns:p14="http://schemas.microsoft.com/office/powerpoint/2010/main" r:embed="rId1"/>
              </p:ext>
            </p:extLst>
          </p:nvPr>
        </p:nvPicPr>
        <p:blipFill>
          <a:blip r:embed="rId5">
            <a:extLst/>
          </a:blip>
          <a:stretch>
            <a:fillRect/>
          </a:stretch>
        </p:blipFill>
        <p:spPr>
          <a:xfrm>
            <a:off x="1447800" y="1529666"/>
            <a:ext cx="9296400" cy="5029201"/>
          </a:xfrm>
          <a:prstGeom prst="rect">
            <a:avLst/>
          </a:prstGeom>
          <a:ln w="12700">
            <a:miter lim="400000"/>
          </a:ln>
        </p:spPr>
      </p:pic>
    </p:spTree>
    <p:extLst>
      <p:ext uri="{BB962C8B-B14F-4D97-AF65-F5344CB8AC3E}">
        <p14:creationId xmlns:p14="http://schemas.microsoft.com/office/powerpoint/2010/main" val="1266733482"/>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1000"/>
                                  </p:stCondLst>
                                  <p:childTnLst>
                                    <p:cmd type="call" cmd="playFrom(0.0)">
                                      <p:cBhvr>
                                        <p:cTn id="6" dur="6615666" fill="hold"/>
                                        <p:tgtEl>
                                          <p:spTgt spid="72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723"/>
                </p:tgtEl>
              </p:cMediaNode>
            </p:video>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7" name="moog-1573329_1920.jpg"/>
          <p:cNvPicPr>
            <a:picLocks noChangeAspect="1"/>
          </p:cNvPicPr>
          <p:nvPr/>
        </p:nvPicPr>
        <p:blipFill>
          <a:blip r:embed="rId3">
            <a:extLst/>
          </a:blip>
          <a:srcRect t="10034" b="10034"/>
          <a:stretch>
            <a:fillRect/>
          </a:stretch>
        </p:blipFill>
        <p:spPr>
          <a:xfrm>
            <a:off x="-2065103" y="1033"/>
            <a:ext cx="14276655" cy="8029611"/>
          </a:xfrm>
          <a:prstGeom prst="rect">
            <a:avLst/>
          </a:prstGeom>
          <a:ln w="3175">
            <a:miter lim="400000"/>
          </a:ln>
        </p:spPr>
      </p:pic>
      <p:sp>
        <p:nvSpPr>
          <p:cNvPr id="728" name="Shape 728"/>
          <p:cNvSpPr/>
          <p:nvPr/>
        </p:nvSpPr>
        <p:spPr>
          <a:xfrm>
            <a:off x="-1" y="-1"/>
            <a:ext cx="12192001" cy="6858001"/>
          </a:xfrm>
          <a:prstGeom prst="rect">
            <a:avLst/>
          </a:prstGeom>
          <a:solidFill>
            <a:srgbClr val="000000">
              <a:alpha val="55840"/>
            </a:srgbClr>
          </a:solidFill>
          <a:ln w="3175">
            <a:miter lim="400000"/>
          </a:ln>
        </p:spPr>
        <p:txBody>
          <a:bodyPr lIns="15052" tIns="15052" rIns="15052" bIns="15052" anchor="ctr"/>
          <a:lstStyle/>
          <a:p>
            <a:pPr>
              <a:defRPr sz="3400"/>
            </a:pPr>
            <a:endParaRPr sz="1700"/>
          </a:p>
        </p:txBody>
      </p:sp>
      <p:sp>
        <p:nvSpPr>
          <p:cNvPr id="729" name="Shape 729"/>
          <p:cNvSpPr>
            <a:spLocks noGrp="1"/>
          </p:cNvSpPr>
          <p:nvPr>
            <p:ph type="title"/>
          </p:nvPr>
        </p:nvSpPr>
        <p:spPr>
          <a:xfrm>
            <a:off x="-1012" y="1994811"/>
            <a:ext cx="12194024" cy="2868378"/>
          </a:xfrm>
          <a:prstGeom prst="rect">
            <a:avLst/>
          </a:prstGeom>
        </p:spPr>
        <p:txBody>
          <a:bodyPr/>
          <a:lstStyle/>
          <a:p>
            <a:r>
              <a:rPr/>
              <a:t>control</a:t>
            </a:r>
          </a:p>
        </p:txBody>
      </p:sp>
      <p:sp>
        <p:nvSpPr>
          <p:cNvPr id="730" name="Shape 730"/>
          <p:cNvSpPr>
            <a:spLocks noGrp="1"/>
          </p:cNvSpPr>
          <p:nvPr>
            <p:ph type="body" sz="half" idx="1"/>
          </p:nvPr>
        </p:nvSpPr>
        <p:spPr>
          <a:xfrm>
            <a:off x="2504756" y="1676282"/>
            <a:ext cx="7182489" cy="2504804"/>
          </a:xfrm>
          <a:prstGeom prst="rect">
            <a:avLst/>
          </a:prstGeom>
        </p:spPr>
        <p:txBody>
          <a:bodyPr/>
          <a:lstStyle>
            <a:lvl1pPr>
              <a:defRPr>
                <a:solidFill>
                  <a:srgbClr val="DCDEE0"/>
                </a:solidFill>
              </a:defRPr>
            </a:lvl1pPr>
          </a:lstStyle>
          <a:p>
            <a:r>
              <a:rPr/>
              <a:t>You are in</a:t>
            </a:r>
          </a:p>
        </p:txBody>
      </p:sp>
      <p:sp>
        <p:nvSpPr>
          <p:cNvPr id="731" name="Shape 731"/>
          <p:cNvSpPr>
            <a:spLocks noGrp="1"/>
          </p:cNvSpPr>
          <p:nvPr>
            <p:ph type="body" idx="13"/>
          </p:nvPr>
        </p:nvSpPr>
        <p:spPr>
          <a:prstGeom prst="rect">
            <a:avLst/>
          </a:prstGeom>
        </p:spPr>
        <p:txBody>
          <a:bodyPr/>
          <a:lstStyle/>
          <a:p>
            <a:pPr>
              <a:defRPr sz="2400" i="1" spc="0">
                <a:solidFill>
                  <a:srgbClr val="A6AAA8"/>
                </a:solidFill>
                <a:latin typeface="+mn-lt"/>
                <a:ea typeface="+mn-ea"/>
                <a:cs typeface="+mn-cs"/>
                <a:sym typeface="Helvetica Light"/>
              </a:defRPr>
            </a:pPr>
            <a:endParaRPr/>
          </a:p>
        </p:txBody>
      </p:sp>
    </p:spTree>
    <p:extLst>
      <p:ext uri="{BB962C8B-B14F-4D97-AF65-F5344CB8AC3E}">
        <p14:creationId xmlns:p14="http://schemas.microsoft.com/office/powerpoint/2010/main" val="835738978"/>
      </p:ext>
    </p:extLst>
  </p:cSld>
  <p:clrMapOvr>
    <a:masterClrMapping/>
  </p:clrMapOvr>
  <p:transition spd="med"/>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5" name="Shape 735"/>
          <p:cNvSpPr>
            <a:spLocks noGrp="1"/>
          </p:cNvSpPr>
          <p:nvPr>
            <p:ph type="body" idx="13"/>
          </p:nvPr>
        </p:nvSpPr>
        <p:spPr>
          <a:xfrm>
            <a:off x="5310158" y="2755771"/>
            <a:ext cx="2191022" cy="781051"/>
          </a:xfrm>
          <a:prstGeom prst="rect">
            <a:avLst/>
          </a:prstGeom>
        </p:spPr>
        <p:txBody>
          <a:bodyPr/>
          <a:lstStyle/>
          <a:p>
            <a:r>
              <a:rPr smtClean="0"/>
              <a:t>Tool</a:t>
            </a:r>
            <a:r>
              <a:rPr lang="nl-NL" err="1" smtClean="0"/>
              <a:t>ing</a:t>
            </a:r>
            <a:endParaRPr/>
          </a:p>
        </p:txBody>
      </p:sp>
    </p:spTree>
    <p:extLst>
      <p:ext uri="{BB962C8B-B14F-4D97-AF65-F5344CB8AC3E}">
        <p14:creationId xmlns:p14="http://schemas.microsoft.com/office/powerpoint/2010/main" val="1754011915"/>
      </p:ext>
    </p:extLst>
  </p:cSld>
  <p:clrMapOvr>
    <a:masterClrMapping/>
  </p:clrMapOvr>
  <p:transition spd="med"/>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Rectangle 1"/>
          <p:cNvSpPr>
            <a:spLocks/>
          </p:cNvSpPr>
          <p:nvPr/>
        </p:nvSpPr>
        <p:spPr bwMode="auto">
          <a:xfrm>
            <a:off x="633413" y="487363"/>
            <a:ext cx="10543382" cy="8778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5052" tIns="15052" rIns="15052" bIns="15052"/>
          <a:lstStyle/>
          <a:p>
            <a:pPr algn="l"/>
            <a:r>
              <a:rPr lang="en-US" altLang="en-US" sz="4750">
                <a:solidFill>
                  <a:srgbClr val="6C6E70"/>
                </a:solidFill>
                <a:latin typeface="Helvetica" charset="0"/>
                <a:ea typeface="Helvetica" charset="0"/>
                <a:cs typeface="Helvetica" charset="0"/>
                <a:sym typeface="Helvetica" charset="0"/>
              </a:rPr>
              <a:t>The Dev Tools Application Pane</a:t>
            </a:r>
          </a:p>
        </p:txBody>
      </p:sp>
      <p:sp>
        <p:nvSpPr>
          <p:cNvPr id="47106" name="Rectangle 2"/>
          <p:cNvSpPr>
            <a:spLocks/>
          </p:cNvSpPr>
          <p:nvPr/>
        </p:nvSpPr>
        <p:spPr bwMode="auto">
          <a:xfrm>
            <a:off x="652463" y="1314450"/>
            <a:ext cx="9777896" cy="5810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5052" tIns="15052" rIns="15052" bIns="15052"/>
          <a:lstStyle/>
          <a:p>
            <a:pPr algn="l"/>
            <a:r>
              <a:rPr lang="en-US" altLang="en-US" sz="2250">
                <a:solidFill>
                  <a:srgbClr val="6C6E70"/>
                </a:solidFill>
                <a:latin typeface="Helvetica" charset="0"/>
                <a:ea typeface="Helvetica" charset="0"/>
                <a:cs typeface="Helvetica" charset="0"/>
                <a:sym typeface="Helvetica" charset="0"/>
              </a:rPr>
              <a:t>All your service worker debugging in one place.</a:t>
            </a:r>
          </a:p>
        </p:txBody>
      </p:sp>
      <p:pic>
        <p:nvPicPr>
          <p:cNvPr id="47107" name="Picture 3" descr="image13.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557" y="1967707"/>
            <a:ext cx="12179300" cy="8777288"/>
          </a:xfrm>
          <a:prstGeom prst="rect">
            <a:avLst/>
          </a:prstGeom>
          <a:noFill/>
          <a:ln w="25400" cap="flat" cmpd="sng">
            <a:solidFill>
              <a:srgbClr val="F1EBE7"/>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Tree>
    <p:extLst>
      <p:ext uri="{BB962C8B-B14F-4D97-AF65-F5344CB8AC3E}">
        <p14:creationId xmlns:p14="http://schemas.microsoft.com/office/powerpoint/2010/main" val="2035431512"/>
      </p:ext>
    </p:extLst>
  </p:cSld>
  <p:clrMapOvr>
    <a:masterClrMapping/>
  </p:clrMapOvr>
  <p:transition spd="med"/>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4" name="Shape 744"/>
          <p:cNvSpPr>
            <a:spLocks noGrp="1"/>
          </p:cNvSpPr>
          <p:nvPr>
            <p:ph type="body" idx="13"/>
          </p:nvPr>
        </p:nvSpPr>
        <p:spPr>
          <a:prstGeom prst="rect">
            <a:avLst/>
          </a:prstGeom>
        </p:spPr>
        <p:txBody>
          <a:bodyPr/>
          <a:lstStyle/>
          <a:p>
            <a:r>
              <a:rPr/>
              <a:t>Chrome Dev Tools: the cache</a:t>
            </a:r>
          </a:p>
        </p:txBody>
      </p:sp>
      <p:pic>
        <p:nvPicPr>
          <p:cNvPr id="745" name="Screen Shot 2016-09-01 at 10.05.16 PM.png"/>
          <p:cNvPicPr>
            <a:picLocks noChangeAspect="1"/>
          </p:cNvPicPr>
          <p:nvPr/>
        </p:nvPicPr>
        <p:blipFill>
          <a:blip r:embed="rId3">
            <a:extLst/>
          </a:blip>
          <a:stretch>
            <a:fillRect/>
          </a:stretch>
        </p:blipFill>
        <p:spPr>
          <a:xfrm>
            <a:off x="833858" y="1485900"/>
            <a:ext cx="10524285" cy="6858000"/>
          </a:xfrm>
          <a:prstGeom prst="rect">
            <a:avLst/>
          </a:prstGeom>
          <a:ln w="3175">
            <a:miter lim="400000"/>
          </a:ln>
        </p:spPr>
      </p:pic>
    </p:spTree>
    <p:extLst>
      <p:ext uri="{BB962C8B-B14F-4D97-AF65-F5344CB8AC3E}">
        <p14:creationId xmlns:p14="http://schemas.microsoft.com/office/powerpoint/2010/main" val="70472573"/>
      </p:ext>
    </p:extLst>
  </p:cSld>
  <p:clrMapOvr>
    <a:masterClrMapping/>
  </p:clrMapOvr>
  <p:transition spd="med"/>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9" name="Shape 749"/>
          <p:cNvSpPr>
            <a:spLocks noGrp="1"/>
          </p:cNvSpPr>
          <p:nvPr>
            <p:ph type="body" idx="13"/>
          </p:nvPr>
        </p:nvSpPr>
        <p:spPr>
          <a:prstGeom prst="rect">
            <a:avLst/>
          </a:prstGeom>
        </p:spPr>
        <p:txBody>
          <a:bodyPr/>
          <a:lstStyle/>
          <a:p>
            <a:r>
              <a:rPr/>
              <a:t>Chrome Dev Tools: the cache</a:t>
            </a:r>
          </a:p>
        </p:txBody>
      </p:sp>
      <p:pic>
        <p:nvPicPr>
          <p:cNvPr id="750" name="Screen Shot 2016-09-01 at 10.05.25 PM.png"/>
          <p:cNvPicPr>
            <a:picLocks noChangeAspect="1"/>
          </p:cNvPicPr>
          <p:nvPr/>
        </p:nvPicPr>
        <p:blipFill>
          <a:blip r:embed="rId3">
            <a:extLst/>
          </a:blip>
          <a:stretch>
            <a:fillRect/>
          </a:stretch>
        </p:blipFill>
        <p:spPr>
          <a:xfrm>
            <a:off x="833858" y="1485900"/>
            <a:ext cx="10524285" cy="6858000"/>
          </a:xfrm>
          <a:prstGeom prst="rect">
            <a:avLst/>
          </a:prstGeom>
          <a:ln w="3175">
            <a:miter lim="400000"/>
          </a:ln>
        </p:spPr>
      </p:pic>
    </p:spTree>
    <p:extLst>
      <p:ext uri="{BB962C8B-B14F-4D97-AF65-F5344CB8AC3E}">
        <p14:creationId xmlns:p14="http://schemas.microsoft.com/office/powerpoint/2010/main" val="809983195"/>
      </p:ext>
    </p:extLst>
  </p:cSld>
  <p:clrMapOvr>
    <a:masterClrMapping/>
  </p:clrMapOvr>
  <p:transition spd="med"/>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4" name="Screen Shot 2016-09-01 at 10.05.42 PM.png"/>
          <p:cNvPicPr>
            <a:picLocks noChangeAspect="1"/>
          </p:cNvPicPr>
          <p:nvPr/>
        </p:nvPicPr>
        <p:blipFill>
          <a:blip r:embed="rId3">
            <a:extLst/>
          </a:blip>
          <a:stretch>
            <a:fillRect/>
          </a:stretch>
        </p:blipFill>
        <p:spPr>
          <a:xfrm>
            <a:off x="833857" y="1174427"/>
            <a:ext cx="10524285" cy="6858000"/>
          </a:xfrm>
          <a:prstGeom prst="rect">
            <a:avLst/>
          </a:prstGeom>
          <a:ln w="3175">
            <a:miter lim="400000"/>
          </a:ln>
        </p:spPr>
      </p:pic>
      <p:sp>
        <p:nvSpPr>
          <p:cNvPr id="755" name="Shape 755"/>
          <p:cNvSpPr>
            <a:spLocks noGrp="1"/>
          </p:cNvSpPr>
          <p:nvPr>
            <p:ph type="body" idx="13"/>
          </p:nvPr>
        </p:nvSpPr>
        <p:spPr>
          <a:prstGeom prst="rect">
            <a:avLst/>
          </a:prstGeom>
        </p:spPr>
        <p:txBody>
          <a:bodyPr/>
          <a:lstStyle/>
          <a:p>
            <a:r>
              <a:rPr/>
              <a:t>Service Worker toolbox</a:t>
            </a:r>
          </a:p>
        </p:txBody>
      </p:sp>
    </p:spTree>
    <p:extLst>
      <p:ext uri="{BB962C8B-B14F-4D97-AF65-F5344CB8AC3E}">
        <p14:creationId xmlns:p14="http://schemas.microsoft.com/office/powerpoint/2010/main" val="1940111696"/>
      </p:ext>
    </p:extLst>
  </p:cSld>
  <p:clrMapOvr>
    <a:masterClrMapping/>
  </p:clrMapOvr>
  <p:transition spd="med"/>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1"/>
          <p:cNvSpPr>
            <a:spLocks/>
          </p:cNvSpPr>
          <p:nvPr/>
        </p:nvSpPr>
        <p:spPr bwMode="auto">
          <a:xfrm rot="16200000">
            <a:off x="-1184672" y="2925149"/>
            <a:ext cx="5236369" cy="73862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21900" tIns="121900" rIns="121900" bIns="121900" anchor="ctr">
            <a:spAutoFit/>
          </a:bodyPr>
          <a:lstStyle/>
          <a:p>
            <a:r>
              <a:rPr lang="en-US" altLang="en-US" sz="3200">
                <a:solidFill>
                  <a:srgbClr val="666666"/>
                </a:solidFill>
                <a:latin typeface="Helvetica" charset="0"/>
                <a:ea typeface="Helvetica" charset="0"/>
                <a:cs typeface="Helvetica" charset="0"/>
                <a:sym typeface="Helvetica" charset="0"/>
              </a:rPr>
              <a:t>Capability</a:t>
            </a:r>
          </a:p>
        </p:txBody>
      </p:sp>
      <p:sp>
        <p:nvSpPr>
          <p:cNvPr id="30722" name="Line 2"/>
          <p:cNvSpPr>
            <a:spLocks noChangeShapeType="1"/>
          </p:cNvSpPr>
          <p:nvPr/>
        </p:nvSpPr>
        <p:spPr bwMode="auto">
          <a:xfrm flipV="1">
            <a:off x="1823244" y="676275"/>
            <a:ext cx="794" cy="5178425"/>
          </a:xfrm>
          <a:prstGeom prst="line">
            <a:avLst/>
          </a:prstGeom>
          <a:noFill/>
          <a:ln w="101600" cap="flat" cmpd="sng">
            <a:solidFill>
              <a:srgbClr val="B7B7B7"/>
            </a:solidFill>
            <a:prstDash val="solid"/>
            <a:round/>
            <a:headEnd type="non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5052" tIns="15052" rIns="15052" bIns="15052" anchor="ctr"/>
          <a:lstStyle/>
          <a:p>
            <a:endParaRPr lang="en-US" altLang="en-US" sz="1700"/>
          </a:p>
        </p:txBody>
      </p:sp>
      <p:sp>
        <p:nvSpPr>
          <p:cNvPr id="30723" name="Oval 3"/>
          <p:cNvSpPr>
            <a:spLocks/>
          </p:cNvSpPr>
          <p:nvPr/>
        </p:nvSpPr>
        <p:spPr bwMode="auto">
          <a:xfrm>
            <a:off x="1721644" y="5854700"/>
            <a:ext cx="203200" cy="226219"/>
          </a:xfrm>
          <a:prstGeom prst="ellipse">
            <a:avLst/>
          </a:prstGeom>
          <a:solidFill>
            <a:srgbClr val="B7B7B7"/>
          </a:solidFill>
          <a:ln w="25400" cap="flat" cmpd="sng">
            <a:solidFill>
              <a:srgbClr val="B7B7B7"/>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5052" tIns="15052" rIns="15052" bIns="15052" anchor="ctr"/>
          <a:lstStyle/>
          <a:p>
            <a:endParaRPr lang="en-US" altLang="en-US" sz="1700"/>
          </a:p>
        </p:txBody>
      </p:sp>
      <p:grpSp>
        <p:nvGrpSpPr>
          <p:cNvPr id="30724" name="Group 4"/>
          <p:cNvGrpSpPr>
            <a:grpSpLocks/>
          </p:cNvGrpSpPr>
          <p:nvPr/>
        </p:nvGrpSpPr>
        <p:grpSpPr bwMode="auto">
          <a:xfrm>
            <a:off x="2399507" y="3400425"/>
            <a:ext cx="2375694" cy="2375694"/>
            <a:chOff x="0" y="0"/>
            <a:chExt cx="4751563" cy="4751563"/>
          </a:xfrm>
        </p:grpSpPr>
        <p:sp>
          <p:nvSpPr>
            <p:cNvPr id="30725" name="Oval 5"/>
            <p:cNvSpPr>
              <a:spLocks/>
            </p:cNvSpPr>
            <p:nvPr/>
          </p:nvSpPr>
          <p:spPr bwMode="auto">
            <a:xfrm>
              <a:off x="211308" y="211988"/>
              <a:ext cx="4317618" cy="4317617"/>
            </a:xfrm>
            <a:prstGeom prst="ellipse">
              <a:avLst/>
            </a:prstGeom>
            <a:noFill/>
            <a:ln w="25400" cap="flat" cmpd="sng">
              <a:solidFill>
                <a:srgbClr val="666666"/>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5052" tIns="15052" rIns="15052" bIns="15052" anchor="ctr"/>
            <a:lstStyle/>
            <a:p>
              <a:endParaRPr lang="en-US" altLang="en-US" sz="1700"/>
            </a:p>
          </p:txBody>
        </p:sp>
        <p:sp>
          <p:nvSpPr>
            <p:cNvPr id="30726" name="AutoShape 6"/>
            <p:cNvSpPr>
              <a:spLocks/>
            </p:cNvSpPr>
            <p:nvPr/>
          </p:nvSpPr>
          <p:spPr bwMode="auto">
            <a:xfrm>
              <a:off x="0" y="0"/>
              <a:ext cx="4751563" cy="475156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675" y="10800"/>
                  </a:moveTo>
                  <a:cubicBezTo>
                    <a:pt x="1675" y="15840"/>
                    <a:pt x="5760" y="19925"/>
                    <a:pt x="10800" y="19925"/>
                  </a:cubicBezTo>
                  <a:cubicBezTo>
                    <a:pt x="15840" y="19925"/>
                    <a:pt x="19925" y="15840"/>
                    <a:pt x="19925" y="10800"/>
                  </a:cubicBezTo>
                  <a:cubicBezTo>
                    <a:pt x="19925" y="5760"/>
                    <a:pt x="15840" y="1675"/>
                    <a:pt x="10800" y="1675"/>
                  </a:cubicBezTo>
                  <a:cubicBezTo>
                    <a:pt x="5760" y="1675"/>
                    <a:pt x="1675" y="5760"/>
                    <a:pt x="1675" y="10800"/>
                  </a:cubicBezTo>
                  <a:close/>
                </a:path>
              </a:pathLst>
            </a:custGeom>
            <a:solidFill>
              <a:srgbClr val="304FFE"/>
            </a:solidFill>
            <a:ln>
              <a:noFill/>
            </a:ln>
            <a:effectLst/>
            <a:extLs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5052" tIns="15052" rIns="15052" bIns="15052" anchor="ctr"/>
            <a:lstStyle/>
            <a:p>
              <a:endParaRPr lang="en-US" altLang="en-US" sz="1700"/>
            </a:p>
          </p:txBody>
        </p:sp>
        <p:sp>
          <p:nvSpPr>
            <p:cNvPr id="30727" name="AutoShape 7"/>
            <p:cNvSpPr>
              <a:spLocks/>
            </p:cNvSpPr>
            <p:nvPr/>
          </p:nvSpPr>
          <p:spPr bwMode="auto">
            <a:xfrm>
              <a:off x="1011646" y="1036918"/>
              <a:ext cx="2715063" cy="271417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798" y="21600"/>
                  </a:moveTo>
                  <a:cubicBezTo>
                    <a:pt x="10630" y="21600"/>
                    <a:pt x="10453" y="21595"/>
                    <a:pt x="10266" y="21585"/>
                  </a:cubicBezTo>
                  <a:cubicBezTo>
                    <a:pt x="7335" y="21442"/>
                    <a:pt x="4542" y="20078"/>
                    <a:pt x="2616" y="17836"/>
                  </a:cubicBezTo>
                  <a:cubicBezTo>
                    <a:pt x="2379" y="17560"/>
                    <a:pt x="2158" y="17274"/>
                    <a:pt x="1956" y="16983"/>
                  </a:cubicBezTo>
                  <a:cubicBezTo>
                    <a:pt x="783" y="15313"/>
                    <a:pt x="113" y="13357"/>
                    <a:pt x="15" y="11332"/>
                  </a:cubicBezTo>
                  <a:cubicBezTo>
                    <a:pt x="5" y="11150"/>
                    <a:pt x="0" y="10968"/>
                    <a:pt x="0" y="10800"/>
                  </a:cubicBezTo>
                  <a:cubicBezTo>
                    <a:pt x="0" y="10628"/>
                    <a:pt x="5" y="10450"/>
                    <a:pt x="15" y="10268"/>
                  </a:cubicBezTo>
                  <a:cubicBezTo>
                    <a:pt x="113" y="8203"/>
                    <a:pt x="803" y="6223"/>
                    <a:pt x="2010" y="4533"/>
                  </a:cubicBezTo>
                  <a:cubicBezTo>
                    <a:pt x="2222" y="4242"/>
                    <a:pt x="2443" y="3956"/>
                    <a:pt x="2680" y="3690"/>
                  </a:cubicBezTo>
                  <a:cubicBezTo>
                    <a:pt x="4635" y="1458"/>
                    <a:pt x="7330" y="153"/>
                    <a:pt x="10266" y="10"/>
                  </a:cubicBezTo>
                  <a:cubicBezTo>
                    <a:pt x="10408" y="5"/>
                    <a:pt x="10408" y="5"/>
                    <a:pt x="10408" y="5"/>
                  </a:cubicBezTo>
                  <a:cubicBezTo>
                    <a:pt x="10408" y="20"/>
                    <a:pt x="10408" y="20"/>
                    <a:pt x="10408" y="20"/>
                  </a:cubicBezTo>
                  <a:cubicBezTo>
                    <a:pt x="10541" y="5"/>
                    <a:pt x="10674" y="0"/>
                    <a:pt x="10798" y="0"/>
                  </a:cubicBezTo>
                  <a:cubicBezTo>
                    <a:pt x="10926" y="0"/>
                    <a:pt x="11054" y="5"/>
                    <a:pt x="11192" y="20"/>
                  </a:cubicBezTo>
                  <a:cubicBezTo>
                    <a:pt x="11192" y="5"/>
                    <a:pt x="11192" y="5"/>
                    <a:pt x="11192" y="5"/>
                  </a:cubicBezTo>
                  <a:cubicBezTo>
                    <a:pt x="11330" y="10"/>
                    <a:pt x="11330" y="10"/>
                    <a:pt x="11330" y="10"/>
                  </a:cubicBezTo>
                  <a:cubicBezTo>
                    <a:pt x="14270" y="153"/>
                    <a:pt x="16965" y="1458"/>
                    <a:pt x="18920" y="3690"/>
                  </a:cubicBezTo>
                  <a:cubicBezTo>
                    <a:pt x="19152" y="3956"/>
                    <a:pt x="19378" y="4242"/>
                    <a:pt x="19590" y="4533"/>
                  </a:cubicBezTo>
                  <a:cubicBezTo>
                    <a:pt x="20792" y="6223"/>
                    <a:pt x="21482" y="8203"/>
                    <a:pt x="21585" y="10268"/>
                  </a:cubicBezTo>
                  <a:cubicBezTo>
                    <a:pt x="21595" y="10450"/>
                    <a:pt x="21600" y="10628"/>
                    <a:pt x="21600" y="10800"/>
                  </a:cubicBezTo>
                  <a:cubicBezTo>
                    <a:pt x="21600" y="10968"/>
                    <a:pt x="21595" y="11150"/>
                    <a:pt x="21585" y="11332"/>
                  </a:cubicBezTo>
                  <a:cubicBezTo>
                    <a:pt x="21487" y="13357"/>
                    <a:pt x="20817" y="15313"/>
                    <a:pt x="19644" y="16983"/>
                  </a:cubicBezTo>
                  <a:cubicBezTo>
                    <a:pt x="19442" y="17274"/>
                    <a:pt x="19216" y="17560"/>
                    <a:pt x="18984" y="17836"/>
                  </a:cubicBezTo>
                  <a:cubicBezTo>
                    <a:pt x="17053" y="20078"/>
                    <a:pt x="14265" y="21442"/>
                    <a:pt x="11330" y="21585"/>
                  </a:cubicBezTo>
                  <a:cubicBezTo>
                    <a:pt x="11147" y="21595"/>
                    <a:pt x="10970" y="21600"/>
                    <a:pt x="10798" y="21600"/>
                  </a:cubicBezTo>
                  <a:close/>
                  <a:moveTo>
                    <a:pt x="11458" y="20181"/>
                  </a:moveTo>
                  <a:cubicBezTo>
                    <a:pt x="12738" y="19792"/>
                    <a:pt x="13925" y="18269"/>
                    <a:pt x="14684" y="16052"/>
                  </a:cubicBezTo>
                  <a:cubicBezTo>
                    <a:pt x="13655" y="15811"/>
                    <a:pt x="12571" y="15673"/>
                    <a:pt x="11458" y="15633"/>
                  </a:cubicBezTo>
                  <a:cubicBezTo>
                    <a:pt x="11458" y="20181"/>
                    <a:pt x="11458" y="20181"/>
                    <a:pt x="11458" y="20181"/>
                  </a:cubicBezTo>
                  <a:close/>
                  <a:moveTo>
                    <a:pt x="6916" y="16052"/>
                  </a:moveTo>
                  <a:cubicBezTo>
                    <a:pt x="7670" y="18269"/>
                    <a:pt x="8862" y="19792"/>
                    <a:pt x="10142" y="20181"/>
                  </a:cubicBezTo>
                  <a:cubicBezTo>
                    <a:pt x="10142" y="15633"/>
                    <a:pt x="10142" y="15633"/>
                    <a:pt x="10142" y="15633"/>
                  </a:cubicBezTo>
                  <a:cubicBezTo>
                    <a:pt x="9029" y="15673"/>
                    <a:pt x="7945" y="15811"/>
                    <a:pt x="6916" y="16052"/>
                  </a:cubicBezTo>
                  <a:close/>
                  <a:moveTo>
                    <a:pt x="15970" y="16412"/>
                  </a:moveTo>
                  <a:cubicBezTo>
                    <a:pt x="15556" y="17663"/>
                    <a:pt x="14999" y="18747"/>
                    <a:pt x="14344" y="19595"/>
                  </a:cubicBezTo>
                  <a:cubicBezTo>
                    <a:pt x="15650" y="19063"/>
                    <a:pt x="16832" y="18240"/>
                    <a:pt x="17792" y="17195"/>
                  </a:cubicBezTo>
                  <a:cubicBezTo>
                    <a:pt x="17250" y="16895"/>
                    <a:pt x="16640" y="16634"/>
                    <a:pt x="15970" y="16412"/>
                  </a:cubicBezTo>
                  <a:close/>
                  <a:moveTo>
                    <a:pt x="3808" y="17195"/>
                  </a:moveTo>
                  <a:cubicBezTo>
                    <a:pt x="4768" y="18240"/>
                    <a:pt x="5950" y="19063"/>
                    <a:pt x="7256" y="19595"/>
                  </a:cubicBezTo>
                  <a:cubicBezTo>
                    <a:pt x="6601" y="18747"/>
                    <a:pt x="6044" y="17663"/>
                    <a:pt x="5630" y="16412"/>
                  </a:cubicBezTo>
                  <a:cubicBezTo>
                    <a:pt x="4960" y="16634"/>
                    <a:pt x="4350" y="16895"/>
                    <a:pt x="3808" y="17195"/>
                  </a:cubicBezTo>
                  <a:close/>
                  <a:moveTo>
                    <a:pt x="16334" y="15126"/>
                  </a:moveTo>
                  <a:cubicBezTo>
                    <a:pt x="17186" y="15402"/>
                    <a:pt x="17955" y="15742"/>
                    <a:pt x="18630" y="16136"/>
                  </a:cubicBezTo>
                  <a:cubicBezTo>
                    <a:pt x="19580" y="14742"/>
                    <a:pt x="20142" y="13130"/>
                    <a:pt x="20255" y="11455"/>
                  </a:cubicBezTo>
                  <a:cubicBezTo>
                    <a:pt x="16807" y="11455"/>
                    <a:pt x="16807" y="11455"/>
                    <a:pt x="16807" y="11455"/>
                  </a:cubicBezTo>
                  <a:cubicBezTo>
                    <a:pt x="16768" y="12731"/>
                    <a:pt x="16610" y="13968"/>
                    <a:pt x="16334" y="15126"/>
                  </a:cubicBezTo>
                  <a:close/>
                  <a:moveTo>
                    <a:pt x="1340" y="11455"/>
                  </a:moveTo>
                  <a:cubicBezTo>
                    <a:pt x="1458" y="13130"/>
                    <a:pt x="2020" y="14742"/>
                    <a:pt x="2965" y="16136"/>
                  </a:cubicBezTo>
                  <a:cubicBezTo>
                    <a:pt x="3645" y="15742"/>
                    <a:pt x="4414" y="15402"/>
                    <a:pt x="5266" y="15126"/>
                  </a:cubicBezTo>
                  <a:cubicBezTo>
                    <a:pt x="4990" y="13968"/>
                    <a:pt x="4832" y="12731"/>
                    <a:pt x="4788" y="11455"/>
                  </a:cubicBezTo>
                  <a:cubicBezTo>
                    <a:pt x="1340" y="11455"/>
                    <a:pt x="1340" y="11455"/>
                    <a:pt x="1340" y="11455"/>
                  </a:cubicBezTo>
                  <a:close/>
                  <a:moveTo>
                    <a:pt x="11458" y="14313"/>
                  </a:moveTo>
                  <a:cubicBezTo>
                    <a:pt x="12709" y="14352"/>
                    <a:pt x="13916" y="14505"/>
                    <a:pt x="15049" y="14771"/>
                  </a:cubicBezTo>
                  <a:cubicBezTo>
                    <a:pt x="15300" y="13717"/>
                    <a:pt x="15448" y="12603"/>
                    <a:pt x="15492" y="11455"/>
                  </a:cubicBezTo>
                  <a:cubicBezTo>
                    <a:pt x="11458" y="11455"/>
                    <a:pt x="11458" y="11455"/>
                    <a:pt x="11458" y="11455"/>
                  </a:cubicBezTo>
                  <a:cubicBezTo>
                    <a:pt x="11458" y="14313"/>
                    <a:pt x="11458" y="14313"/>
                    <a:pt x="11458" y="14313"/>
                  </a:cubicBezTo>
                  <a:close/>
                  <a:moveTo>
                    <a:pt x="6108" y="11455"/>
                  </a:moveTo>
                  <a:cubicBezTo>
                    <a:pt x="6152" y="12603"/>
                    <a:pt x="6300" y="13717"/>
                    <a:pt x="6546" y="14771"/>
                  </a:cubicBezTo>
                  <a:cubicBezTo>
                    <a:pt x="7684" y="14505"/>
                    <a:pt x="8891" y="14352"/>
                    <a:pt x="10142" y="14313"/>
                  </a:cubicBezTo>
                  <a:cubicBezTo>
                    <a:pt x="10142" y="11455"/>
                    <a:pt x="10142" y="11455"/>
                    <a:pt x="10142" y="11455"/>
                  </a:cubicBezTo>
                  <a:cubicBezTo>
                    <a:pt x="6108" y="11455"/>
                    <a:pt x="6108" y="11455"/>
                    <a:pt x="6108" y="11455"/>
                  </a:cubicBezTo>
                  <a:close/>
                  <a:moveTo>
                    <a:pt x="20255" y="10140"/>
                  </a:moveTo>
                  <a:cubicBezTo>
                    <a:pt x="20137" y="8430"/>
                    <a:pt x="19556" y="6784"/>
                    <a:pt x="18571" y="5375"/>
                  </a:cubicBezTo>
                  <a:cubicBezTo>
                    <a:pt x="17901" y="5760"/>
                    <a:pt x="17142" y="6090"/>
                    <a:pt x="16305" y="6356"/>
                  </a:cubicBezTo>
                  <a:cubicBezTo>
                    <a:pt x="16600" y="7548"/>
                    <a:pt x="16768" y="8819"/>
                    <a:pt x="16807" y="10140"/>
                  </a:cubicBezTo>
                  <a:cubicBezTo>
                    <a:pt x="20255" y="10140"/>
                    <a:pt x="20255" y="10140"/>
                    <a:pt x="20255" y="10140"/>
                  </a:cubicBezTo>
                  <a:close/>
                  <a:moveTo>
                    <a:pt x="15492" y="10140"/>
                  </a:moveTo>
                  <a:cubicBezTo>
                    <a:pt x="15448" y="8952"/>
                    <a:pt x="15290" y="7799"/>
                    <a:pt x="15019" y="6711"/>
                  </a:cubicBezTo>
                  <a:cubicBezTo>
                    <a:pt x="13896" y="6972"/>
                    <a:pt x="12699" y="7124"/>
                    <a:pt x="11458" y="7164"/>
                  </a:cubicBezTo>
                  <a:cubicBezTo>
                    <a:pt x="11458" y="10140"/>
                    <a:pt x="11458" y="10140"/>
                    <a:pt x="11458" y="10140"/>
                  </a:cubicBezTo>
                  <a:cubicBezTo>
                    <a:pt x="15492" y="10140"/>
                    <a:pt x="15492" y="10140"/>
                    <a:pt x="15492" y="10140"/>
                  </a:cubicBezTo>
                  <a:close/>
                  <a:moveTo>
                    <a:pt x="10142" y="10140"/>
                  </a:moveTo>
                  <a:cubicBezTo>
                    <a:pt x="10142" y="7164"/>
                    <a:pt x="10142" y="7164"/>
                    <a:pt x="10142" y="7164"/>
                  </a:cubicBezTo>
                  <a:cubicBezTo>
                    <a:pt x="8901" y="7124"/>
                    <a:pt x="7704" y="6972"/>
                    <a:pt x="6576" y="6711"/>
                  </a:cubicBezTo>
                  <a:cubicBezTo>
                    <a:pt x="6310" y="7799"/>
                    <a:pt x="6152" y="8952"/>
                    <a:pt x="6108" y="10140"/>
                  </a:cubicBezTo>
                  <a:cubicBezTo>
                    <a:pt x="10142" y="10140"/>
                    <a:pt x="10142" y="10140"/>
                    <a:pt x="10142" y="10140"/>
                  </a:cubicBezTo>
                  <a:close/>
                  <a:moveTo>
                    <a:pt x="4788" y="10140"/>
                  </a:moveTo>
                  <a:cubicBezTo>
                    <a:pt x="4832" y="8819"/>
                    <a:pt x="5000" y="7548"/>
                    <a:pt x="5290" y="6356"/>
                  </a:cubicBezTo>
                  <a:cubicBezTo>
                    <a:pt x="4458" y="6090"/>
                    <a:pt x="3699" y="5760"/>
                    <a:pt x="3029" y="5375"/>
                  </a:cubicBezTo>
                  <a:cubicBezTo>
                    <a:pt x="2039" y="6784"/>
                    <a:pt x="1458" y="8430"/>
                    <a:pt x="1340" y="10140"/>
                  </a:cubicBezTo>
                  <a:cubicBezTo>
                    <a:pt x="4788" y="10140"/>
                    <a:pt x="4788" y="10140"/>
                    <a:pt x="4788" y="10140"/>
                  </a:cubicBezTo>
                  <a:close/>
                  <a:moveTo>
                    <a:pt x="11458" y="5843"/>
                  </a:moveTo>
                  <a:cubicBezTo>
                    <a:pt x="12556" y="5804"/>
                    <a:pt x="13625" y="5666"/>
                    <a:pt x="14645" y="5430"/>
                  </a:cubicBezTo>
                  <a:cubicBezTo>
                    <a:pt x="13886" y="3276"/>
                    <a:pt x="12714" y="1798"/>
                    <a:pt x="11458" y="1414"/>
                  </a:cubicBezTo>
                  <a:cubicBezTo>
                    <a:pt x="11458" y="5843"/>
                    <a:pt x="11458" y="5843"/>
                    <a:pt x="11458" y="5843"/>
                  </a:cubicBezTo>
                  <a:close/>
                  <a:moveTo>
                    <a:pt x="6955" y="5430"/>
                  </a:moveTo>
                  <a:cubicBezTo>
                    <a:pt x="7975" y="5666"/>
                    <a:pt x="9044" y="5804"/>
                    <a:pt x="10142" y="5843"/>
                  </a:cubicBezTo>
                  <a:cubicBezTo>
                    <a:pt x="10142" y="1414"/>
                    <a:pt x="10142" y="1414"/>
                    <a:pt x="10142" y="1414"/>
                  </a:cubicBezTo>
                  <a:cubicBezTo>
                    <a:pt x="8886" y="1798"/>
                    <a:pt x="7709" y="3276"/>
                    <a:pt x="6955" y="5430"/>
                  </a:cubicBezTo>
                  <a:close/>
                  <a:moveTo>
                    <a:pt x="14344" y="2005"/>
                  </a:moveTo>
                  <a:cubicBezTo>
                    <a:pt x="14980" y="2823"/>
                    <a:pt x="15526" y="3873"/>
                    <a:pt x="15935" y="5075"/>
                  </a:cubicBezTo>
                  <a:cubicBezTo>
                    <a:pt x="16585" y="4858"/>
                    <a:pt x="17186" y="4607"/>
                    <a:pt x="17718" y="4321"/>
                  </a:cubicBezTo>
                  <a:cubicBezTo>
                    <a:pt x="16773" y="3316"/>
                    <a:pt x="15615" y="2523"/>
                    <a:pt x="14344" y="2005"/>
                  </a:cubicBezTo>
                  <a:close/>
                  <a:moveTo>
                    <a:pt x="3882" y="4321"/>
                  </a:moveTo>
                  <a:cubicBezTo>
                    <a:pt x="4414" y="4607"/>
                    <a:pt x="5015" y="4858"/>
                    <a:pt x="5665" y="5075"/>
                  </a:cubicBezTo>
                  <a:cubicBezTo>
                    <a:pt x="6074" y="3873"/>
                    <a:pt x="6620" y="2823"/>
                    <a:pt x="7256" y="2005"/>
                  </a:cubicBezTo>
                  <a:cubicBezTo>
                    <a:pt x="5980" y="2523"/>
                    <a:pt x="4827" y="3316"/>
                    <a:pt x="3882" y="4321"/>
                  </a:cubicBezTo>
                  <a:close/>
                </a:path>
              </a:pathLst>
            </a:custGeom>
            <a:solidFill>
              <a:srgbClr val="304FFE"/>
            </a:solidFill>
            <a:ln w="76200" cap="flat" cmpd="sng">
              <a:solidFill>
                <a:srgbClr val="0097A7">
                  <a:alpha val="0"/>
                </a:srgb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5052" tIns="15052" rIns="15052" bIns="15052"/>
            <a:lstStyle/>
            <a:p>
              <a:endParaRPr lang="en-US" altLang="en-US" sz="900">
                <a:latin typeface="Calibri" charset="0"/>
                <a:ea typeface="Calibri" charset="0"/>
                <a:cs typeface="Calibri" charset="0"/>
                <a:sym typeface="Calibri" charset="0"/>
              </a:endParaRPr>
            </a:p>
          </p:txBody>
        </p:sp>
      </p:grpSp>
      <p:grpSp>
        <p:nvGrpSpPr>
          <p:cNvPr id="30728" name="Group 8"/>
          <p:cNvGrpSpPr>
            <a:grpSpLocks/>
          </p:cNvGrpSpPr>
          <p:nvPr/>
        </p:nvGrpSpPr>
        <p:grpSpPr bwMode="auto">
          <a:xfrm>
            <a:off x="2399507" y="648494"/>
            <a:ext cx="2375694" cy="2375694"/>
            <a:chOff x="0" y="0"/>
            <a:chExt cx="4751563" cy="4751563"/>
          </a:xfrm>
        </p:grpSpPr>
        <p:sp>
          <p:nvSpPr>
            <p:cNvPr id="30729" name="Oval 9"/>
            <p:cNvSpPr>
              <a:spLocks/>
            </p:cNvSpPr>
            <p:nvPr/>
          </p:nvSpPr>
          <p:spPr bwMode="auto">
            <a:xfrm>
              <a:off x="211308" y="211988"/>
              <a:ext cx="4317618" cy="4317618"/>
            </a:xfrm>
            <a:prstGeom prst="ellipse">
              <a:avLst/>
            </a:prstGeom>
            <a:noFill/>
            <a:ln w="25400" cap="flat" cmpd="sng">
              <a:solidFill>
                <a:srgbClr val="666666"/>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5052" tIns="15052" rIns="15052" bIns="15052" anchor="ctr"/>
            <a:lstStyle/>
            <a:p>
              <a:endParaRPr lang="en-US" altLang="en-US" sz="1700"/>
            </a:p>
          </p:txBody>
        </p:sp>
        <p:sp>
          <p:nvSpPr>
            <p:cNvPr id="30730" name="AutoShape 10"/>
            <p:cNvSpPr>
              <a:spLocks/>
            </p:cNvSpPr>
            <p:nvPr/>
          </p:nvSpPr>
          <p:spPr bwMode="auto">
            <a:xfrm>
              <a:off x="0" y="0"/>
              <a:ext cx="4751563" cy="475156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675" y="10800"/>
                  </a:moveTo>
                  <a:cubicBezTo>
                    <a:pt x="1675" y="15840"/>
                    <a:pt x="5760" y="19925"/>
                    <a:pt x="10800" y="19925"/>
                  </a:cubicBezTo>
                  <a:cubicBezTo>
                    <a:pt x="15840" y="19925"/>
                    <a:pt x="19925" y="15840"/>
                    <a:pt x="19925" y="10800"/>
                  </a:cubicBezTo>
                  <a:cubicBezTo>
                    <a:pt x="19925" y="5760"/>
                    <a:pt x="15840" y="1675"/>
                    <a:pt x="10800" y="1675"/>
                  </a:cubicBezTo>
                  <a:cubicBezTo>
                    <a:pt x="5760" y="1675"/>
                    <a:pt x="1675" y="5760"/>
                    <a:pt x="1675" y="10800"/>
                  </a:cubicBezTo>
                  <a:close/>
                </a:path>
              </a:pathLst>
            </a:custGeom>
            <a:solidFill>
              <a:srgbClr val="FFAB40"/>
            </a:solidFill>
            <a:ln>
              <a:noFill/>
            </a:ln>
            <a:effectLst/>
            <a:extLs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5052" tIns="15052" rIns="15052" bIns="15052" anchor="ctr"/>
            <a:lstStyle/>
            <a:p>
              <a:endParaRPr lang="en-US" altLang="en-US" sz="1700"/>
            </a:p>
          </p:txBody>
        </p:sp>
        <p:grpSp>
          <p:nvGrpSpPr>
            <p:cNvPr id="30731" name="Group 11"/>
            <p:cNvGrpSpPr>
              <a:grpSpLocks/>
            </p:cNvGrpSpPr>
            <p:nvPr/>
          </p:nvGrpSpPr>
          <p:grpSpPr bwMode="auto">
            <a:xfrm>
              <a:off x="1234145" y="1236566"/>
              <a:ext cx="2321810" cy="2328211"/>
              <a:chOff x="-1" y="0"/>
              <a:chExt cx="2321810" cy="2328211"/>
            </a:xfrm>
          </p:grpSpPr>
          <p:sp>
            <p:nvSpPr>
              <p:cNvPr id="30732" name="Rectangle 12"/>
              <p:cNvSpPr>
                <a:spLocks/>
              </p:cNvSpPr>
              <p:nvPr/>
            </p:nvSpPr>
            <p:spPr bwMode="auto">
              <a:xfrm>
                <a:off x="-1" y="0"/>
                <a:ext cx="609513" cy="606075"/>
              </a:xfrm>
              <a:prstGeom prst="rect">
                <a:avLst/>
              </a:prstGeom>
              <a:solidFill>
                <a:srgbClr val="FFAB40"/>
              </a:solidFill>
              <a:ln w="25400" cap="flat" cmpd="sng">
                <a:solidFill>
                  <a:srgbClr val="FFAB4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5052" tIns="15052" rIns="15052" bIns="15052"/>
              <a:lstStyle/>
              <a:p>
                <a:endParaRPr lang="en-US" altLang="en-US" sz="900">
                  <a:solidFill>
                    <a:srgbClr val="262628"/>
                  </a:solidFill>
                  <a:latin typeface="Helvetica" charset="0"/>
                  <a:ea typeface="Helvetica" charset="0"/>
                  <a:cs typeface="Helvetica" charset="0"/>
                  <a:sym typeface="Helvetica" charset="0"/>
                </a:endParaRPr>
              </a:p>
            </p:txBody>
          </p:sp>
          <p:sp>
            <p:nvSpPr>
              <p:cNvPr id="30733" name="Rectangle 13"/>
              <p:cNvSpPr>
                <a:spLocks/>
              </p:cNvSpPr>
              <p:nvPr/>
            </p:nvSpPr>
            <p:spPr bwMode="auto">
              <a:xfrm>
                <a:off x="-1" y="860899"/>
                <a:ext cx="609513" cy="606073"/>
              </a:xfrm>
              <a:prstGeom prst="rect">
                <a:avLst/>
              </a:prstGeom>
              <a:solidFill>
                <a:srgbClr val="FFAB40"/>
              </a:solidFill>
              <a:ln w="25400" cap="flat" cmpd="sng">
                <a:solidFill>
                  <a:srgbClr val="FFAB4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5052" tIns="15052" rIns="15052" bIns="15052"/>
              <a:lstStyle/>
              <a:p>
                <a:endParaRPr lang="en-US" altLang="en-US" sz="900">
                  <a:solidFill>
                    <a:srgbClr val="262628"/>
                  </a:solidFill>
                  <a:latin typeface="Helvetica" charset="0"/>
                  <a:ea typeface="Helvetica" charset="0"/>
                  <a:cs typeface="Helvetica" charset="0"/>
                  <a:sym typeface="Helvetica" charset="0"/>
                </a:endParaRPr>
              </a:p>
            </p:txBody>
          </p:sp>
          <p:sp>
            <p:nvSpPr>
              <p:cNvPr id="30734" name="Rectangle 14"/>
              <p:cNvSpPr>
                <a:spLocks/>
              </p:cNvSpPr>
              <p:nvPr/>
            </p:nvSpPr>
            <p:spPr bwMode="auto">
              <a:xfrm>
                <a:off x="-1" y="1727863"/>
                <a:ext cx="609513" cy="600348"/>
              </a:xfrm>
              <a:prstGeom prst="rect">
                <a:avLst/>
              </a:prstGeom>
              <a:solidFill>
                <a:srgbClr val="FFAB40"/>
              </a:solidFill>
              <a:ln w="25400" cap="flat" cmpd="sng">
                <a:solidFill>
                  <a:srgbClr val="FFAB4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5052" tIns="15052" rIns="15052" bIns="15052"/>
              <a:lstStyle/>
              <a:p>
                <a:endParaRPr lang="en-US" altLang="en-US" sz="900">
                  <a:solidFill>
                    <a:srgbClr val="262628"/>
                  </a:solidFill>
                  <a:latin typeface="Helvetica" charset="0"/>
                  <a:ea typeface="Helvetica" charset="0"/>
                  <a:cs typeface="Helvetica" charset="0"/>
                  <a:sym typeface="Helvetica" charset="0"/>
                </a:endParaRPr>
              </a:p>
            </p:txBody>
          </p:sp>
          <p:sp>
            <p:nvSpPr>
              <p:cNvPr id="30735" name="Rectangle 15"/>
              <p:cNvSpPr>
                <a:spLocks/>
              </p:cNvSpPr>
              <p:nvPr/>
            </p:nvSpPr>
            <p:spPr bwMode="auto">
              <a:xfrm>
                <a:off x="1715734" y="0"/>
                <a:ext cx="606075" cy="606075"/>
              </a:xfrm>
              <a:prstGeom prst="rect">
                <a:avLst/>
              </a:prstGeom>
              <a:solidFill>
                <a:srgbClr val="FFAB40"/>
              </a:solidFill>
              <a:ln w="25400" cap="flat" cmpd="sng">
                <a:solidFill>
                  <a:srgbClr val="FFAB4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5052" tIns="15052" rIns="15052" bIns="15052"/>
              <a:lstStyle/>
              <a:p>
                <a:endParaRPr lang="en-US" altLang="en-US" sz="900">
                  <a:solidFill>
                    <a:srgbClr val="262628"/>
                  </a:solidFill>
                  <a:latin typeface="Helvetica" charset="0"/>
                  <a:ea typeface="Helvetica" charset="0"/>
                  <a:cs typeface="Helvetica" charset="0"/>
                  <a:sym typeface="Helvetica" charset="0"/>
                </a:endParaRPr>
              </a:p>
            </p:txBody>
          </p:sp>
          <p:sp>
            <p:nvSpPr>
              <p:cNvPr id="30736" name="Rectangle 16"/>
              <p:cNvSpPr>
                <a:spLocks/>
              </p:cNvSpPr>
              <p:nvPr/>
            </p:nvSpPr>
            <p:spPr bwMode="auto">
              <a:xfrm>
                <a:off x="1715734" y="860899"/>
                <a:ext cx="606075" cy="606073"/>
              </a:xfrm>
              <a:prstGeom prst="rect">
                <a:avLst/>
              </a:prstGeom>
              <a:solidFill>
                <a:srgbClr val="FFAB40"/>
              </a:solidFill>
              <a:ln w="25400" cap="flat" cmpd="sng">
                <a:solidFill>
                  <a:srgbClr val="FFAB4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5052" tIns="15052" rIns="15052" bIns="15052"/>
              <a:lstStyle/>
              <a:p>
                <a:endParaRPr lang="en-US" altLang="en-US" sz="900">
                  <a:solidFill>
                    <a:srgbClr val="262628"/>
                  </a:solidFill>
                  <a:latin typeface="Helvetica" charset="0"/>
                  <a:ea typeface="Helvetica" charset="0"/>
                  <a:cs typeface="Helvetica" charset="0"/>
                  <a:sym typeface="Helvetica" charset="0"/>
                </a:endParaRPr>
              </a:p>
            </p:txBody>
          </p:sp>
          <p:sp>
            <p:nvSpPr>
              <p:cNvPr id="30737" name="Rectangle 17"/>
              <p:cNvSpPr>
                <a:spLocks/>
              </p:cNvSpPr>
              <p:nvPr/>
            </p:nvSpPr>
            <p:spPr bwMode="auto">
              <a:xfrm>
                <a:off x="1715734" y="1727863"/>
                <a:ext cx="606075" cy="600348"/>
              </a:xfrm>
              <a:prstGeom prst="rect">
                <a:avLst/>
              </a:prstGeom>
              <a:solidFill>
                <a:srgbClr val="FFAB40"/>
              </a:solidFill>
              <a:ln w="25400" cap="flat" cmpd="sng">
                <a:solidFill>
                  <a:srgbClr val="FFAB4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5052" tIns="15052" rIns="15052" bIns="15052"/>
              <a:lstStyle/>
              <a:p>
                <a:endParaRPr lang="en-US" altLang="en-US" sz="900">
                  <a:solidFill>
                    <a:srgbClr val="262628"/>
                  </a:solidFill>
                  <a:latin typeface="Helvetica" charset="0"/>
                  <a:ea typeface="Helvetica" charset="0"/>
                  <a:cs typeface="Helvetica" charset="0"/>
                  <a:sym typeface="Helvetica" charset="0"/>
                </a:endParaRPr>
              </a:p>
            </p:txBody>
          </p:sp>
          <p:sp>
            <p:nvSpPr>
              <p:cNvPr id="30738" name="Rectangle 18"/>
              <p:cNvSpPr>
                <a:spLocks/>
              </p:cNvSpPr>
              <p:nvPr/>
            </p:nvSpPr>
            <p:spPr bwMode="auto">
              <a:xfrm>
                <a:off x="860898" y="0"/>
                <a:ext cx="600348" cy="606075"/>
              </a:xfrm>
              <a:prstGeom prst="rect">
                <a:avLst/>
              </a:prstGeom>
              <a:solidFill>
                <a:srgbClr val="FFAB40"/>
              </a:solidFill>
              <a:ln w="25400" cap="flat" cmpd="sng">
                <a:solidFill>
                  <a:srgbClr val="FFAB4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5052" tIns="15052" rIns="15052" bIns="15052"/>
              <a:lstStyle/>
              <a:p>
                <a:endParaRPr lang="en-US" altLang="en-US" sz="900">
                  <a:solidFill>
                    <a:srgbClr val="262628"/>
                  </a:solidFill>
                  <a:latin typeface="Helvetica" charset="0"/>
                  <a:ea typeface="Helvetica" charset="0"/>
                  <a:cs typeface="Helvetica" charset="0"/>
                  <a:sym typeface="Helvetica" charset="0"/>
                </a:endParaRPr>
              </a:p>
            </p:txBody>
          </p:sp>
          <p:sp>
            <p:nvSpPr>
              <p:cNvPr id="30739" name="Rectangle 19"/>
              <p:cNvSpPr>
                <a:spLocks/>
              </p:cNvSpPr>
              <p:nvPr/>
            </p:nvSpPr>
            <p:spPr bwMode="auto">
              <a:xfrm>
                <a:off x="860898" y="860899"/>
                <a:ext cx="600348" cy="606073"/>
              </a:xfrm>
              <a:prstGeom prst="rect">
                <a:avLst/>
              </a:prstGeom>
              <a:solidFill>
                <a:srgbClr val="FFAB40"/>
              </a:solidFill>
              <a:ln w="25400" cap="flat" cmpd="sng">
                <a:solidFill>
                  <a:srgbClr val="FFAB4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5052" tIns="15052" rIns="15052" bIns="15052"/>
              <a:lstStyle/>
              <a:p>
                <a:endParaRPr lang="en-US" altLang="en-US" sz="900">
                  <a:solidFill>
                    <a:srgbClr val="262628"/>
                  </a:solidFill>
                  <a:latin typeface="Helvetica" charset="0"/>
                  <a:ea typeface="Helvetica" charset="0"/>
                  <a:cs typeface="Helvetica" charset="0"/>
                  <a:sym typeface="Helvetica" charset="0"/>
                </a:endParaRPr>
              </a:p>
            </p:txBody>
          </p:sp>
          <p:sp>
            <p:nvSpPr>
              <p:cNvPr id="30740" name="Rectangle 20"/>
              <p:cNvSpPr>
                <a:spLocks/>
              </p:cNvSpPr>
              <p:nvPr/>
            </p:nvSpPr>
            <p:spPr bwMode="auto">
              <a:xfrm>
                <a:off x="860898" y="1727863"/>
                <a:ext cx="600348" cy="600348"/>
              </a:xfrm>
              <a:prstGeom prst="rect">
                <a:avLst/>
              </a:prstGeom>
              <a:solidFill>
                <a:srgbClr val="FFAB40"/>
              </a:solidFill>
              <a:ln w="25400" cap="flat" cmpd="sng">
                <a:solidFill>
                  <a:srgbClr val="FFAB4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5052" tIns="15052" rIns="15052" bIns="15052"/>
              <a:lstStyle/>
              <a:p>
                <a:endParaRPr lang="en-US" altLang="en-US" sz="900">
                  <a:solidFill>
                    <a:srgbClr val="262628"/>
                  </a:solidFill>
                  <a:latin typeface="Helvetica" charset="0"/>
                  <a:ea typeface="Helvetica" charset="0"/>
                  <a:cs typeface="Helvetica" charset="0"/>
                  <a:sym typeface="Helvetica" charset="0"/>
                </a:endParaRPr>
              </a:p>
            </p:txBody>
          </p:sp>
        </p:grpSp>
      </p:grpSp>
    </p:spTree>
    <p:extLst>
      <p:ext uri="{BB962C8B-B14F-4D97-AF65-F5344CB8AC3E}">
        <p14:creationId xmlns:p14="http://schemas.microsoft.com/office/powerpoint/2010/main" val="639372013"/>
      </p:ext>
    </p:extLst>
  </p:cSld>
  <p:clrMapOvr>
    <a:masterClrMapping/>
  </p:clrMapOvr>
  <p:transition spd="med"/>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9" name="Shape 759"/>
          <p:cNvSpPr>
            <a:spLocks noGrp="1"/>
          </p:cNvSpPr>
          <p:nvPr>
            <p:ph type="title"/>
          </p:nvPr>
        </p:nvSpPr>
        <p:spPr>
          <a:prstGeom prst="rect">
            <a:avLst/>
          </a:prstGeom>
        </p:spPr>
        <p:txBody>
          <a:bodyPr/>
          <a:lstStyle/>
          <a:p>
            <a:r>
              <a:rPr/>
              <a:t>Cache first in sw-toolbox</a:t>
            </a:r>
          </a:p>
        </p:txBody>
      </p:sp>
      <p:sp>
        <p:nvSpPr>
          <p:cNvPr id="760" name="Shape 760"/>
          <p:cNvSpPr>
            <a:spLocks noGrp="1"/>
          </p:cNvSpPr>
          <p:nvPr>
            <p:ph type="body" idx="1"/>
          </p:nvPr>
        </p:nvSpPr>
        <p:spPr>
          <a:prstGeom prst="rect">
            <a:avLst/>
          </a:prstGeom>
        </p:spPr>
        <p:txBody>
          <a:bodyPr/>
          <a:lstStyle/>
          <a:p>
            <a:pPr defTabSz="228600">
              <a:spcBef>
                <a:spcPts val="0"/>
              </a:spcBef>
              <a:defRPr sz="5600">
                <a:solidFill>
                  <a:srgbClr val="01C4C4"/>
                </a:solidFill>
                <a:latin typeface="+mj-lt"/>
                <a:ea typeface="+mj-ea"/>
                <a:cs typeface="+mj-cs"/>
                <a:sym typeface="Helvetica"/>
              </a:defRPr>
            </a:pPr>
            <a:r>
              <a:rPr dirty="0">
                <a:solidFill>
                  <a:srgbClr val="D1D1D1"/>
                </a:solidFill>
              </a:rPr>
              <a:t>importScripts</a:t>
            </a:r>
            <a:r>
              <a:rPr dirty="0">
                <a:solidFill>
                  <a:srgbClr val="D2CD86"/>
                </a:solidFill>
              </a:rPr>
              <a:t>(</a:t>
            </a:r>
            <a:r>
              <a:rPr dirty="0">
                <a:solidFill>
                  <a:srgbClr val="02D046"/>
                </a:solidFill>
              </a:rPr>
              <a:t>'</a:t>
            </a:r>
            <a:r>
              <a:rPr dirty="0"/>
              <a:t>/sw-toolbox.js</a:t>
            </a:r>
            <a:r>
              <a:rPr dirty="0">
                <a:solidFill>
                  <a:srgbClr val="02D046"/>
                </a:solidFill>
              </a:rPr>
              <a:t>'</a:t>
            </a:r>
            <a:r>
              <a:rPr dirty="0">
                <a:solidFill>
                  <a:srgbClr val="D2CD86"/>
                </a:solidFill>
              </a:rPr>
              <a:t>)</a:t>
            </a:r>
            <a:r>
              <a:rPr dirty="0">
                <a:solidFill>
                  <a:srgbClr val="B060B0"/>
                </a:solidFill>
              </a:rPr>
              <a:t>;</a:t>
            </a:r>
            <a:r>
              <a:rPr dirty="0">
                <a:solidFill>
                  <a:srgbClr val="D1D1D1"/>
                </a:solidFill>
              </a:rPr>
              <a:t> </a:t>
            </a:r>
          </a:p>
          <a:p>
            <a:pPr defTabSz="228600">
              <a:spcBef>
                <a:spcPts val="0"/>
              </a:spcBef>
              <a:defRPr sz="5600">
                <a:solidFill>
                  <a:srgbClr val="D1D1D1"/>
                </a:solidFill>
                <a:latin typeface="+mj-lt"/>
                <a:ea typeface="+mj-ea"/>
                <a:cs typeface="+mj-cs"/>
                <a:sym typeface="Helvetica"/>
              </a:defRPr>
            </a:pPr>
            <a:endParaRPr dirty="0">
              <a:solidFill>
                <a:srgbClr val="D1D1D1"/>
              </a:solidFill>
            </a:endParaRPr>
          </a:p>
          <a:p>
            <a:pPr defTabSz="228600">
              <a:spcBef>
                <a:spcPts val="0"/>
              </a:spcBef>
              <a:defRPr sz="5600">
                <a:solidFill>
                  <a:srgbClr val="D1D1D1"/>
                </a:solidFill>
                <a:latin typeface="+mj-lt"/>
                <a:ea typeface="+mj-ea"/>
                <a:cs typeface="+mj-cs"/>
                <a:sym typeface="Helvetica"/>
              </a:defRPr>
            </a:pPr>
            <a:r>
              <a:rPr dirty="0"/>
              <a:t>toolbox</a:t>
            </a:r>
            <a:r>
              <a:rPr dirty="0">
                <a:solidFill>
                  <a:srgbClr val="D2CD86"/>
                </a:solidFill>
              </a:rPr>
              <a:t>.</a:t>
            </a:r>
            <a:r>
              <a:rPr dirty="0"/>
              <a:t>router</a:t>
            </a:r>
            <a:r>
              <a:rPr dirty="0">
                <a:solidFill>
                  <a:srgbClr val="D2CD86"/>
                </a:solidFill>
              </a:rPr>
              <a:t>.</a:t>
            </a:r>
            <a:r>
              <a:rPr dirty="0"/>
              <a:t>get</a:t>
            </a:r>
            <a:r>
              <a:rPr dirty="0">
                <a:solidFill>
                  <a:srgbClr val="D2CD86"/>
                </a:solidFill>
              </a:rPr>
              <a:t>(</a:t>
            </a:r>
            <a:r>
              <a:rPr dirty="0">
                <a:solidFill>
                  <a:srgbClr val="02D046"/>
                </a:solidFill>
              </a:rPr>
              <a:t>'</a:t>
            </a:r>
            <a:r>
              <a:rPr dirty="0">
                <a:solidFill>
                  <a:srgbClr val="01C4C4"/>
                </a:solidFill>
              </a:rPr>
              <a:t>/(.*)</a:t>
            </a:r>
            <a:r>
              <a:rPr dirty="0">
                <a:solidFill>
                  <a:srgbClr val="02D046"/>
                </a:solidFill>
              </a:rPr>
              <a:t>'</a:t>
            </a:r>
            <a:r>
              <a:rPr dirty="0">
                <a:solidFill>
                  <a:srgbClr val="D2CD86"/>
                </a:solidFill>
              </a:rPr>
              <a:t>,</a:t>
            </a:r>
            <a:r>
              <a:rPr dirty="0"/>
              <a:t> toolbox</a:t>
            </a:r>
            <a:r>
              <a:rPr dirty="0">
                <a:solidFill>
                  <a:srgbClr val="D2CD86"/>
                </a:solidFill>
              </a:rPr>
              <a:t>.</a:t>
            </a:r>
            <a:r>
              <a:rPr dirty="0"/>
              <a:t>cacheFirst</a:t>
            </a:r>
            <a:r>
              <a:rPr dirty="0">
                <a:solidFill>
                  <a:srgbClr val="D2CD86"/>
                </a:solidFill>
              </a:rPr>
              <a:t>,</a:t>
            </a:r>
            <a:r>
              <a:rPr dirty="0"/>
              <a:t> </a:t>
            </a:r>
            <a:r>
              <a:rPr dirty="0">
                <a:solidFill>
                  <a:srgbClr val="B060B0"/>
                </a:solidFill>
              </a:rPr>
              <a:t>{</a:t>
            </a:r>
          </a:p>
          <a:p>
            <a:pPr defTabSz="228600">
              <a:spcBef>
                <a:spcPts val="0"/>
              </a:spcBef>
              <a:defRPr sz="5600">
                <a:solidFill>
                  <a:srgbClr val="01C4C4"/>
                </a:solidFill>
                <a:latin typeface="+mj-lt"/>
                <a:ea typeface="+mj-ea"/>
                <a:cs typeface="+mj-cs"/>
                <a:sym typeface="Helvetica"/>
              </a:defRPr>
            </a:pPr>
            <a:r>
              <a:rPr dirty="0">
                <a:solidFill>
                  <a:srgbClr val="D1D1D1"/>
                </a:solidFill>
              </a:rPr>
              <a:t>  origin</a:t>
            </a:r>
            <a:r>
              <a:rPr dirty="0">
                <a:solidFill>
                  <a:srgbClr val="D2CD86"/>
                </a:solidFill>
              </a:rPr>
              <a:t>:</a:t>
            </a:r>
            <a:r>
              <a:rPr dirty="0"/>
              <a:t> </a:t>
            </a:r>
            <a:r>
              <a:rPr dirty="0">
                <a:solidFill>
                  <a:srgbClr val="02D046"/>
                </a:solidFill>
              </a:rPr>
              <a:t>/</a:t>
            </a:r>
            <a:r>
              <a:rPr dirty="0">
                <a:solidFill>
                  <a:srgbClr val="008080"/>
                </a:solidFill>
              </a:rPr>
              <a:t>\.</a:t>
            </a:r>
            <a:r>
              <a:rPr dirty="0"/>
              <a:t>googleapis</a:t>
            </a:r>
            <a:r>
              <a:rPr dirty="0">
                <a:solidFill>
                  <a:srgbClr val="008080"/>
                </a:solidFill>
              </a:rPr>
              <a:t>\.</a:t>
            </a:r>
            <a:r>
              <a:rPr dirty="0"/>
              <a:t>com</a:t>
            </a:r>
            <a:r>
              <a:rPr dirty="0">
                <a:solidFill>
                  <a:srgbClr val="D2CD86"/>
                </a:solidFill>
              </a:rPr>
              <a:t>$</a:t>
            </a:r>
            <a:r>
              <a:rPr dirty="0">
                <a:solidFill>
                  <a:srgbClr val="02D046"/>
                </a:solidFill>
              </a:rPr>
              <a:t>/</a:t>
            </a:r>
            <a:endParaRPr dirty="0">
              <a:solidFill>
                <a:srgbClr val="D1D1D1"/>
              </a:solidFill>
            </a:endParaRPr>
          </a:p>
          <a:p>
            <a:pPr defTabSz="228600">
              <a:spcBef>
                <a:spcPts val="0"/>
              </a:spcBef>
              <a:defRPr sz="5600">
                <a:solidFill>
                  <a:srgbClr val="B060B0"/>
                </a:solidFill>
                <a:latin typeface="+mj-lt"/>
                <a:ea typeface="+mj-ea"/>
                <a:cs typeface="+mj-cs"/>
                <a:sym typeface="Helvetica"/>
              </a:defRPr>
            </a:pPr>
            <a:r>
              <a:rPr dirty="0"/>
              <a:t>}</a:t>
            </a:r>
            <a:r>
              <a:rPr dirty="0">
                <a:solidFill>
                  <a:srgbClr val="D2CD86"/>
                </a:solidFill>
              </a:rPr>
              <a:t>)</a:t>
            </a:r>
            <a:r>
              <a:rPr dirty="0"/>
              <a:t>;</a:t>
            </a:r>
          </a:p>
        </p:txBody>
      </p:sp>
    </p:spTree>
    <p:extLst>
      <p:ext uri="{BB962C8B-B14F-4D97-AF65-F5344CB8AC3E}">
        <p14:creationId xmlns:p14="http://schemas.microsoft.com/office/powerpoint/2010/main" val="520822657"/>
      </p:ext>
    </p:extLst>
  </p:cSld>
  <p:clrMapOvr>
    <a:masterClrMapping/>
  </p:clrMapOvr>
  <p:transition spd="med"/>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4" name="Screen Shot 2016-09-01 at 10.05.49 PM.png"/>
          <p:cNvPicPr>
            <a:picLocks noChangeAspect="1"/>
          </p:cNvPicPr>
          <p:nvPr/>
        </p:nvPicPr>
        <p:blipFill>
          <a:blip r:embed="rId3">
            <a:extLst/>
          </a:blip>
          <a:stretch>
            <a:fillRect/>
          </a:stretch>
        </p:blipFill>
        <p:spPr>
          <a:xfrm>
            <a:off x="833857" y="1236420"/>
            <a:ext cx="10524285" cy="6858000"/>
          </a:xfrm>
          <a:prstGeom prst="rect">
            <a:avLst/>
          </a:prstGeom>
          <a:ln w="3175">
            <a:miter lim="400000"/>
          </a:ln>
        </p:spPr>
      </p:pic>
      <p:sp>
        <p:nvSpPr>
          <p:cNvPr id="765" name="Shape 765"/>
          <p:cNvSpPr>
            <a:spLocks noGrp="1"/>
          </p:cNvSpPr>
          <p:nvPr>
            <p:ph type="body" idx="13"/>
          </p:nvPr>
        </p:nvSpPr>
        <p:spPr>
          <a:prstGeom prst="rect">
            <a:avLst/>
          </a:prstGeom>
        </p:spPr>
        <p:txBody>
          <a:bodyPr/>
          <a:lstStyle/>
          <a:p>
            <a:r>
              <a:rPr/>
              <a:t>sw-precache Node module</a:t>
            </a:r>
          </a:p>
        </p:txBody>
      </p:sp>
    </p:spTree>
    <p:extLst>
      <p:ext uri="{BB962C8B-B14F-4D97-AF65-F5344CB8AC3E}">
        <p14:creationId xmlns:p14="http://schemas.microsoft.com/office/powerpoint/2010/main" val="679951173"/>
      </p:ext>
    </p:extLst>
  </p:cSld>
  <p:clrMapOvr>
    <a:masterClrMapping/>
  </p:clrMapOvr>
  <p:transition spd="med"/>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9" name="Shape 769"/>
          <p:cNvSpPr>
            <a:spLocks noGrp="1"/>
          </p:cNvSpPr>
          <p:nvPr>
            <p:ph type="title"/>
          </p:nvPr>
        </p:nvSpPr>
        <p:spPr>
          <a:prstGeom prst="rect">
            <a:avLst/>
          </a:prstGeom>
        </p:spPr>
        <p:txBody>
          <a:bodyPr/>
          <a:lstStyle/>
          <a:p>
            <a:r>
              <a:rPr/>
              <a:t>sw-precache</a:t>
            </a:r>
          </a:p>
        </p:txBody>
      </p:sp>
      <p:sp>
        <p:nvSpPr>
          <p:cNvPr id="770" name="Shape 770"/>
          <p:cNvSpPr>
            <a:spLocks noGrp="1"/>
          </p:cNvSpPr>
          <p:nvPr>
            <p:ph type="body" idx="1"/>
          </p:nvPr>
        </p:nvSpPr>
        <p:spPr>
          <a:prstGeom prst="rect">
            <a:avLst/>
          </a:prstGeom>
        </p:spPr>
        <p:txBody>
          <a:bodyPr>
            <a:normAutofit fontScale="70000" lnSpcReduction="20000"/>
          </a:bodyPr>
          <a:lstStyle/>
          <a:p>
            <a:pPr defTabSz="208026">
              <a:spcBef>
                <a:spcPts val="0"/>
              </a:spcBef>
              <a:defRPr sz="5096">
                <a:solidFill>
                  <a:srgbClr val="01C4C4"/>
                </a:solidFill>
                <a:latin typeface="+mj-lt"/>
                <a:ea typeface="+mj-ea"/>
                <a:cs typeface="+mj-cs"/>
                <a:sym typeface="Helvetica"/>
              </a:defRPr>
            </a:pPr>
            <a:r>
              <a:rPr>
                <a:solidFill>
                  <a:srgbClr val="D1D1D1"/>
                </a:solidFill>
              </a:rPr>
              <a:t>precache</a:t>
            </a:r>
            <a:r>
              <a:rPr>
                <a:solidFill>
                  <a:srgbClr val="D2CD86"/>
                </a:solidFill>
              </a:rPr>
              <a:t>.</a:t>
            </a:r>
            <a:r>
              <a:rPr>
                <a:solidFill>
                  <a:srgbClr val="D1D1D1"/>
                </a:solidFill>
              </a:rPr>
              <a:t>write</a:t>
            </a:r>
            <a:r>
              <a:rPr>
                <a:solidFill>
                  <a:srgbClr val="D2CD86"/>
                </a:solidFill>
              </a:rPr>
              <a:t>(</a:t>
            </a:r>
            <a:r>
              <a:rPr>
                <a:solidFill>
                  <a:srgbClr val="02D046"/>
                </a:solidFill>
              </a:rPr>
              <a:t>'</a:t>
            </a:r>
            <a:r>
              <a:rPr/>
              <a:t>service-worker.js</a:t>
            </a:r>
            <a:r>
              <a:rPr>
                <a:solidFill>
                  <a:srgbClr val="02D046"/>
                </a:solidFill>
              </a:rPr>
              <a:t>'</a:t>
            </a:r>
            <a:r>
              <a:rPr>
                <a:solidFill>
                  <a:srgbClr val="D2CD86"/>
                </a:solidFill>
              </a:rPr>
              <a:t>,</a:t>
            </a:r>
            <a:r>
              <a:rPr>
                <a:solidFill>
                  <a:srgbClr val="D1D1D1"/>
                </a:solidFill>
              </a:rPr>
              <a:t> </a:t>
            </a:r>
            <a:r>
              <a:rPr>
                <a:solidFill>
                  <a:srgbClr val="B060B0"/>
                </a:solidFill>
              </a:rPr>
              <a:t>{</a:t>
            </a:r>
            <a:endParaRPr>
              <a:solidFill>
                <a:srgbClr val="D1D1D1"/>
              </a:solidFill>
            </a:endParaRPr>
          </a:p>
          <a:p>
            <a:pPr defTabSz="208026">
              <a:spcBef>
                <a:spcPts val="0"/>
              </a:spcBef>
              <a:defRPr sz="5096">
                <a:solidFill>
                  <a:srgbClr val="D1D1D1"/>
                </a:solidFill>
                <a:latin typeface="+mj-lt"/>
                <a:ea typeface="+mj-ea"/>
                <a:cs typeface="+mj-cs"/>
                <a:sym typeface="Helvetica"/>
              </a:defRPr>
            </a:pPr>
            <a:r>
              <a:rPr/>
              <a:t>  staticFileGlobs</a:t>
            </a:r>
            <a:r>
              <a:rPr>
                <a:solidFill>
                  <a:srgbClr val="B060B0"/>
                </a:solidFill>
              </a:rPr>
              <a:t>:</a:t>
            </a:r>
            <a:r>
              <a:rPr/>
              <a:t> </a:t>
            </a:r>
            <a:r>
              <a:rPr>
                <a:solidFill>
                  <a:srgbClr val="D2CD86"/>
                </a:solidFill>
              </a:rPr>
              <a:t>[</a:t>
            </a:r>
            <a:r>
              <a:rPr>
                <a:solidFill>
                  <a:srgbClr val="02D046"/>
                </a:solidFill>
              </a:rPr>
              <a:t>'</a:t>
            </a:r>
            <a:r>
              <a:rPr>
                <a:solidFill>
                  <a:srgbClr val="01C4C4"/>
                </a:solidFill>
              </a:rPr>
              <a:t>**/*.{html,css}</a:t>
            </a:r>
            <a:r>
              <a:rPr>
                <a:solidFill>
                  <a:srgbClr val="02D046"/>
                </a:solidFill>
              </a:rPr>
              <a:t>'</a:t>
            </a:r>
            <a:r>
              <a:rPr>
                <a:solidFill>
                  <a:srgbClr val="D2CD86"/>
                </a:solidFill>
              </a:rPr>
              <a:t>],</a:t>
            </a:r>
          </a:p>
          <a:p>
            <a:pPr defTabSz="208026">
              <a:spcBef>
                <a:spcPts val="0"/>
              </a:spcBef>
              <a:defRPr sz="5096">
                <a:solidFill>
                  <a:srgbClr val="D1D1D1"/>
                </a:solidFill>
                <a:latin typeface="+mj-lt"/>
                <a:ea typeface="+mj-ea"/>
                <a:cs typeface="+mj-cs"/>
                <a:sym typeface="Helvetica"/>
              </a:defRPr>
            </a:pPr>
            <a:r>
              <a:rPr/>
              <a:t>  runtimeCaching</a:t>
            </a:r>
            <a:r>
              <a:rPr>
                <a:solidFill>
                  <a:srgbClr val="B060B0"/>
                </a:solidFill>
              </a:rPr>
              <a:t>:</a:t>
            </a:r>
            <a:r>
              <a:rPr/>
              <a:t> </a:t>
            </a:r>
            <a:r>
              <a:rPr>
                <a:solidFill>
                  <a:srgbClr val="D2CD86"/>
                </a:solidFill>
              </a:rPr>
              <a:t>[</a:t>
            </a:r>
          </a:p>
          <a:p>
            <a:pPr defTabSz="208026">
              <a:spcBef>
                <a:spcPts val="0"/>
              </a:spcBef>
              <a:defRPr sz="5096">
                <a:solidFill>
                  <a:srgbClr val="D1D1D1"/>
                </a:solidFill>
                <a:latin typeface="+mj-lt"/>
                <a:ea typeface="+mj-ea"/>
                <a:cs typeface="+mj-cs"/>
                <a:sym typeface="Helvetica"/>
              </a:defRPr>
            </a:pPr>
            <a:r>
              <a:rPr/>
              <a:t>    </a:t>
            </a:r>
            <a:r>
              <a:rPr>
                <a:solidFill>
                  <a:srgbClr val="B060B0"/>
                </a:solidFill>
              </a:rPr>
              <a:t>{</a:t>
            </a:r>
            <a:r>
              <a:rPr/>
              <a:t>urlPattern</a:t>
            </a:r>
            <a:r>
              <a:rPr>
                <a:solidFill>
                  <a:srgbClr val="B060B0"/>
                </a:solidFill>
              </a:rPr>
              <a:t>:</a:t>
            </a:r>
            <a:r>
              <a:rPr/>
              <a:t> </a:t>
            </a:r>
            <a:r>
              <a:rPr>
                <a:solidFill>
                  <a:srgbClr val="02D046"/>
                </a:solidFill>
              </a:rPr>
              <a:t>'</a:t>
            </a:r>
            <a:r>
              <a:rPr>
                <a:solidFill>
                  <a:srgbClr val="01C4C4"/>
                </a:solidFill>
              </a:rPr>
              <a:t>/</a:t>
            </a:r>
            <a:r>
              <a:rPr>
                <a:solidFill>
                  <a:srgbClr val="02D046"/>
                </a:solidFill>
              </a:rPr>
              <a:t>'</a:t>
            </a:r>
            <a:r>
              <a:rPr>
                <a:solidFill>
                  <a:srgbClr val="D2CD86"/>
                </a:solidFill>
              </a:rPr>
              <a:t>,</a:t>
            </a:r>
            <a:r>
              <a:rPr/>
              <a:t>           handler</a:t>
            </a:r>
            <a:r>
              <a:rPr>
                <a:solidFill>
                  <a:srgbClr val="B060B0"/>
                </a:solidFill>
              </a:rPr>
              <a:t>:</a:t>
            </a:r>
            <a:r>
              <a:rPr/>
              <a:t> </a:t>
            </a:r>
            <a:r>
              <a:rPr>
                <a:solidFill>
                  <a:srgbClr val="02D046"/>
                </a:solidFill>
              </a:rPr>
              <a:t>'</a:t>
            </a:r>
            <a:r>
              <a:rPr>
                <a:solidFill>
                  <a:srgbClr val="01C4C4"/>
                </a:solidFill>
              </a:rPr>
              <a:t>fastest</a:t>
            </a:r>
            <a:r>
              <a:rPr>
                <a:solidFill>
                  <a:srgbClr val="02D046"/>
                </a:solidFill>
              </a:rPr>
              <a:t>'</a:t>
            </a:r>
            <a:r>
              <a:rPr>
                <a:solidFill>
                  <a:srgbClr val="B060B0"/>
                </a:solidFill>
              </a:rPr>
              <a:t>}</a:t>
            </a:r>
            <a:r>
              <a:rPr>
                <a:solidFill>
                  <a:srgbClr val="D2CD86"/>
                </a:solidFill>
              </a:rPr>
              <a:t>,</a:t>
            </a:r>
          </a:p>
          <a:p>
            <a:pPr defTabSz="208026">
              <a:spcBef>
                <a:spcPts val="0"/>
              </a:spcBef>
              <a:defRPr sz="5096">
                <a:solidFill>
                  <a:srgbClr val="D1D1D1"/>
                </a:solidFill>
                <a:latin typeface="+mj-lt"/>
                <a:ea typeface="+mj-ea"/>
                <a:cs typeface="+mj-cs"/>
                <a:sym typeface="Helvetica"/>
              </a:defRPr>
            </a:pPr>
            <a:r>
              <a:rPr/>
              <a:t>    </a:t>
            </a:r>
            <a:r>
              <a:rPr>
                <a:solidFill>
                  <a:srgbClr val="B060B0"/>
                </a:solidFill>
              </a:rPr>
              <a:t>{</a:t>
            </a:r>
            <a:r>
              <a:rPr/>
              <a:t>urlPattern</a:t>
            </a:r>
            <a:r>
              <a:rPr>
                <a:solidFill>
                  <a:srgbClr val="B060B0"/>
                </a:solidFill>
              </a:rPr>
              <a:t>:</a:t>
            </a:r>
            <a:r>
              <a:rPr/>
              <a:t> </a:t>
            </a:r>
            <a:r>
              <a:rPr>
                <a:solidFill>
                  <a:srgbClr val="02D046"/>
                </a:solidFill>
              </a:rPr>
              <a:t>'</a:t>
            </a:r>
            <a:r>
              <a:rPr>
                <a:solidFill>
                  <a:srgbClr val="01C4C4"/>
                </a:solidFill>
              </a:rPr>
              <a:t>/api/.*</a:t>
            </a:r>
            <a:r>
              <a:rPr>
                <a:solidFill>
                  <a:srgbClr val="02D046"/>
                </a:solidFill>
              </a:rPr>
              <a:t>'</a:t>
            </a:r>
            <a:r>
              <a:rPr>
                <a:solidFill>
                  <a:srgbClr val="D2CD86"/>
                </a:solidFill>
              </a:rPr>
              <a:t>,</a:t>
            </a:r>
            <a:r>
              <a:rPr/>
              <a:t>     handler</a:t>
            </a:r>
            <a:r>
              <a:rPr>
                <a:solidFill>
                  <a:srgbClr val="B060B0"/>
                </a:solidFill>
              </a:rPr>
              <a:t>:</a:t>
            </a:r>
            <a:r>
              <a:rPr/>
              <a:t> </a:t>
            </a:r>
            <a:r>
              <a:rPr>
                <a:solidFill>
                  <a:srgbClr val="02D046"/>
                </a:solidFill>
              </a:rPr>
              <a:t>'</a:t>
            </a:r>
            <a:r>
              <a:rPr>
                <a:solidFill>
                  <a:srgbClr val="01C4C4"/>
                </a:solidFill>
              </a:rPr>
              <a:t>networkFirst</a:t>
            </a:r>
            <a:r>
              <a:rPr>
                <a:solidFill>
                  <a:srgbClr val="02D046"/>
                </a:solidFill>
              </a:rPr>
              <a:t>'</a:t>
            </a:r>
            <a:r>
              <a:rPr>
                <a:solidFill>
                  <a:srgbClr val="D2CD86"/>
                </a:solidFill>
              </a:rPr>
              <a:t>,</a:t>
            </a:r>
          </a:p>
          <a:p>
            <a:pPr defTabSz="208026">
              <a:spcBef>
                <a:spcPts val="0"/>
              </a:spcBef>
              <a:defRPr sz="5096">
                <a:solidFill>
                  <a:srgbClr val="D1D1D1"/>
                </a:solidFill>
                <a:latin typeface="+mj-lt"/>
                <a:ea typeface="+mj-ea"/>
                <a:cs typeface="+mj-cs"/>
                <a:sym typeface="Helvetica"/>
              </a:defRPr>
            </a:pPr>
            <a:r>
              <a:rPr/>
              <a:t>      options</a:t>
            </a:r>
            <a:r>
              <a:rPr>
                <a:solidFill>
                  <a:srgbClr val="B060B0"/>
                </a:solidFill>
              </a:rPr>
              <a:t>:</a:t>
            </a:r>
            <a:r>
              <a:rPr/>
              <a:t> </a:t>
            </a:r>
            <a:r>
              <a:rPr>
                <a:solidFill>
                  <a:srgbClr val="B060B0"/>
                </a:solidFill>
              </a:rPr>
              <a:t>{</a:t>
            </a:r>
            <a:r>
              <a:rPr/>
              <a:t>networkTimeoutSeconds</a:t>
            </a:r>
            <a:r>
              <a:rPr>
                <a:solidFill>
                  <a:srgbClr val="B060B0"/>
                </a:solidFill>
              </a:rPr>
              <a:t>:</a:t>
            </a:r>
            <a:r>
              <a:rPr/>
              <a:t> </a:t>
            </a:r>
            <a:r>
              <a:rPr>
                <a:solidFill>
                  <a:srgbClr val="008C00"/>
                </a:solidFill>
              </a:rPr>
              <a:t>5</a:t>
            </a:r>
            <a:r>
              <a:rPr>
                <a:solidFill>
                  <a:srgbClr val="B060B0"/>
                </a:solidFill>
              </a:rPr>
              <a:t>}</a:t>
            </a:r>
          </a:p>
          <a:p>
            <a:pPr defTabSz="208026">
              <a:spcBef>
                <a:spcPts val="0"/>
              </a:spcBef>
              <a:defRPr sz="5096">
                <a:solidFill>
                  <a:srgbClr val="D1D1D1"/>
                </a:solidFill>
                <a:latin typeface="+mj-lt"/>
                <a:ea typeface="+mj-ea"/>
                <a:cs typeface="+mj-cs"/>
                <a:sym typeface="Helvetica"/>
              </a:defRPr>
            </a:pPr>
            <a:r>
              <a:rPr/>
              <a:t>    </a:t>
            </a:r>
            <a:r>
              <a:rPr>
                <a:solidFill>
                  <a:srgbClr val="B060B0"/>
                </a:solidFill>
              </a:rPr>
              <a:t>}</a:t>
            </a:r>
            <a:r>
              <a:rPr>
                <a:solidFill>
                  <a:srgbClr val="D2CD86"/>
                </a:solidFill>
              </a:rPr>
              <a:t>,</a:t>
            </a:r>
          </a:p>
          <a:p>
            <a:pPr defTabSz="208026">
              <a:spcBef>
                <a:spcPts val="0"/>
              </a:spcBef>
              <a:defRPr sz="5096">
                <a:solidFill>
                  <a:srgbClr val="D1D1D1"/>
                </a:solidFill>
                <a:latin typeface="+mj-lt"/>
                <a:ea typeface="+mj-ea"/>
                <a:cs typeface="+mj-cs"/>
                <a:sym typeface="Helvetica"/>
              </a:defRPr>
            </a:pPr>
            <a:r>
              <a:rPr/>
              <a:t>    </a:t>
            </a:r>
            <a:r>
              <a:rPr>
                <a:solidFill>
                  <a:srgbClr val="B060B0"/>
                </a:solidFill>
              </a:rPr>
              <a:t>{</a:t>
            </a:r>
            <a:r>
              <a:rPr/>
              <a:t>urlPattern</a:t>
            </a:r>
            <a:r>
              <a:rPr>
                <a:solidFill>
                  <a:srgbClr val="B060B0"/>
                </a:solidFill>
              </a:rPr>
              <a:t>:</a:t>
            </a:r>
            <a:r>
              <a:rPr/>
              <a:t> </a:t>
            </a:r>
            <a:r>
              <a:rPr>
                <a:solidFill>
                  <a:srgbClr val="02D046"/>
                </a:solidFill>
              </a:rPr>
              <a:t>'</a:t>
            </a:r>
            <a:r>
              <a:rPr>
                <a:solidFill>
                  <a:srgbClr val="01C4C4"/>
                </a:solidFill>
              </a:rPr>
              <a:t>/posts/.*</a:t>
            </a:r>
            <a:r>
              <a:rPr>
                <a:solidFill>
                  <a:srgbClr val="02D046"/>
                </a:solidFill>
              </a:rPr>
              <a:t>'</a:t>
            </a:r>
            <a:r>
              <a:rPr>
                <a:solidFill>
                  <a:srgbClr val="D2CD86"/>
                </a:solidFill>
              </a:rPr>
              <a:t>,</a:t>
            </a:r>
            <a:r>
              <a:rPr/>
              <a:t>   handler</a:t>
            </a:r>
            <a:r>
              <a:rPr>
                <a:solidFill>
                  <a:srgbClr val="B060B0"/>
                </a:solidFill>
              </a:rPr>
              <a:t>:</a:t>
            </a:r>
            <a:r>
              <a:rPr/>
              <a:t> </a:t>
            </a:r>
            <a:r>
              <a:rPr>
                <a:solidFill>
                  <a:srgbClr val="02D046"/>
                </a:solidFill>
              </a:rPr>
              <a:t>'</a:t>
            </a:r>
            <a:r>
              <a:rPr>
                <a:solidFill>
                  <a:srgbClr val="01C4C4"/>
                </a:solidFill>
              </a:rPr>
              <a:t>cacheFirst</a:t>
            </a:r>
            <a:r>
              <a:rPr>
                <a:solidFill>
                  <a:srgbClr val="02D046"/>
                </a:solidFill>
              </a:rPr>
              <a:t>'</a:t>
            </a:r>
            <a:r>
              <a:rPr>
                <a:solidFill>
                  <a:srgbClr val="B060B0"/>
                </a:solidFill>
              </a:rPr>
              <a:t>}</a:t>
            </a:r>
            <a:r>
              <a:rPr>
                <a:solidFill>
                  <a:srgbClr val="D2CD86"/>
                </a:solidFill>
              </a:rPr>
              <a:t>,</a:t>
            </a:r>
          </a:p>
          <a:p>
            <a:pPr defTabSz="208026">
              <a:spcBef>
                <a:spcPts val="0"/>
              </a:spcBef>
              <a:defRPr sz="5096">
                <a:solidFill>
                  <a:srgbClr val="D1D1D1"/>
                </a:solidFill>
                <a:latin typeface="+mj-lt"/>
                <a:ea typeface="+mj-ea"/>
                <a:cs typeface="+mj-cs"/>
                <a:sym typeface="Helvetica"/>
              </a:defRPr>
            </a:pPr>
            <a:r>
              <a:rPr/>
              <a:t>    </a:t>
            </a:r>
            <a:r>
              <a:rPr>
                <a:solidFill>
                  <a:srgbClr val="B060B0"/>
                </a:solidFill>
              </a:rPr>
              <a:t>{</a:t>
            </a:r>
            <a:r>
              <a:rPr/>
              <a:t>urlPattern</a:t>
            </a:r>
            <a:r>
              <a:rPr>
                <a:solidFill>
                  <a:srgbClr val="B060B0"/>
                </a:solidFill>
              </a:rPr>
              <a:t>:</a:t>
            </a:r>
            <a:r>
              <a:rPr/>
              <a:t> </a:t>
            </a:r>
            <a:r>
              <a:rPr>
                <a:solidFill>
                  <a:srgbClr val="02D046"/>
                </a:solidFill>
              </a:rPr>
              <a:t>'</a:t>
            </a:r>
            <a:r>
              <a:rPr>
                <a:solidFill>
                  <a:srgbClr val="01C4C4"/>
                </a:solidFill>
              </a:rPr>
              <a:t>/styles/.*</a:t>
            </a:r>
            <a:r>
              <a:rPr>
                <a:solidFill>
                  <a:srgbClr val="02D046"/>
                </a:solidFill>
              </a:rPr>
              <a:t>'</a:t>
            </a:r>
            <a:r>
              <a:rPr>
                <a:solidFill>
                  <a:srgbClr val="D2CD86"/>
                </a:solidFill>
              </a:rPr>
              <a:t>,</a:t>
            </a:r>
            <a:r>
              <a:rPr/>
              <a:t>  handler</a:t>
            </a:r>
            <a:r>
              <a:rPr>
                <a:solidFill>
                  <a:srgbClr val="B060B0"/>
                </a:solidFill>
              </a:rPr>
              <a:t>:</a:t>
            </a:r>
            <a:r>
              <a:rPr/>
              <a:t> </a:t>
            </a:r>
            <a:r>
              <a:rPr>
                <a:solidFill>
                  <a:srgbClr val="02D046"/>
                </a:solidFill>
              </a:rPr>
              <a:t>'</a:t>
            </a:r>
            <a:r>
              <a:rPr>
                <a:solidFill>
                  <a:srgbClr val="01C4C4"/>
                </a:solidFill>
              </a:rPr>
              <a:t>cacheOnly</a:t>
            </a:r>
            <a:r>
              <a:rPr>
                <a:solidFill>
                  <a:srgbClr val="02D046"/>
                </a:solidFill>
              </a:rPr>
              <a:t>'</a:t>
            </a:r>
            <a:r>
              <a:rPr>
                <a:solidFill>
                  <a:srgbClr val="B060B0"/>
                </a:solidFill>
              </a:rPr>
              <a:t>}</a:t>
            </a:r>
            <a:r>
              <a:rPr>
                <a:solidFill>
                  <a:srgbClr val="D2CD86"/>
                </a:solidFill>
              </a:rPr>
              <a:t>,</a:t>
            </a:r>
          </a:p>
          <a:p>
            <a:pPr defTabSz="208026">
              <a:spcBef>
                <a:spcPts val="0"/>
              </a:spcBef>
              <a:defRPr sz="5096">
                <a:solidFill>
                  <a:srgbClr val="01C4C4"/>
                </a:solidFill>
                <a:latin typeface="+mj-lt"/>
                <a:ea typeface="+mj-ea"/>
                <a:cs typeface="+mj-cs"/>
                <a:sym typeface="Helvetica"/>
              </a:defRPr>
            </a:pPr>
            <a:r>
              <a:rPr>
                <a:solidFill>
                  <a:srgbClr val="D1D1D1"/>
                </a:solidFill>
              </a:rPr>
              <a:t>    </a:t>
            </a:r>
            <a:r>
              <a:rPr>
                <a:solidFill>
                  <a:srgbClr val="B060B0"/>
                </a:solidFill>
              </a:rPr>
              <a:t>{</a:t>
            </a:r>
            <a:r>
              <a:rPr>
                <a:solidFill>
                  <a:srgbClr val="D1D1D1"/>
                </a:solidFill>
              </a:rPr>
              <a:t>urlPattern</a:t>
            </a:r>
            <a:r>
              <a:rPr>
                <a:solidFill>
                  <a:srgbClr val="B060B0"/>
                </a:solidFill>
              </a:rPr>
              <a:t>:</a:t>
            </a:r>
            <a:r>
              <a:rPr>
                <a:solidFill>
                  <a:srgbClr val="D1D1D1"/>
                </a:solidFill>
              </a:rPr>
              <a:t> </a:t>
            </a:r>
            <a:r>
              <a:rPr>
                <a:solidFill>
                  <a:srgbClr val="02D046"/>
                </a:solidFill>
              </a:rPr>
              <a:t>'</a:t>
            </a:r>
            <a:r>
              <a:rPr/>
              <a:t>/inbox.json</a:t>
            </a:r>
            <a:r>
              <a:rPr>
                <a:solidFill>
                  <a:srgbClr val="02D046"/>
                </a:solidFill>
              </a:rPr>
              <a:t>'</a:t>
            </a:r>
            <a:r>
              <a:rPr>
                <a:solidFill>
                  <a:srgbClr val="D2CD86"/>
                </a:solidFill>
              </a:rPr>
              <a:t>,</a:t>
            </a:r>
            <a:r>
              <a:rPr>
                <a:solidFill>
                  <a:srgbClr val="D1D1D1"/>
                </a:solidFill>
              </a:rPr>
              <a:t> handler</a:t>
            </a:r>
            <a:r>
              <a:rPr>
                <a:solidFill>
                  <a:srgbClr val="B060B0"/>
                </a:solidFill>
              </a:rPr>
              <a:t>:</a:t>
            </a:r>
            <a:r>
              <a:rPr>
                <a:solidFill>
                  <a:srgbClr val="D1D1D1"/>
                </a:solidFill>
              </a:rPr>
              <a:t> </a:t>
            </a:r>
            <a:r>
              <a:rPr>
                <a:solidFill>
                  <a:srgbClr val="02D046"/>
                </a:solidFill>
              </a:rPr>
              <a:t>'</a:t>
            </a:r>
            <a:r>
              <a:rPr/>
              <a:t>networkOnly</a:t>
            </a:r>
            <a:r>
              <a:rPr>
                <a:solidFill>
                  <a:srgbClr val="02D046"/>
                </a:solidFill>
              </a:rPr>
              <a:t>'</a:t>
            </a:r>
            <a:r>
              <a:rPr>
                <a:solidFill>
                  <a:srgbClr val="B060B0"/>
                </a:solidFill>
              </a:rPr>
              <a:t>}</a:t>
            </a:r>
            <a:endParaRPr>
              <a:solidFill>
                <a:srgbClr val="D1D1D1"/>
              </a:solidFill>
            </a:endParaRPr>
          </a:p>
          <a:p>
            <a:pPr defTabSz="208026">
              <a:spcBef>
                <a:spcPts val="0"/>
              </a:spcBef>
              <a:defRPr sz="5096">
                <a:solidFill>
                  <a:srgbClr val="D1D1D1"/>
                </a:solidFill>
                <a:latin typeface="+mj-lt"/>
                <a:ea typeface="+mj-ea"/>
                <a:cs typeface="+mj-cs"/>
                <a:sym typeface="Helvetica"/>
              </a:defRPr>
            </a:pPr>
            <a:r>
              <a:rPr/>
              <a:t>  </a:t>
            </a:r>
            <a:r>
              <a:rPr>
                <a:solidFill>
                  <a:srgbClr val="D2CD86"/>
                </a:solidFill>
              </a:rPr>
              <a:t>]</a:t>
            </a:r>
          </a:p>
          <a:p>
            <a:pPr defTabSz="208026">
              <a:spcBef>
                <a:spcPts val="0"/>
              </a:spcBef>
              <a:defRPr sz="5096">
                <a:solidFill>
                  <a:srgbClr val="B060B0"/>
                </a:solidFill>
                <a:latin typeface="+mj-lt"/>
                <a:ea typeface="+mj-ea"/>
                <a:cs typeface="+mj-cs"/>
                <a:sym typeface="Helvetica"/>
              </a:defRPr>
            </a:pPr>
            <a:r>
              <a:rPr/>
              <a:t>}</a:t>
            </a:r>
            <a:r>
              <a:rPr>
                <a:solidFill>
                  <a:srgbClr val="D2CD86"/>
                </a:solidFill>
              </a:rPr>
              <a:t>)</a:t>
            </a:r>
            <a:r>
              <a:rPr/>
              <a:t>;</a:t>
            </a:r>
          </a:p>
        </p:txBody>
      </p:sp>
    </p:spTree>
    <p:extLst>
      <p:ext uri="{BB962C8B-B14F-4D97-AF65-F5344CB8AC3E}">
        <p14:creationId xmlns:p14="http://schemas.microsoft.com/office/powerpoint/2010/main" val="733948446"/>
      </p:ext>
    </p:extLst>
  </p:cSld>
  <p:clrMapOvr>
    <a:masterClrMapping/>
  </p:clrMapOvr>
  <p:transition spd="med"/>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1"/>
          <p:cNvSpPr>
            <a:spLocks/>
          </p:cNvSpPr>
          <p:nvPr/>
        </p:nvSpPr>
        <p:spPr bwMode="auto">
          <a:xfrm>
            <a:off x="484833" y="479802"/>
            <a:ext cx="12214225" cy="98345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5052" tIns="15052" rIns="15052" bIns="15052"/>
          <a:lstStyle/>
          <a:p>
            <a:r>
              <a:rPr lang="en-US" altLang="en-US" sz="4750">
                <a:solidFill>
                  <a:srgbClr val="6C6E70"/>
                </a:solidFill>
                <a:latin typeface="Helvetica" charset="0"/>
                <a:ea typeface="Helvetica" charset="0"/>
                <a:cs typeface="Helvetica" charset="0"/>
                <a:sym typeface="Helvetica" charset="0"/>
              </a:rPr>
              <a:t>APIs that require HTTPS</a:t>
            </a:r>
          </a:p>
        </p:txBody>
      </p:sp>
      <p:sp>
        <p:nvSpPr>
          <p:cNvPr id="37890" name="Rectangle 2"/>
          <p:cNvSpPr>
            <a:spLocks/>
          </p:cNvSpPr>
          <p:nvPr/>
        </p:nvSpPr>
        <p:spPr bwMode="auto">
          <a:xfrm>
            <a:off x="193675" y="5612380"/>
            <a:ext cx="11894095" cy="67672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5052" tIns="15052" rIns="15052" bIns="15052" anchor="ctr">
            <a:spAutoFit/>
          </a:bodyPr>
          <a:lstStyle/>
          <a:p>
            <a:r>
              <a:rPr lang="en-US" altLang="en-US" sz="2100">
                <a:solidFill>
                  <a:srgbClr val="6C6E70"/>
                </a:solidFill>
                <a:latin typeface="Helvetica" charset="0"/>
                <a:ea typeface="Helvetica" charset="0"/>
                <a:cs typeface="Helvetica" charset="0"/>
                <a:sym typeface="Helvetica" charset="0"/>
              </a:rPr>
              <a:t>For more information, see:</a:t>
            </a:r>
          </a:p>
          <a:p>
            <a:r>
              <a:rPr lang="en-US" altLang="en-US" sz="2100">
                <a:solidFill>
                  <a:srgbClr val="6C6E70"/>
                </a:solidFill>
                <a:latin typeface="Helvetica" charset="0"/>
                <a:ea typeface="Helvetica" charset="0"/>
                <a:cs typeface="Helvetica" charset="0"/>
                <a:sym typeface="Helvetica" charset="0"/>
              </a:rPr>
              <a:t>https://www.chromium.org/Home/chromium-security/prefer-secure-origins-for-powerful-new-features</a:t>
            </a:r>
          </a:p>
        </p:txBody>
      </p:sp>
      <p:sp>
        <p:nvSpPr>
          <p:cNvPr id="37891" name="Rectangle 3"/>
          <p:cNvSpPr>
            <a:spLocks/>
          </p:cNvSpPr>
          <p:nvPr/>
        </p:nvSpPr>
        <p:spPr bwMode="auto">
          <a:xfrm>
            <a:off x="1521619" y="2273300"/>
            <a:ext cx="9147969" cy="231060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5052" tIns="15052" rIns="15052" bIns="15052" anchor="ctr"/>
          <a:lstStyle>
            <a:lvl1pPr marL="585788" indent="-585788">
              <a:defRPr sz="4800">
                <a:solidFill>
                  <a:srgbClr val="FFFFFF"/>
                </a:solidFill>
                <a:latin typeface="Helvetica Light" charset="0"/>
                <a:ea typeface="Helvetica Light" charset="0"/>
                <a:cs typeface="Helvetica Light" charset="0"/>
                <a:sym typeface="Helvetica Light" charset="0"/>
              </a:defRPr>
            </a:lvl1pPr>
            <a:lvl2pPr>
              <a:defRPr sz="4800">
                <a:solidFill>
                  <a:srgbClr val="FFFFFF"/>
                </a:solidFill>
                <a:latin typeface="Helvetica Light" charset="0"/>
                <a:ea typeface="Helvetica Light" charset="0"/>
                <a:cs typeface="Helvetica Light" charset="0"/>
                <a:sym typeface="Helvetica Light" charset="0"/>
              </a:defRPr>
            </a:lvl2pPr>
            <a:lvl3pPr>
              <a:defRPr sz="4800">
                <a:solidFill>
                  <a:srgbClr val="FFFFFF"/>
                </a:solidFill>
                <a:latin typeface="Helvetica Light" charset="0"/>
                <a:ea typeface="Helvetica Light" charset="0"/>
                <a:cs typeface="Helvetica Light" charset="0"/>
                <a:sym typeface="Helvetica Light" charset="0"/>
              </a:defRPr>
            </a:lvl3pPr>
            <a:lvl4pPr>
              <a:defRPr sz="4800">
                <a:solidFill>
                  <a:srgbClr val="FFFFFF"/>
                </a:solidFill>
                <a:latin typeface="Helvetica Light" charset="0"/>
                <a:ea typeface="Helvetica Light" charset="0"/>
                <a:cs typeface="Helvetica Light" charset="0"/>
                <a:sym typeface="Helvetica Light" charset="0"/>
              </a:defRPr>
            </a:lvl4pPr>
            <a:lvl5pPr>
              <a:defRPr sz="4800">
                <a:solidFill>
                  <a:srgbClr val="FFFFFF"/>
                </a:solidFill>
                <a:latin typeface="Helvetica Light" charset="0"/>
                <a:ea typeface="Helvetica Light" charset="0"/>
                <a:cs typeface="Helvetica Light" charset="0"/>
                <a:sym typeface="Helvetica Light" charset="0"/>
              </a:defRPr>
            </a:lvl5pPr>
            <a:lvl6pPr marL="457200" indent="914400" algn="ctr" defTabSz="825500" fontAlgn="base" hangingPunct="0">
              <a:spcBef>
                <a:spcPct val="0"/>
              </a:spcBef>
              <a:spcAft>
                <a:spcPct val="0"/>
              </a:spcAft>
              <a:defRPr sz="4800">
                <a:solidFill>
                  <a:srgbClr val="FFFFFF"/>
                </a:solidFill>
                <a:latin typeface="Helvetica Light" charset="0"/>
                <a:ea typeface="Helvetica Light" charset="0"/>
                <a:cs typeface="Helvetica Light" charset="0"/>
                <a:sym typeface="Helvetica Light" charset="0"/>
              </a:defRPr>
            </a:lvl6pPr>
            <a:lvl7pPr marL="914400" indent="914400" algn="ctr" defTabSz="825500" fontAlgn="base" hangingPunct="0">
              <a:spcBef>
                <a:spcPct val="0"/>
              </a:spcBef>
              <a:spcAft>
                <a:spcPct val="0"/>
              </a:spcAft>
              <a:defRPr sz="4800">
                <a:solidFill>
                  <a:srgbClr val="FFFFFF"/>
                </a:solidFill>
                <a:latin typeface="Helvetica Light" charset="0"/>
                <a:ea typeface="Helvetica Light" charset="0"/>
                <a:cs typeface="Helvetica Light" charset="0"/>
                <a:sym typeface="Helvetica Light" charset="0"/>
              </a:defRPr>
            </a:lvl7pPr>
            <a:lvl8pPr marL="1371600" indent="914400" algn="ctr" defTabSz="825500" fontAlgn="base" hangingPunct="0">
              <a:spcBef>
                <a:spcPct val="0"/>
              </a:spcBef>
              <a:spcAft>
                <a:spcPct val="0"/>
              </a:spcAft>
              <a:defRPr sz="4800">
                <a:solidFill>
                  <a:srgbClr val="FFFFFF"/>
                </a:solidFill>
                <a:latin typeface="Helvetica Light" charset="0"/>
                <a:ea typeface="Helvetica Light" charset="0"/>
                <a:cs typeface="Helvetica Light" charset="0"/>
                <a:sym typeface="Helvetica Light" charset="0"/>
              </a:defRPr>
            </a:lvl8pPr>
            <a:lvl9pPr marL="1828800" indent="914400" algn="ctr" defTabSz="825500" fontAlgn="base" hangingPunct="0">
              <a:spcBef>
                <a:spcPct val="0"/>
              </a:spcBef>
              <a:spcAft>
                <a:spcPct val="0"/>
              </a:spcAft>
              <a:defRPr sz="4800">
                <a:solidFill>
                  <a:srgbClr val="FFFFFF"/>
                </a:solidFill>
                <a:latin typeface="Helvetica Light" charset="0"/>
                <a:ea typeface="Helvetica Light" charset="0"/>
                <a:cs typeface="Helvetica Light" charset="0"/>
                <a:sym typeface="Helvetica Light" charset="0"/>
              </a:defRPr>
            </a:lvl9pPr>
          </a:lstStyle>
          <a:p>
            <a:pPr algn="l">
              <a:buSzPct val="75000"/>
              <a:buFontTx/>
              <a:buChar char="•"/>
            </a:pPr>
            <a:r>
              <a:rPr lang="en-US" altLang="en-US" sz="3200" b="1">
                <a:solidFill>
                  <a:srgbClr val="DD311F"/>
                </a:solidFill>
                <a:latin typeface="Helvetica" charset="0"/>
                <a:ea typeface="Helvetica" charset="0"/>
                <a:cs typeface="Helvetica" charset="0"/>
                <a:sym typeface="Helvetica" charset="0"/>
              </a:rPr>
              <a:t>Service Workers</a:t>
            </a:r>
          </a:p>
          <a:p>
            <a:pPr algn="l">
              <a:buSzPct val="75000"/>
              <a:buFontTx/>
              <a:buChar char="•"/>
            </a:pPr>
            <a:r>
              <a:rPr lang="en-US" altLang="en-US" sz="3200">
                <a:solidFill>
                  <a:srgbClr val="6C6E70"/>
                </a:solidFill>
                <a:latin typeface="Helvetica" charset="0"/>
                <a:ea typeface="Helvetica" charset="0"/>
                <a:cs typeface="Helvetica" charset="0"/>
                <a:sym typeface="Helvetica" charset="0"/>
              </a:rPr>
              <a:t>getUserMedia</a:t>
            </a:r>
          </a:p>
          <a:p>
            <a:pPr algn="l">
              <a:buSzPct val="75000"/>
              <a:buFontTx/>
              <a:buChar char="•"/>
            </a:pPr>
            <a:r>
              <a:rPr lang="en-US" altLang="en-US" sz="3200">
                <a:solidFill>
                  <a:srgbClr val="6C6E70"/>
                </a:solidFill>
                <a:latin typeface="Helvetica" charset="0"/>
                <a:ea typeface="Helvetica" charset="0"/>
                <a:cs typeface="Helvetica" charset="0"/>
                <a:sym typeface="Helvetica" charset="0"/>
              </a:rPr>
              <a:t>Push Notifications</a:t>
            </a:r>
          </a:p>
          <a:p>
            <a:pPr algn="l">
              <a:buSzPct val="75000"/>
              <a:buFontTx/>
              <a:buChar char="•"/>
            </a:pPr>
            <a:r>
              <a:rPr lang="en-US" altLang="en-US" sz="3200">
                <a:solidFill>
                  <a:srgbClr val="6C6E70"/>
                </a:solidFill>
                <a:latin typeface="Helvetica" charset="0"/>
                <a:ea typeface="Helvetica" charset="0"/>
                <a:cs typeface="Helvetica" charset="0"/>
                <a:sym typeface="Helvetica" charset="0"/>
              </a:rPr>
              <a:t>App Cache</a:t>
            </a:r>
          </a:p>
          <a:p>
            <a:pPr algn="l">
              <a:buSzPct val="75000"/>
              <a:buFontTx/>
              <a:buChar char="•"/>
            </a:pPr>
            <a:r>
              <a:rPr lang="en-US" altLang="en-US" sz="3200">
                <a:solidFill>
                  <a:srgbClr val="6C6E70"/>
                </a:solidFill>
                <a:latin typeface="Helvetica" charset="0"/>
                <a:ea typeface="Helvetica" charset="0"/>
                <a:cs typeface="Helvetica" charset="0"/>
                <a:sym typeface="Helvetica" charset="0"/>
              </a:rPr>
              <a:t>Encrypted Media Extensions</a:t>
            </a:r>
          </a:p>
          <a:p>
            <a:pPr algn="l">
              <a:buSzPct val="75000"/>
              <a:buFontTx/>
              <a:buChar char="•"/>
            </a:pPr>
            <a:r>
              <a:rPr lang="en-US" altLang="en-US" sz="3200">
                <a:solidFill>
                  <a:srgbClr val="6C6E70"/>
                </a:solidFill>
                <a:latin typeface="Helvetica" charset="0"/>
                <a:ea typeface="Helvetica" charset="0"/>
                <a:cs typeface="Helvetica" charset="0"/>
                <a:sym typeface="Helvetica" charset="0"/>
              </a:rPr>
              <a:t>Geo Location</a:t>
            </a:r>
          </a:p>
          <a:p>
            <a:pPr algn="l">
              <a:buSzPct val="75000"/>
              <a:buFontTx/>
              <a:buChar char="•"/>
            </a:pPr>
            <a:r>
              <a:rPr lang="en-US" altLang="en-US" sz="3200">
                <a:solidFill>
                  <a:srgbClr val="6C6E70"/>
                </a:solidFill>
                <a:latin typeface="Helvetica" charset="0"/>
                <a:ea typeface="Helvetica" charset="0"/>
                <a:cs typeface="Helvetica" charset="0"/>
                <a:sym typeface="Helvetica" charset="0"/>
              </a:rPr>
              <a:t>HTTPS/2</a:t>
            </a:r>
          </a:p>
        </p:txBody>
      </p:sp>
    </p:spTree>
    <p:extLst>
      <p:ext uri="{BB962C8B-B14F-4D97-AF65-F5344CB8AC3E}">
        <p14:creationId xmlns:p14="http://schemas.microsoft.com/office/powerpoint/2010/main" val="999910250"/>
      </p:ext>
    </p:extLst>
  </p:cSld>
  <p:clrMapOvr>
    <a:masterClrMapping/>
  </p:clrMapOvr>
  <p:transition spd="med"/>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1"/>
          <p:cNvSpPr>
            <a:spLocks noGrp="1" noChangeArrowheads="1"/>
          </p:cNvSpPr>
          <p:nvPr>
            <p:ph type="body" sz="half" idx="1"/>
          </p:nvPr>
        </p:nvSpPr>
        <p:spPr>
          <a:xfrm>
            <a:off x="590550" y="3906838"/>
            <a:ext cx="11010107" cy="2505075"/>
          </a:xfrm>
        </p:spPr>
        <p:txBody>
          <a:bodyPr/>
          <a:lstStyle/>
          <a:p>
            <a:pPr marL="0" indent="0" defTabSz="313532">
              <a:spcBef>
                <a:spcPct val="0"/>
              </a:spcBef>
              <a:buNone/>
            </a:pPr>
            <a:r>
              <a:rPr lang="en-US" altLang="en-US" sz="5300">
                <a:solidFill>
                  <a:srgbClr val="6C6E70"/>
                </a:solidFill>
                <a:latin typeface="Helvetica" charset="0"/>
                <a:ea typeface="Helvetica" charset="0"/>
                <a:cs typeface="Helvetica" charset="0"/>
                <a:sym typeface="Helvetica" charset="0"/>
              </a:rPr>
              <a:t>It’s no longer for especially important or security-sensitive sites only.</a:t>
            </a:r>
          </a:p>
        </p:txBody>
      </p:sp>
      <p:sp>
        <p:nvSpPr>
          <p:cNvPr id="39938" name="Rectangle 2"/>
          <p:cNvSpPr>
            <a:spLocks noGrp="1" noChangeArrowheads="1"/>
          </p:cNvSpPr>
          <p:nvPr>
            <p:ph type="title"/>
          </p:nvPr>
        </p:nvSpPr>
        <p:spPr>
          <a:xfrm>
            <a:off x="-794" y="631825"/>
            <a:ext cx="12193588" cy="2936082"/>
          </a:xfrm>
        </p:spPr>
        <p:txBody>
          <a:bodyPr/>
          <a:lstStyle/>
          <a:p>
            <a:r>
              <a:rPr lang="en-US" altLang="en-US" sz="8500">
                <a:solidFill>
                  <a:schemeClr val="accent2"/>
                </a:solidFill>
              </a:rPr>
              <a:t>HTTPS is a crucial part of the user experience</a:t>
            </a:r>
          </a:p>
        </p:txBody>
      </p:sp>
    </p:spTree>
    <p:extLst>
      <p:ext uri="{BB962C8B-B14F-4D97-AF65-F5344CB8AC3E}">
        <p14:creationId xmlns:p14="http://schemas.microsoft.com/office/powerpoint/2010/main" val="1964079468"/>
      </p:ext>
    </p:extLst>
  </p:cSld>
  <p:clrMapOvr>
    <a:masterClrMapping/>
  </p:clrMapOvr>
  <p:transition spd="med"/>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417" name="Picture 1" descr="image44.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590007" y="191294"/>
            <a:ext cx="7011194" cy="6474619"/>
          </a:xfrm>
          <a:prstGeom prst="rect">
            <a:avLst/>
          </a:prstGeom>
          <a:noFill/>
          <a:ln w="19050" cap="flat" cmpd="sng">
            <a:solidFill>
              <a:srgbClr val="757575"/>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Tree>
    <p:extLst>
      <p:ext uri="{BB962C8B-B14F-4D97-AF65-F5344CB8AC3E}">
        <p14:creationId xmlns:p14="http://schemas.microsoft.com/office/powerpoint/2010/main" val="423029722"/>
      </p:ext>
    </p:extLst>
  </p:cSld>
  <p:clrMapOvr>
    <a:masterClrMapping/>
  </p:clrMapOvr>
  <p:transition spd="med"/>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1"/>
          <p:cNvSpPr>
            <a:spLocks/>
          </p:cNvSpPr>
          <p:nvPr/>
        </p:nvSpPr>
        <p:spPr bwMode="auto">
          <a:xfrm>
            <a:off x="595313" y="6183313"/>
            <a:ext cx="5395913" cy="1923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spAutoFit/>
          </a:bodyPr>
          <a:lstStyle>
            <a:lvl1pPr>
              <a:defRPr sz="4800">
                <a:solidFill>
                  <a:srgbClr val="FFFFFF"/>
                </a:solidFill>
                <a:latin typeface="Helvetica Light" charset="0"/>
                <a:ea typeface="Helvetica Light" charset="0"/>
                <a:cs typeface="Helvetica Light" charset="0"/>
                <a:sym typeface="Helvetica Light" charset="0"/>
              </a:defRPr>
            </a:lvl1pPr>
            <a:lvl2pPr>
              <a:defRPr sz="4800">
                <a:solidFill>
                  <a:srgbClr val="FFFFFF"/>
                </a:solidFill>
                <a:latin typeface="Helvetica Light" charset="0"/>
                <a:ea typeface="Helvetica Light" charset="0"/>
                <a:cs typeface="Helvetica Light" charset="0"/>
                <a:sym typeface="Helvetica Light" charset="0"/>
              </a:defRPr>
            </a:lvl2pPr>
            <a:lvl3pPr>
              <a:defRPr sz="4800">
                <a:solidFill>
                  <a:srgbClr val="FFFFFF"/>
                </a:solidFill>
                <a:latin typeface="Helvetica Light" charset="0"/>
                <a:ea typeface="Helvetica Light" charset="0"/>
                <a:cs typeface="Helvetica Light" charset="0"/>
                <a:sym typeface="Helvetica Light" charset="0"/>
              </a:defRPr>
            </a:lvl3pPr>
            <a:lvl4pPr>
              <a:defRPr sz="4800">
                <a:solidFill>
                  <a:srgbClr val="FFFFFF"/>
                </a:solidFill>
                <a:latin typeface="Helvetica Light" charset="0"/>
                <a:ea typeface="Helvetica Light" charset="0"/>
                <a:cs typeface="Helvetica Light" charset="0"/>
                <a:sym typeface="Helvetica Light" charset="0"/>
              </a:defRPr>
            </a:lvl4pPr>
            <a:lvl5pPr>
              <a:defRPr sz="4800">
                <a:solidFill>
                  <a:srgbClr val="FFFFFF"/>
                </a:solidFill>
                <a:latin typeface="Helvetica Light" charset="0"/>
                <a:ea typeface="Helvetica Light" charset="0"/>
                <a:cs typeface="Helvetica Light" charset="0"/>
                <a:sym typeface="Helvetica Light" charset="0"/>
              </a:defRPr>
            </a:lvl5pPr>
            <a:lvl6pPr marL="457200" indent="914400" algn="ctr" fontAlgn="base" hangingPunct="0">
              <a:spcBef>
                <a:spcPct val="0"/>
              </a:spcBef>
              <a:spcAft>
                <a:spcPct val="0"/>
              </a:spcAft>
              <a:defRPr sz="4800">
                <a:solidFill>
                  <a:srgbClr val="FFFFFF"/>
                </a:solidFill>
                <a:latin typeface="Helvetica Light" charset="0"/>
                <a:ea typeface="Helvetica Light" charset="0"/>
                <a:cs typeface="Helvetica Light" charset="0"/>
                <a:sym typeface="Helvetica Light" charset="0"/>
              </a:defRPr>
            </a:lvl6pPr>
            <a:lvl7pPr marL="914400" indent="914400" algn="ctr" fontAlgn="base" hangingPunct="0">
              <a:spcBef>
                <a:spcPct val="0"/>
              </a:spcBef>
              <a:spcAft>
                <a:spcPct val="0"/>
              </a:spcAft>
              <a:defRPr sz="4800">
                <a:solidFill>
                  <a:srgbClr val="FFFFFF"/>
                </a:solidFill>
                <a:latin typeface="Helvetica Light" charset="0"/>
                <a:ea typeface="Helvetica Light" charset="0"/>
                <a:cs typeface="Helvetica Light" charset="0"/>
                <a:sym typeface="Helvetica Light" charset="0"/>
              </a:defRPr>
            </a:lvl7pPr>
            <a:lvl8pPr marL="1371600" indent="914400" algn="ctr" fontAlgn="base" hangingPunct="0">
              <a:spcBef>
                <a:spcPct val="0"/>
              </a:spcBef>
              <a:spcAft>
                <a:spcPct val="0"/>
              </a:spcAft>
              <a:defRPr sz="4800">
                <a:solidFill>
                  <a:srgbClr val="FFFFFF"/>
                </a:solidFill>
                <a:latin typeface="Helvetica Light" charset="0"/>
                <a:ea typeface="Helvetica Light" charset="0"/>
                <a:cs typeface="Helvetica Light" charset="0"/>
                <a:sym typeface="Helvetica Light" charset="0"/>
              </a:defRPr>
            </a:lvl8pPr>
            <a:lvl9pPr marL="1828800" indent="914400" algn="ctr" fontAlgn="base" hangingPunct="0">
              <a:spcBef>
                <a:spcPct val="0"/>
              </a:spcBef>
              <a:spcAft>
                <a:spcPct val="0"/>
              </a:spcAft>
              <a:defRPr sz="4800">
                <a:solidFill>
                  <a:srgbClr val="FFFFFF"/>
                </a:solidFill>
                <a:latin typeface="Helvetica Light" charset="0"/>
                <a:ea typeface="Helvetica Light" charset="0"/>
                <a:cs typeface="Helvetica Light" charset="0"/>
                <a:sym typeface="Helvetica Light" charset="0"/>
              </a:defRPr>
            </a:lvl9pPr>
          </a:lstStyle>
          <a:p>
            <a:pPr defTabSz="457200"/>
            <a:r>
              <a:rPr lang="en-US" altLang="en-US" sz="1250">
                <a:solidFill>
                  <a:srgbClr val="9A9B9B"/>
                </a:solidFill>
                <a:latin typeface="Helvetica" charset="0"/>
                <a:ea typeface="Helvetica" charset="0"/>
                <a:cs typeface="Helvetica" charset="0"/>
                <a:sym typeface="Helvetica" charset="0"/>
              </a:rPr>
              <a:t>Let’s Encrypt is a trademark of the Internet Security Research Group.</a:t>
            </a:r>
          </a:p>
        </p:txBody>
      </p:sp>
      <p:pic>
        <p:nvPicPr>
          <p:cNvPr id="62466" name="Picture 2" descr="letsencrypt-logo-horizontal.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24694" y="1730375"/>
            <a:ext cx="10741819" cy="25669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Tree>
    <p:extLst>
      <p:ext uri="{BB962C8B-B14F-4D97-AF65-F5344CB8AC3E}">
        <p14:creationId xmlns:p14="http://schemas.microsoft.com/office/powerpoint/2010/main" val="1549878163"/>
      </p:ext>
    </p:extLst>
  </p:cSld>
  <p:clrMapOvr>
    <a:masterClrMapping/>
  </p:clrMapOvr>
  <p:transition spd="med"/>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1"/>
          <p:cNvSpPr>
            <a:spLocks/>
          </p:cNvSpPr>
          <p:nvPr/>
        </p:nvSpPr>
        <p:spPr bwMode="auto">
          <a:xfrm>
            <a:off x="-11113" y="495300"/>
            <a:ext cx="12214225" cy="98345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5052" tIns="15052" rIns="15052" bIns="15052"/>
          <a:lstStyle/>
          <a:p>
            <a:r>
              <a:rPr lang="en-US" altLang="en-US" sz="4750">
                <a:solidFill>
                  <a:srgbClr val="6C6E70"/>
                </a:solidFill>
                <a:latin typeface="Helvetica" charset="0"/>
                <a:ea typeface="Helvetica" charset="0"/>
                <a:cs typeface="Helvetica" charset="0"/>
                <a:sym typeface="Helvetica" charset="0"/>
              </a:rPr>
              <a:t>Lighthouse</a:t>
            </a:r>
          </a:p>
        </p:txBody>
      </p:sp>
      <p:pic>
        <p:nvPicPr>
          <p:cNvPr id="21506" name="Picture 2" descr="Screen Shot 2016-08-30 at 9.41.59 PM.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53207" y="1470819"/>
            <a:ext cx="11684794" cy="730646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Tree>
    <p:extLst>
      <p:ext uri="{BB962C8B-B14F-4D97-AF65-F5344CB8AC3E}">
        <p14:creationId xmlns:p14="http://schemas.microsoft.com/office/powerpoint/2010/main" val="1230091371"/>
      </p:ext>
    </p:extLst>
  </p:cSld>
  <p:clrMapOvr>
    <a:masterClrMapping/>
  </p:clrMapOvr>
  <p:transition spd="med"/>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1"/>
          <p:cNvSpPr>
            <a:spLocks/>
          </p:cNvSpPr>
          <p:nvPr/>
        </p:nvSpPr>
        <p:spPr bwMode="auto">
          <a:xfrm>
            <a:off x="-11113" y="495300"/>
            <a:ext cx="12214225" cy="98345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5052" tIns="15052" rIns="15052" bIns="15052"/>
          <a:lstStyle/>
          <a:p>
            <a:r>
              <a:rPr lang="en-US" altLang="en-US" sz="4750">
                <a:solidFill>
                  <a:srgbClr val="6C6E70"/>
                </a:solidFill>
                <a:latin typeface="Helvetica" charset="0"/>
                <a:ea typeface="Helvetica" charset="0"/>
                <a:cs typeface="Helvetica" charset="0"/>
                <a:sym typeface="Helvetica" charset="0"/>
              </a:rPr>
              <a:t>Opportunities for Improvement</a:t>
            </a:r>
          </a:p>
        </p:txBody>
      </p:sp>
      <p:pic>
        <p:nvPicPr>
          <p:cNvPr id="29698" name="Picture 2" descr="Screen Shot 2016-08-08 at 2.46.36 PM.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320382" y="1611313"/>
            <a:ext cx="7495381" cy="7741444"/>
          </a:xfrm>
          <a:prstGeom prst="rect">
            <a:avLst/>
          </a:prstGeom>
          <a:noFill/>
          <a:ln w="25400" cap="flat" cmpd="sng">
            <a:solidFill>
              <a:srgbClr val="D9D9D9"/>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29699" name="Rectangle 3"/>
          <p:cNvSpPr>
            <a:spLocks/>
          </p:cNvSpPr>
          <p:nvPr/>
        </p:nvSpPr>
        <p:spPr bwMode="auto">
          <a:xfrm>
            <a:off x="488157" y="2985361"/>
            <a:ext cx="3732052" cy="166674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5052" tIns="15052" rIns="15052" bIns="15052" anchor="ctr">
            <a:spAutoFit/>
          </a:bodyPr>
          <a:lstStyle>
            <a:lvl1pPr marL="487363" indent="-487363">
              <a:defRPr sz="4800">
                <a:solidFill>
                  <a:srgbClr val="FFFFFF"/>
                </a:solidFill>
                <a:latin typeface="Helvetica Light" charset="0"/>
                <a:ea typeface="Helvetica Light" charset="0"/>
                <a:cs typeface="Helvetica Light" charset="0"/>
                <a:sym typeface="Helvetica Light" charset="0"/>
              </a:defRPr>
            </a:lvl1pPr>
            <a:lvl2pPr>
              <a:defRPr sz="4800">
                <a:solidFill>
                  <a:srgbClr val="FFFFFF"/>
                </a:solidFill>
                <a:latin typeface="Helvetica Light" charset="0"/>
                <a:ea typeface="Helvetica Light" charset="0"/>
                <a:cs typeface="Helvetica Light" charset="0"/>
                <a:sym typeface="Helvetica Light" charset="0"/>
              </a:defRPr>
            </a:lvl2pPr>
            <a:lvl3pPr>
              <a:defRPr sz="4800">
                <a:solidFill>
                  <a:srgbClr val="FFFFFF"/>
                </a:solidFill>
                <a:latin typeface="Helvetica Light" charset="0"/>
                <a:ea typeface="Helvetica Light" charset="0"/>
                <a:cs typeface="Helvetica Light" charset="0"/>
                <a:sym typeface="Helvetica Light" charset="0"/>
              </a:defRPr>
            </a:lvl3pPr>
            <a:lvl4pPr>
              <a:defRPr sz="4800">
                <a:solidFill>
                  <a:srgbClr val="FFFFFF"/>
                </a:solidFill>
                <a:latin typeface="Helvetica Light" charset="0"/>
                <a:ea typeface="Helvetica Light" charset="0"/>
                <a:cs typeface="Helvetica Light" charset="0"/>
                <a:sym typeface="Helvetica Light" charset="0"/>
              </a:defRPr>
            </a:lvl4pPr>
            <a:lvl5pPr>
              <a:defRPr sz="4800">
                <a:solidFill>
                  <a:srgbClr val="FFFFFF"/>
                </a:solidFill>
                <a:latin typeface="Helvetica Light" charset="0"/>
                <a:ea typeface="Helvetica Light" charset="0"/>
                <a:cs typeface="Helvetica Light" charset="0"/>
                <a:sym typeface="Helvetica Light" charset="0"/>
              </a:defRPr>
            </a:lvl5pPr>
            <a:lvl6pPr marL="457200" indent="914400" algn="ctr" defTabSz="825500" fontAlgn="base" hangingPunct="0">
              <a:spcBef>
                <a:spcPct val="0"/>
              </a:spcBef>
              <a:spcAft>
                <a:spcPct val="0"/>
              </a:spcAft>
              <a:defRPr sz="4800">
                <a:solidFill>
                  <a:srgbClr val="FFFFFF"/>
                </a:solidFill>
                <a:latin typeface="Helvetica Light" charset="0"/>
                <a:ea typeface="Helvetica Light" charset="0"/>
                <a:cs typeface="Helvetica Light" charset="0"/>
                <a:sym typeface="Helvetica Light" charset="0"/>
              </a:defRPr>
            </a:lvl6pPr>
            <a:lvl7pPr marL="914400" indent="914400" algn="ctr" defTabSz="825500" fontAlgn="base" hangingPunct="0">
              <a:spcBef>
                <a:spcPct val="0"/>
              </a:spcBef>
              <a:spcAft>
                <a:spcPct val="0"/>
              </a:spcAft>
              <a:defRPr sz="4800">
                <a:solidFill>
                  <a:srgbClr val="FFFFFF"/>
                </a:solidFill>
                <a:latin typeface="Helvetica Light" charset="0"/>
                <a:ea typeface="Helvetica Light" charset="0"/>
                <a:cs typeface="Helvetica Light" charset="0"/>
                <a:sym typeface="Helvetica Light" charset="0"/>
              </a:defRPr>
            </a:lvl7pPr>
            <a:lvl8pPr marL="1371600" indent="914400" algn="ctr" defTabSz="825500" fontAlgn="base" hangingPunct="0">
              <a:spcBef>
                <a:spcPct val="0"/>
              </a:spcBef>
              <a:spcAft>
                <a:spcPct val="0"/>
              </a:spcAft>
              <a:defRPr sz="4800">
                <a:solidFill>
                  <a:srgbClr val="FFFFFF"/>
                </a:solidFill>
                <a:latin typeface="Helvetica Light" charset="0"/>
                <a:ea typeface="Helvetica Light" charset="0"/>
                <a:cs typeface="Helvetica Light" charset="0"/>
                <a:sym typeface="Helvetica Light" charset="0"/>
              </a:defRPr>
            </a:lvl8pPr>
            <a:lvl9pPr marL="1828800" indent="914400" algn="ctr" defTabSz="825500" fontAlgn="base" hangingPunct="0">
              <a:spcBef>
                <a:spcPct val="0"/>
              </a:spcBef>
              <a:spcAft>
                <a:spcPct val="0"/>
              </a:spcAft>
              <a:defRPr sz="4800">
                <a:solidFill>
                  <a:srgbClr val="FFFFFF"/>
                </a:solidFill>
                <a:latin typeface="Helvetica Light" charset="0"/>
                <a:ea typeface="Helvetica Light" charset="0"/>
                <a:cs typeface="Helvetica Light" charset="0"/>
                <a:sym typeface="Helvetica Light" charset="0"/>
              </a:defRPr>
            </a:lvl9pPr>
          </a:lstStyle>
          <a:p>
            <a:pPr>
              <a:spcBef>
                <a:spcPts val="1700"/>
              </a:spcBef>
              <a:buSzPct val="75000"/>
              <a:buFontTx/>
              <a:buChar char="•"/>
            </a:pPr>
            <a:r>
              <a:rPr lang="en-US" altLang="en-US" sz="2600">
                <a:solidFill>
                  <a:schemeClr val="accent1"/>
                </a:solidFill>
                <a:latin typeface="Helvetica" charset="0"/>
                <a:ea typeface="Helvetica" charset="0"/>
                <a:cs typeface="Helvetica" charset="0"/>
                <a:sym typeface="Helvetica" charset="0"/>
              </a:rPr>
              <a:t>Server-side rendering</a:t>
            </a:r>
          </a:p>
          <a:p>
            <a:pPr>
              <a:spcBef>
                <a:spcPts val="1700"/>
              </a:spcBef>
              <a:buSzPct val="75000"/>
              <a:buFontTx/>
              <a:buChar char="•"/>
            </a:pPr>
            <a:r>
              <a:rPr lang="en-US" altLang="en-US" sz="2600">
                <a:solidFill>
                  <a:schemeClr val="accent1"/>
                </a:solidFill>
                <a:latin typeface="Helvetica" charset="0"/>
                <a:ea typeface="Helvetica" charset="0"/>
                <a:cs typeface="Helvetica" charset="0"/>
                <a:sym typeface="Helvetica" charset="0"/>
              </a:rPr>
              <a:t>Service worker</a:t>
            </a:r>
          </a:p>
          <a:p>
            <a:pPr>
              <a:spcBef>
                <a:spcPts val="1700"/>
              </a:spcBef>
              <a:buSzPct val="75000"/>
              <a:buFontTx/>
              <a:buChar char="•"/>
            </a:pPr>
            <a:r>
              <a:rPr lang="en-US" altLang="en-US" sz="2600">
                <a:solidFill>
                  <a:schemeClr val="accent1"/>
                </a:solidFill>
                <a:latin typeface="Helvetica" charset="0"/>
                <a:ea typeface="Helvetica" charset="0"/>
                <a:cs typeface="Helvetica" charset="0"/>
                <a:sym typeface="Helvetica" charset="0"/>
              </a:rPr>
              <a:t>Web app manifest</a:t>
            </a:r>
          </a:p>
        </p:txBody>
      </p:sp>
    </p:spTree>
    <p:extLst>
      <p:ext uri="{BB962C8B-B14F-4D97-AF65-F5344CB8AC3E}">
        <p14:creationId xmlns:p14="http://schemas.microsoft.com/office/powerpoint/2010/main" val="367070824"/>
      </p:ext>
    </p:extLst>
  </p:cSld>
  <p:clrMapOvr>
    <a:masterClrMapping/>
  </p:clrMapOvr>
  <p:transition spd="med"/>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1"/>
          <p:cNvSpPr>
            <a:spLocks/>
          </p:cNvSpPr>
          <p:nvPr/>
        </p:nvSpPr>
        <p:spPr bwMode="auto">
          <a:xfrm>
            <a:off x="-11113" y="495300"/>
            <a:ext cx="12214225" cy="98345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5052" tIns="15052" rIns="15052" bIns="15052"/>
          <a:lstStyle/>
          <a:p>
            <a:r>
              <a:rPr lang="en-US" altLang="en-US" sz="4750" smtClean="0">
                <a:solidFill>
                  <a:srgbClr val="6C6E70"/>
                </a:solidFill>
                <a:latin typeface="Helvetica" charset="0"/>
                <a:ea typeface="Helvetica" charset="0"/>
                <a:cs typeface="Helvetica" charset="0"/>
                <a:sym typeface="Helvetica" charset="0"/>
              </a:rPr>
              <a:t>Firefox</a:t>
            </a:r>
            <a:endParaRPr lang="en-US" altLang="en-US" sz="4750">
              <a:solidFill>
                <a:srgbClr val="6C6E70"/>
              </a:solidFill>
              <a:latin typeface="Helvetica" charset="0"/>
              <a:ea typeface="Helvetica" charset="0"/>
              <a:cs typeface="Helvetica" charset="0"/>
              <a:sym typeface="Helvetica"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13" y="1131378"/>
            <a:ext cx="12203114" cy="7540454"/>
          </a:xfrm>
          <a:prstGeom prst="rect">
            <a:avLst/>
          </a:prstGeom>
        </p:spPr>
      </p:pic>
    </p:spTree>
    <p:extLst>
      <p:ext uri="{BB962C8B-B14F-4D97-AF65-F5344CB8AC3E}">
        <p14:creationId xmlns:p14="http://schemas.microsoft.com/office/powerpoint/2010/main" val="798618350"/>
      </p:ext>
    </p:extLst>
  </p:cSld>
  <p:clrMapOvr>
    <a:masterClrMapping/>
  </p:clrMapOvr>
  <p:transition spd="med"/>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1"/>
          <p:cNvSpPr>
            <a:spLocks/>
          </p:cNvSpPr>
          <p:nvPr/>
        </p:nvSpPr>
        <p:spPr bwMode="auto">
          <a:xfrm rot="16200000">
            <a:off x="-1184672" y="2925149"/>
            <a:ext cx="5236369" cy="73862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21900" tIns="121900" rIns="121900" bIns="121900" anchor="ctr">
            <a:spAutoFit/>
          </a:bodyPr>
          <a:lstStyle/>
          <a:p>
            <a:r>
              <a:rPr lang="en-US" altLang="en-US" sz="3200">
                <a:solidFill>
                  <a:srgbClr val="666666"/>
                </a:solidFill>
                <a:latin typeface="Helvetica" charset="0"/>
                <a:ea typeface="Helvetica" charset="0"/>
                <a:cs typeface="Helvetica" charset="0"/>
                <a:sym typeface="Helvetica" charset="0"/>
              </a:rPr>
              <a:t>Capability</a:t>
            </a:r>
          </a:p>
        </p:txBody>
      </p:sp>
      <p:sp>
        <p:nvSpPr>
          <p:cNvPr id="32770" name="Line 2"/>
          <p:cNvSpPr>
            <a:spLocks noChangeShapeType="1"/>
          </p:cNvSpPr>
          <p:nvPr/>
        </p:nvSpPr>
        <p:spPr bwMode="auto">
          <a:xfrm flipV="1">
            <a:off x="1823244" y="676275"/>
            <a:ext cx="794" cy="5178425"/>
          </a:xfrm>
          <a:prstGeom prst="line">
            <a:avLst/>
          </a:prstGeom>
          <a:noFill/>
          <a:ln w="101600" cap="flat" cmpd="sng">
            <a:solidFill>
              <a:srgbClr val="B7B7B7"/>
            </a:solidFill>
            <a:prstDash val="solid"/>
            <a:round/>
            <a:headEnd type="non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5052" tIns="15052" rIns="15052" bIns="15052" anchor="ctr"/>
          <a:lstStyle/>
          <a:p>
            <a:endParaRPr lang="en-US" altLang="en-US" sz="1700"/>
          </a:p>
        </p:txBody>
      </p:sp>
      <p:sp>
        <p:nvSpPr>
          <p:cNvPr id="32771" name="Oval 3"/>
          <p:cNvSpPr>
            <a:spLocks/>
          </p:cNvSpPr>
          <p:nvPr/>
        </p:nvSpPr>
        <p:spPr bwMode="auto">
          <a:xfrm>
            <a:off x="1721644" y="5854700"/>
            <a:ext cx="203200" cy="226219"/>
          </a:xfrm>
          <a:prstGeom prst="ellipse">
            <a:avLst/>
          </a:prstGeom>
          <a:solidFill>
            <a:srgbClr val="B7B7B7"/>
          </a:solidFill>
          <a:ln w="25400" cap="flat" cmpd="sng">
            <a:solidFill>
              <a:srgbClr val="B7B7B7"/>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5052" tIns="15052" rIns="15052" bIns="15052" anchor="ctr"/>
          <a:lstStyle/>
          <a:p>
            <a:endParaRPr lang="en-US" altLang="en-US" sz="1700"/>
          </a:p>
        </p:txBody>
      </p:sp>
      <p:sp>
        <p:nvSpPr>
          <p:cNvPr id="32772" name="Line 4"/>
          <p:cNvSpPr>
            <a:spLocks noChangeShapeType="1"/>
          </p:cNvSpPr>
          <p:nvPr/>
        </p:nvSpPr>
        <p:spPr bwMode="auto">
          <a:xfrm>
            <a:off x="1924844" y="5968207"/>
            <a:ext cx="8585994" cy="0"/>
          </a:xfrm>
          <a:prstGeom prst="line">
            <a:avLst/>
          </a:prstGeom>
          <a:noFill/>
          <a:ln w="101600" cap="flat" cmpd="sng">
            <a:solidFill>
              <a:srgbClr val="B7B7B7"/>
            </a:solidFill>
            <a:prstDash val="solid"/>
            <a:round/>
            <a:headEnd type="non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5052" tIns="15052" rIns="15052" bIns="15052" anchor="ctr"/>
          <a:lstStyle/>
          <a:p>
            <a:endParaRPr lang="en-US" altLang="en-US" sz="1700"/>
          </a:p>
        </p:txBody>
      </p:sp>
      <p:sp>
        <p:nvSpPr>
          <p:cNvPr id="32773" name="Rectangle 5"/>
          <p:cNvSpPr>
            <a:spLocks/>
          </p:cNvSpPr>
          <p:nvPr/>
        </p:nvSpPr>
        <p:spPr bwMode="auto">
          <a:xfrm>
            <a:off x="1823244" y="5966402"/>
            <a:ext cx="8651875" cy="73862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21900" tIns="121900" rIns="121900" bIns="121900" anchor="ctr">
            <a:spAutoFit/>
          </a:bodyPr>
          <a:lstStyle/>
          <a:p>
            <a:r>
              <a:rPr lang="en-US" altLang="en-US" sz="3200">
                <a:solidFill>
                  <a:srgbClr val="666666"/>
                </a:solidFill>
                <a:latin typeface="Helvetica" charset="0"/>
                <a:ea typeface="Helvetica" charset="0"/>
                <a:cs typeface="Helvetica" charset="0"/>
                <a:sym typeface="Helvetica" charset="0"/>
              </a:rPr>
              <a:t>Reach</a:t>
            </a:r>
          </a:p>
        </p:txBody>
      </p:sp>
      <p:grpSp>
        <p:nvGrpSpPr>
          <p:cNvPr id="32774" name="Group 6"/>
          <p:cNvGrpSpPr>
            <a:grpSpLocks/>
          </p:cNvGrpSpPr>
          <p:nvPr/>
        </p:nvGrpSpPr>
        <p:grpSpPr bwMode="auto">
          <a:xfrm>
            <a:off x="2399507" y="3400425"/>
            <a:ext cx="2375694" cy="2375694"/>
            <a:chOff x="0" y="0"/>
            <a:chExt cx="4751563" cy="4751563"/>
          </a:xfrm>
        </p:grpSpPr>
        <p:sp>
          <p:nvSpPr>
            <p:cNvPr id="32775" name="Oval 7"/>
            <p:cNvSpPr>
              <a:spLocks/>
            </p:cNvSpPr>
            <p:nvPr/>
          </p:nvSpPr>
          <p:spPr bwMode="auto">
            <a:xfrm>
              <a:off x="211308" y="211988"/>
              <a:ext cx="4317618" cy="4317617"/>
            </a:xfrm>
            <a:prstGeom prst="ellipse">
              <a:avLst/>
            </a:prstGeom>
            <a:noFill/>
            <a:ln w="25400" cap="flat" cmpd="sng">
              <a:solidFill>
                <a:srgbClr val="666666"/>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5052" tIns="15052" rIns="15052" bIns="15052" anchor="ctr"/>
            <a:lstStyle/>
            <a:p>
              <a:endParaRPr lang="en-US" altLang="en-US" sz="1700"/>
            </a:p>
          </p:txBody>
        </p:sp>
        <p:sp>
          <p:nvSpPr>
            <p:cNvPr id="32776" name="AutoShape 8"/>
            <p:cNvSpPr>
              <a:spLocks/>
            </p:cNvSpPr>
            <p:nvPr/>
          </p:nvSpPr>
          <p:spPr bwMode="auto">
            <a:xfrm>
              <a:off x="0" y="0"/>
              <a:ext cx="4751563" cy="475156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675" y="10800"/>
                  </a:moveTo>
                  <a:cubicBezTo>
                    <a:pt x="1675" y="15840"/>
                    <a:pt x="5760" y="19925"/>
                    <a:pt x="10800" y="19925"/>
                  </a:cubicBezTo>
                  <a:cubicBezTo>
                    <a:pt x="15840" y="19925"/>
                    <a:pt x="19925" y="15840"/>
                    <a:pt x="19925" y="10800"/>
                  </a:cubicBezTo>
                  <a:cubicBezTo>
                    <a:pt x="19925" y="5760"/>
                    <a:pt x="15840" y="1675"/>
                    <a:pt x="10800" y="1675"/>
                  </a:cubicBezTo>
                  <a:cubicBezTo>
                    <a:pt x="5760" y="1675"/>
                    <a:pt x="1675" y="5760"/>
                    <a:pt x="1675" y="10800"/>
                  </a:cubicBezTo>
                  <a:close/>
                </a:path>
              </a:pathLst>
            </a:custGeom>
            <a:solidFill>
              <a:srgbClr val="304FFE"/>
            </a:solidFill>
            <a:ln>
              <a:noFill/>
            </a:ln>
            <a:effectLst/>
            <a:extLs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5052" tIns="15052" rIns="15052" bIns="15052" anchor="ctr"/>
            <a:lstStyle/>
            <a:p>
              <a:endParaRPr lang="en-US" altLang="en-US" sz="1700"/>
            </a:p>
          </p:txBody>
        </p:sp>
        <p:sp>
          <p:nvSpPr>
            <p:cNvPr id="32777" name="AutoShape 9"/>
            <p:cNvSpPr>
              <a:spLocks/>
            </p:cNvSpPr>
            <p:nvPr/>
          </p:nvSpPr>
          <p:spPr bwMode="auto">
            <a:xfrm>
              <a:off x="1011646" y="1036918"/>
              <a:ext cx="2715063" cy="271417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798" y="21600"/>
                  </a:moveTo>
                  <a:cubicBezTo>
                    <a:pt x="10630" y="21600"/>
                    <a:pt x="10453" y="21595"/>
                    <a:pt x="10266" y="21585"/>
                  </a:cubicBezTo>
                  <a:cubicBezTo>
                    <a:pt x="7335" y="21442"/>
                    <a:pt x="4542" y="20078"/>
                    <a:pt x="2616" y="17836"/>
                  </a:cubicBezTo>
                  <a:cubicBezTo>
                    <a:pt x="2379" y="17560"/>
                    <a:pt x="2158" y="17274"/>
                    <a:pt x="1956" y="16983"/>
                  </a:cubicBezTo>
                  <a:cubicBezTo>
                    <a:pt x="783" y="15313"/>
                    <a:pt x="113" y="13357"/>
                    <a:pt x="15" y="11332"/>
                  </a:cubicBezTo>
                  <a:cubicBezTo>
                    <a:pt x="5" y="11150"/>
                    <a:pt x="0" y="10968"/>
                    <a:pt x="0" y="10800"/>
                  </a:cubicBezTo>
                  <a:cubicBezTo>
                    <a:pt x="0" y="10628"/>
                    <a:pt x="5" y="10450"/>
                    <a:pt x="15" y="10268"/>
                  </a:cubicBezTo>
                  <a:cubicBezTo>
                    <a:pt x="113" y="8203"/>
                    <a:pt x="803" y="6223"/>
                    <a:pt x="2010" y="4533"/>
                  </a:cubicBezTo>
                  <a:cubicBezTo>
                    <a:pt x="2222" y="4242"/>
                    <a:pt x="2443" y="3956"/>
                    <a:pt x="2680" y="3690"/>
                  </a:cubicBezTo>
                  <a:cubicBezTo>
                    <a:pt x="4635" y="1458"/>
                    <a:pt x="7330" y="153"/>
                    <a:pt x="10266" y="10"/>
                  </a:cubicBezTo>
                  <a:cubicBezTo>
                    <a:pt x="10408" y="5"/>
                    <a:pt x="10408" y="5"/>
                    <a:pt x="10408" y="5"/>
                  </a:cubicBezTo>
                  <a:cubicBezTo>
                    <a:pt x="10408" y="20"/>
                    <a:pt x="10408" y="20"/>
                    <a:pt x="10408" y="20"/>
                  </a:cubicBezTo>
                  <a:cubicBezTo>
                    <a:pt x="10541" y="5"/>
                    <a:pt x="10674" y="0"/>
                    <a:pt x="10798" y="0"/>
                  </a:cubicBezTo>
                  <a:cubicBezTo>
                    <a:pt x="10926" y="0"/>
                    <a:pt x="11054" y="5"/>
                    <a:pt x="11192" y="20"/>
                  </a:cubicBezTo>
                  <a:cubicBezTo>
                    <a:pt x="11192" y="5"/>
                    <a:pt x="11192" y="5"/>
                    <a:pt x="11192" y="5"/>
                  </a:cubicBezTo>
                  <a:cubicBezTo>
                    <a:pt x="11330" y="10"/>
                    <a:pt x="11330" y="10"/>
                    <a:pt x="11330" y="10"/>
                  </a:cubicBezTo>
                  <a:cubicBezTo>
                    <a:pt x="14270" y="153"/>
                    <a:pt x="16965" y="1458"/>
                    <a:pt x="18920" y="3690"/>
                  </a:cubicBezTo>
                  <a:cubicBezTo>
                    <a:pt x="19152" y="3956"/>
                    <a:pt x="19378" y="4242"/>
                    <a:pt x="19590" y="4533"/>
                  </a:cubicBezTo>
                  <a:cubicBezTo>
                    <a:pt x="20792" y="6223"/>
                    <a:pt x="21482" y="8203"/>
                    <a:pt x="21585" y="10268"/>
                  </a:cubicBezTo>
                  <a:cubicBezTo>
                    <a:pt x="21595" y="10450"/>
                    <a:pt x="21600" y="10628"/>
                    <a:pt x="21600" y="10800"/>
                  </a:cubicBezTo>
                  <a:cubicBezTo>
                    <a:pt x="21600" y="10968"/>
                    <a:pt x="21595" y="11150"/>
                    <a:pt x="21585" y="11332"/>
                  </a:cubicBezTo>
                  <a:cubicBezTo>
                    <a:pt x="21487" y="13357"/>
                    <a:pt x="20817" y="15313"/>
                    <a:pt x="19644" y="16983"/>
                  </a:cubicBezTo>
                  <a:cubicBezTo>
                    <a:pt x="19442" y="17274"/>
                    <a:pt x="19216" y="17560"/>
                    <a:pt x="18984" y="17836"/>
                  </a:cubicBezTo>
                  <a:cubicBezTo>
                    <a:pt x="17053" y="20078"/>
                    <a:pt x="14265" y="21442"/>
                    <a:pt x="11330" y="21585"/>
                  </a:cubicBezTo>
                  <a:cubicBezTo>
                    <a:pt x="11147" y="21595"/>
                    <a:pt x="10970" y="21600"/>
                    <a:pt x="10798" y="21600"/>
                  </a:cubicBezTo>
                  <a:close/>
                  <a:moveTo>
                    <a:pt x="11458" y="20181"/>
                  </a:moveTo>
                  <a:cubicBezTo>
                    <a:pt x="12738" y="19792"/>
                    <a:pt x="13925" y="18269"/>
                    <a:pt x="14684" y="16052"/>
                  </a:cubicBezTo>
                  <a:cubicBezTo>
                    <a:pt x="13655" y="15811"/>
                    <a:pt x="12571" y="15673"/>
                    <a:pt x="11458" y="15633"/>
                  </a:cubicBezTo>
                  <a:cubicBezTo>
                    <a:pt x="11458" y="20181"/>
                    <a:pt x="11458" y="20181"/>
                    <a:pt x="11458" y="20181"/>
                  </a:cubicBezTo>
                  <a:close/>
                  <a:moveTo>
                    <a:pt x="6916" y="16052"/>
                  </a:moveTo>
                  <a:cubicBezTo>
                    <a:pt x="7670" y="18269"/>
                    <a:pt x="8862" y="19792"/>
                    <a:pt x="10142" y="20181"/>
                  </a:cubicBezTo>
                  <a:cubicBezTo>
                    <a:pt x="10142" y="15633"/>
                    <a:pt x="10142" y="15633"/>
                    <a:pt x="10142" y="15633"/>
                  </a:cubicBezTo>
                  <a:cubicBezTo>
                    <a:pt x="9029" y="15673"/>
                    <a:pt x="7945" y="15811"/>
                    <a:pt x="6916" y="16052"/>
                  </a:cubicBezTo>
                  <a:close/>
                  <a:moveTo>
                    <a:pt x="15970" y="16412"/>
                  </a:moveTo>
                  <a:cubicBezTo>
                    <a:pt x="15556" y="17663"/>
                    <a:pt x="14999" y="18747"/>
                    <a:pt x="14344" y="19595"/>
                  </a:cubicBezTo>
                  <a:cubicBezTo>
                    <a:pt x="15650" y="19063"/>
                    <a:pt x="16832" y="18240"/>
                    <a:pt x="17792" y="17195"/>
                  </a:cubicBezTo>
                  <a:cubicBezTo>
                    <a:pt x="17250" y="16895"/>
                    <a:pt x="16640" y="16634"/>
                    <a:pt x="15970" y="16412"/>
                  </a:cubicBezTo>
                  <a:close/>
                  <a:moveTo>
                    <a:pt x="3808" y="17195"/>
                  </a:moveTo>
                  <a:cubicBezTo>
                    <a:pt x="4768" y="18240"/>
                    <a:pt x="5950" y="19063"/>
                    <a:pt x="7256" y="19595"/>
                  </a:cubicBezTo>
                  <a:cubicBezTo>
                    <a:pt x="6601" y="18747"/>
                    <a:pt x="6044" y="17663"/>
                    <a:pt x="5630" y="16412"/>
                  </a:cubicBezTo>
                  <a:cubicBezTo>
                    <a:pt x="4960" y="16634"/>
                    <a:pt x="4350" y="16895"/>
                    <a:pt x="3808" y="17195"/>
                  </a:cubicBezTo>
                  <a:close/>
                  <a:moveTo>
                    <a:pt x="16334" y="15126"/>
                  </a:moveTo>
                  <a:cubicBezTo>
                    <a:pt x="17186" y="15402"/>
                    <a:pt x="17955" y="15742"/>
                    <a:pt x="18630" y="16136"/>
                  </a:cubicBezTo>
                  <a:cubicBezTo>
                    <a:pt x="19580" y="14742"/>
                    <a:pt x="20142" y="13130"/>
                    <a:pt x="20255" y="11455"/>
                  </a:cubicBezTo>
                  <a:cubicBezTo>
                    <a:pt x="16807" y="11455"/>
                    <a:pt x="16807" y="11455"/>
                    <a:pt x="16807" y="11455"/>
                  </a:cubicBezTo>
                  <a:cubicBezTo>
                    <a:pt x="16768" y="12731"/>
                    <a:pt x="16610" y="13968"/>
                    <a:pt x="16334" y="15126"/>
                  </a:cubicBezTo>
                  <a:close/>
                  <a:moveTo>
                    <a:pt x="1340" y="11455"/>
                  </a:moveTo>
                  <a:cubicBezTo>
                    <a:pt x="1458" y="13130"/>
                    <a:pt x="2020" y="14742"/>
                    <a:pt x="2965" y="16136"/>
                  </a:cubicBezTo>
                  <a:cubicBezTo>
                    <a:pt x="3645" y="15742"/>
                    <a:pt x="4414" y="15402"/>
                    <a:pt x="5266" y="15126"/>
                  </a:cubicBezTo>
                  <a:cubicBezTo>
                    <a:pt x="4990" y="13968"/>
                    <a:pt x="4832" y="12731"/>
                    <a:pt x="4788" y="11455"/>
                  </a:cubicBezTo>
                  <a:cubicBezTo>
                    <a:pt x="1340" y="11455"/>
                    <a:pt x="1340" y="11455"/>
                    <a:pt x="1340" y="11455"/>
                  </a:cubicBezTo>
                  <a:close/>
                  <a:moveTo>
                    <a:pt x="11458" y="14313"/>
                  </a:moveTo>
                  <a:cubicBezTo>
                    <a:pt x="12709" y="14352"/>
                    <a:pt x="13916" y="14505"/>
                    <a:pt x="15049" y="14771"/>
                  </a:cubicBezTo>
                  <a:cubicBezTo>
                    <a:pt x="15300" y="13717"/>
                    <a:pt x="15448" y="12603"/>
                    <a:pt x="15492" y="11455"/>
                  </a:cubicBezTo>
                  <a:cubicBezTo>
                    <a:pt x="11458" y="11455"/>
                    <a:pt x="11458" y="11455"/>
                    <a:pt x="11458" y="11455"/>
                  </a:cubicBezTo>
                  <a:cubicBezTo>
                    <a:pt x="11458" y="14313"/>
                    <a:pt x="11458" y="14313"/>
                    <a:pt x="11458" y="14313"/>
                  </a:cubicBezTo>
                  <a:close/>
                  <a:moveTo>
                    <a:pt x="6108" y="11455"/>
                  </a:moveTo>
                  <a:cubicBezTo>
                    <a:pt x="6152" y="12603"/>
                    <a:pt x="6300" y="13717"/>
                    <a:pt x="6546" y="14771"/>
                  </a:cubicBezTo>
                  <a:cubicBezTo>
                    <a:pt x="7684" y="14505"/>
                    <a:pt x="8891" y="14352"/>
                    <a:pt x="10142" y="14313"/>
                  </a:cubicBezTo>
                  <a:cubicBezTo>
                    <a:pt x="10142" y="11455"/>
                    <a:pt x="10142" y="11455"/>
                    <a:pt x="10142" y="11455"/>
                  </a:cubicBezTo>
                  <a:cubicBezTo>
                    <a:pt x="6108" y="11455"/>
                    <a:pt x="6108" y="11455"/>
                    <a:pt x="6108" y="11455"/>
                  </a:cubicBezTo>
                  <a:close/>
                  <a:moveTo>
                    <a:pt x="20255" y="10140"/>
                  </a:moveTo>
                  <a:cubicBezTo>
                    <a:pt x="20137" y="8430"/>
                    <a:pt x="19556" y="6784"/>
                    <a:pt x="18571" y="5375"/>
                  </a:cubicBezTo>
                  <a:cubicBezTo>
                    <a:pt x="17901" y="5760"/>
                    <a:pt x="17142" y="6090"/>
                    <a:pt x="16305" y="6356"/>
                  </a:cubicBezTo>
                  <a:cubicBezTo>
                    <a:pt x="16600" y="7548"/>
                    <a:pt x="16768" y="8819"/>
                    <a:pt x="16807" y="10140"/>
                  </a:cubicBezTo>
                  <a:cubicBezTo>
                    <a:pt x="20255" y="10140"/>
                    <a:pt x="20255" y="10140"/>
                    <a:pt x="20255" y="10140"/>
                  </a:cubicBezTo>
                  <a:close/>
                  <a:moveTo>
                    <a:pt x="15492" y="10140"/>
                  </a:moveTo>
                  <a:cubicBezTo>
                    <a:pt x="15448" y="8952"/>
                    <a:pt x="15290" y="7799"/>
                    <a:pt x="15019" y="6711"/>
                  </a:cubicBezTo>
                  <a:cubicBezTo>
                    <a:pt x="13896" y="6972"/>
                    <a:pt x="12699" y="7124"/>
                    <a:pt x="11458" y="7164"/>
                  </a:cubicBezTo>
                  <a:cubicBezTo>
                    <a:pt x="11458" y="10140"/>
                    <a:pt x="11458" y="10140"/>
                    <a:pt x="11458" y="10140"/>
                  </a:cubicBezTo>
                  <a:cubicBezTo>
                    <a:pt x="15492" y="10140"/>
                    <a:pt x="15492" y="10140"/>
                    <a:pt x="15492" y="10140"/>
                  </a:cubicBezTo>
                  <a:close/>
                  <a:moveTo>
                    <a:pt x="10142" y="10140"/>
                  </a:moveTo>
                  <a:cubicBezTo>
                    <a:pt x="10142" y="7164"/>
                    <a:pt x="10142" y="7164"/>
                    <a:pt x="10142" y="7164"/>
                  </a:cubicBezTo>
                  <a:cubicBezTo>
                    <a:pt x="8901" y="7124"/>
                    <a:pt x="7704" y="6972"/>
                    <a:pt x="6576" y="6711"/>
                  </a:cubicBezTo>
                  <a:cubicBezTo>
                    <a:pt x="6310" y="7799"/>
                    <a:pt x="6152" y="8952"/>
                    <a:pt x="6108" y="10140"/>
                  </a:cubicBezTo>
                  <a:cubicBezTo>
                    <a:pt x="10142" y="10140"/>
                    <a:pt x="10142" y="10140"/>
                    <a:pt x="10142" y="10140"/>
                  </a:cubicBezTo>
                  <a:close/>
                  <a:moveTo>
                    <a:pt x="4788" y="10140"/>
                  </a:moveTo>
                  <a:cubicBezTo>
                    <a:pt x="4832" y="8819"/>
                    <a:pt x="5000" y="7548"/>
                    <a:pt x="5290" y="6356"/>
                  </a:cubicBezTo>
                  <a:cubicBezTo>
                    <a:pt x="4458" y="6090"/>
                    <a:pt x="3699" y="5760"/>
                    <a:pt x="3029" y="5375"/>
                  </a:cubicBezTo>
                  <a:cubicBezTo>
                    <a:pt x="2039" y="6784"/>
                    <a:pt x="1458" y="8430"/>
                    <a:pt x="1340" y="10140"/>
                  </a:cubicBezTo>
                  <a:cubicBezTo>
                    <a:pt x="4788" y="10140"/>
                    <a:pt x="4788" y="10140"/>
                    <a:pt x="4788" y="10140"/>
                  </a:cubicBezTo>
                  <a:close/>
                  <a:moveTo>
                    <a:pt x="11458" y="5843"/>
                  </a:moveTo>
                  <a:cubicBezTo>
                    <a:pt x="12556" y="5804"/>
                    <a:pt x="13625" y="5666"/>
                    <a:pt x="14645" y="5430"/>
                  </a:cubicBezTo>
                  <a:cubicBezTo>
                    <a:pt x="13886" y="3276"/>
                    <a:pt x="12714" y="1798"/>
                    <a:pt x="11458" y="1414"/>
                  </a:cubicBezTo>
                  <a:cubicBezTo>
                    <a:pt x="11458" y="5843"/>
                    <a:pt x="11458" y="5843"/>
                    <a:pt x="11458" y="5843"/>
                  </a:cubicBezTo>
                  <a:close/>
                  <a:moveTo>
                    <a:pt x="6955" y="5430"/>
                  </a:moveTo>
                  <a:cubicBezTo>
                    <a:pt x="7975" y="5666"/>
                    <a:pt x="9044" y="5804"/>
                    <a:pt x="10142" y="5843"/>
                  </a:cubicBezTo>
                  <a:cubicBezTo>
                    <a:pt x="10142" y="1414"/>
                    <a:pt x="10142" y="1414"/>
                    <a:pt x="10142" y="1414"/>
                  </a:cubicBezTo>
                  <a:cubicBezTo>
                    <a:pt x="8886" y="1798"/>
                    <a:pt x="7709" y="3276"/>
                    <a:pt x="6955" y="5430"/>
                  </a:cubicBezTo>
                  <a:close/>
                  <a:moveTo>
                    <a:pt x="14344" y="2005"/>
                  </a:moveTo>
                  <a:cubicBezTo>
                    <a:pt x="14980" y="2823"/>
                    <a:pt x="15526" y="3873"/>
                    <a:pt x="15935" y="5075"/>
                  </a:cubicBezTo>
                  <a:cubicBezTo>
                    <a:pt x="16585" y="4858"/>
                    <a:pt x="17186" y="4607"/>
                    <a:pt x="17718" y="4321"/>
                  </a:cubicBezTo>
                  <a:cubicBezTo>
                    <a:pt x="16773" y="3316"/>
                    <a:pt x="15615" y="2523"/>
                    <a:pt x="14344" y="2005"/>
                  </a:cubicBezTo>
                  <a:close/>
                  <a:moveTo>
                    <a:pt x="3882" y="4321"/>
                  </a:moveTo>
                  <a:cubicBezTo>
                    <a:pt x="4414" y="4607"/>
                    <a:pt x="5015" y="4858"/>
                    <a:pt x="5665" y="5075"/>
                  </a:cubicBezTo>
                  <a:cubicBezTo>
                    <a:pt x="6074" y="3873"/>
                    <a:pt x="6620" y="2823"/>
                    <a:pt x="7256" y="2005"/>
                  </a:cubicBezTo>
                  <a:cubicBezTo>
                    <a:pt x="5980" y="2523"/>
                    <a:pt x="4827" y="3316"/>
                    <a:pt x="3882" y="4321"/>
                  </a:cubicBezTo>
                  <a:close/>
                </a:path>
              </a:pathLst>
            </a:custGeom>
            <a:solidFill>
              <a:srgbClr val="304FFE"/>
            </a:solidFill>
            <a:ln w="76200" cap="flat" cmpd="sng">
              <a:solidFill>
                <a:srgbClr val="0097A7">
                  <a:alpha val="0"/>
                </a:srgb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5052" tIns="15052" rIns="15052" bIns="15052"/>
            <a:lstStyle/>
            <a:p>
              <a:endParaRPr lang="en-US" altLang="en-US" sz="900">
                <a:latin typeface="Calibri" charset="0"/>
                <a:ea typeface="Calibri" charset="0"/>
                <a:cs typeface="Calibri" charset="0"/>
                <a:sym typeface="Calibri" charset="0"/>
              </a:endParaRPr>
            </a:p>
          </p:txBody>
        </p:sp>
      </p:grpSp>
      <p:grpSp>
        <p:nvGrpSpPr>
          <p:cNvPr id="32778" name="Group 10"/>
          <p:cNvGrpSpPr>
            <a:grpSpLocks/>
          </p:cNvGrpSpPr>
          <p:nvPr/>
        </p:nvGrpSpPr>
        <p:grpSpPr bwMode="auto">
          <a:xfrm>
            <a:off x="2399507" y="648494"/>
            <a:ext cx="2375694" cy="2375694"/>
            <a:chOff x="0" y="0"/>
            <a:chExt cx="4751563" cy="4751563"/>
          </a:xfrm>
        </p:grpSpPr>
        <p:sp>
          <p:nvSpPr>
            <p:cNvPr id="32779" name="Oval 11"/>
            <p:cNvSpPr>
              <a:spLocks/>
            </p:cNvSpPr>
            <p:nvPr/>
          </p:nvSpPr>
          <p:spPr bwMode="auto">
            <a:xfrm>
              <a:off x="211308" y="211988"/>
              <a:ext cx="4317618" cy="4317618"/>
            </a:xfrm>
            <a:prstGeom prst="ellipse">
              <a:avLst/>
            </a:prstGeom>
            <a:noFill/>
            <a:ln w="25400" cap="flat" cmpd="sng">
              <a:solidFill>
                <a:srgbClr val="666666"/>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5052" tIns="15052" rIns="15052" bIns="15052" anchor="ctr"/>
            <a:lstStyle/>
            <a:p>
              <a:endParaRPr lang="en-US" altLang="en-US" sz="1700"/>
            </a:p>
          </p:txBody>
        </p:sp>
        <p:sp>
          <p:nvSpPr>
            <p:cNvPr id="32780" name="AutoShape 12"/>
            <p:cNvSpPr>
              <a:spLocks/>
            </p:cNvSpPr>
            <p:nvPr/>
          </p:nvSpPr>
          <p:spPr bwMode="auto">
            <a:xfrm>
              <a:off x="0" y="0"/>
              <a:ext cx="4751563" cy="475156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675" y="10800"/>
                  </a:moveTo>
                  <a:cubicBezTo>
                    <a:pt x="1675" y="15840"/>
                    <a:pt x="5760" y="19925"/>
                    <a:pt x="10800" y="19925"/>
                  </a:cubicBezTo>
                  <a:cubicBezTo>
                    <a:pt x="15840" y="19925"/>
                    <a:pt x="19925" y="15840"/>
                    <a:pt x="19925" y="10800"/>
                  </a:cubicBezTo>
                  <a:cubicBezTo>
                    <a:pt x="19925" y="5760"/>
                    <a:pt x="15840" y="1675"/>
                    <a:pt x="10800" y="1675"/>
                  </a:cubicBezTo>
                  <a:cubicBezTo>
                    <a:pt x="5760" y="1675"/>
                    <a:pt x="1675" y="5760"/>
                    <a:pt x="1675" y="10800"/>
                  </a:cubicBezTo>
                  <a:close/>
                </a:path>
              </a:pathLst>
            </a:custGeom>
            <a:solidFill>
              <a:srgbClr val="FFAB40"/>
            </a:solidFill>
            <a:ln>
              <a:noFill/>
            </a:ln>
            <a:effectLst/>
            <a:extLs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5052" tIns="15052" rIns="15052" bIns="15052" anchor="ctr"/>
            <a:lstStyle/>
            <a:p>
              <a:endParaRPr lang="en-US" altLang="en-US" sz="1700"/>
            </a:p>
          </p:txBody>
        </p:sp>
        <p:grpSp>
          <p:nvGrpSpPr>
            <p:cNvPr id="32781" name="Group 13"/>
            <p:cNvGrpSpPr>
              <a:grpSpLocks/>
            </p:cNvGrpSpPr>
            <p:nvPr/>
          </p:nvGrpSpPr>
          <p:grpSpPr bwMode="auto">
            <a:xfrm>
              <a:off x="1234145" y="1236566"/>
              <a:ext cx="2321810" cy="2328211"/>
              <a:chOff x="-1" y="0"/>
              <a:chExt cx="2321810" cy="2328211"/>
            </a:xfrm>
          </p:grpSpPr>
          <p:sp>
            <p:nvSpPr>
              <p:cNvPr id="32782" name="Rectangle 14"/>
              <p:cNvSpPr>
                <a:spLocks/>
              </p:cNvSpPr>
              <p:nvPr/>
            </p:nvSpPr>
            <p:spPr bwMode="auto">
              <a:xfrm>
                <a:off x="-1" y="0"/>
                <a:ext cx="609513" cy="606075"/>
              </a:xfrm>
              <a:prstGeom prst="rect">
                <a:avLst/>
              </a:prstGeom>
              <a:solidFill>
                <a:srgbClr val="FFAB40"/>
              </a:solidFill>
              <a:ln w="25400" cap="flat" cmpd="sng">
                <a:solidFill>
                  <a:srgbClr val="FFAB4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5052" tIns="15052" rIns="15052" bIns="15052"/>
              <a:lstStyle/>
              <a:p>
                <a:endParaRPr lang="en-US" altLang="en-US" sz="900">
                  <a:solidFill>
                    <a:srgbClr val="262628"/>
                  </a:solidFill>
                  <a:latin typeface="Helvetica" charset="0"/>
                  <a:ea typeface="Helvetica" charset="0"/>
                  <a:cs typeface="Helvetica" charset="0"/>
                  <a:sym typeface="Helvetica" charset="0"/>
                </a:endParaRPr>
              </a:p>
            </p:txBody>
          </p:sp>
          <p:sp>
            <p:nvSpPr>
              <p:cNvPr id="32783" name="Rectangle 15"/>
              <p:cNvSpPr>
                <a:spLocks/>
              </p:cNvSpPr>
              <p:nvPr/>
            </p:nvSpPr>
            <p:spPr bwMode="auto">
              <a:xfrm>
                <a:off x="-1" y="860899"/>
                <a:ext cx="609513" cy="606073"/>
              </a:xfrm>
              <a:prstGeom prst="rect">
                <a:avLst/>
              </a:prstGeom>
              <a:solidFill>
                <a:srgbClr val="FFAB40"/>
              </a:solidFill>
              <a:ln w="25400" cap="flat" cmpd="sng">
                <a:solidFill>
                  <a:srgbClr val="FFAB4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5052" tIns="15052" rIns="15052" bIns="15052"/>
              <a:lstStyle/>
              <a:p>
                <a:endParaRPr lang="en-US" altLang="en-US" sz="900">
                  <a:solidFill>
                    <a:srgbClr val="262628"/>
                  </a:solidFill>
                  <a:latin typeface="Helvetica" charset="0"/>
                  <a:ea typeface="Helvetica" charset="0"/>
                  <a:cs typeface="Helvetica" charset="0"/>
                  <a:sym typeface="Helvetica" charset="0"/>
                </a:endParaRPr>
              </a:p>
            </p:txBody>
          </p:sp>
          <p:sp>
            <p:nvSpPr>
              <p:cNvPr id="32784" name="Rectangle 16"/>
              <p:cNvSpPr>
                <a:spLocks/>
              </p:cNvSpPr>
              <p:nvPr/>
            </p:nvSpPr>
            <p:spPr bwMode="auto">
              <a:xfrm>
                <a:off x="-1" y="1727863"/>
                <a:ext cx="609513" cy="600348"/>
              </a:xfrm>
              <a:prstGeom prst="rect">
                <a:avLst/>
              </a:prstGeom>
              <a:solidFill>
                <a:srgbClr val="FFAB40"/>
              </a:solidFill>
              <a:ln w="25400" cap="flat" cmpd="sng">
                <a:solidFill>
                  <a:srgbClr val="FFAB4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5052" tIns="15052" rIns="15052" bIns="15052"/>
              <a:lstStyle/>
              <a:p>
                <a:endParaRPr lang="en-US" altLang="en-US" sz="900">
                  <a:solidFill>
                    <a:srgbClr val="262628"/>
                  </a:solidFill>
                  <a:latin typeface="Helvetica" charset="0"/>
                  <a:ea typeface="Helvetica" charset="0"/>
                  <a:cs typeface="Helvetica" charset="0"/>
                  <a:sym typeface="Helvetica" charset="0"/>
                </a:endParaRPr>
              </a:p>
            </p:txBody>
          </p:sp>
          <p:sp>
            <p:nvSpPr>
              <p:cNvPr id="32785" name="Rectangle 17"/>
              <p:cNvSpPr>
                <a:spLocks/>
              </p:cNvSpPr>
              <p:nvPr/>
            </p:nvSpPr>
            <p:spPr bwMode="auto">
              <a:xfrm>
                <a:off x="1715734" y="0"/>
                <a:ext cx="606075" cy="606075"/>
              </a:xfrm>
              <a:prstGeom prst="rect">
                <a:avLst/>
              </a:prstGeom>
              <a:solidFill>
                <a:srgbClr val="FFAB40"/>
              </a:solidFill>
              <a:ln w="25400" cap="flat" cmpd="sng">
                <a:solidFill>
                  <a:srgbClr val="FFAB4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5052" tIns="15052" rIns="15052" bIns="15052"/>
              <a:lstStyle/>
              <a:p>
                <a:endParaRPr lang="en-US" altLang="en-US" sz="900">
                  <a:solidFill>
                    <a:srgbClr val="262628"/>
                  </a:solidFill>
                  <a:latin typeface="Helvetica" charset="0"/>
                  <a:ea typeface="Helvetica" charset="0"/>
                  <a:cs typeface="Helvetica" charset="0"/>
                  <a:sym typeface="Helvetica" charset="0"/>
                </a:endParaRPr>
              </a:p>
            </p:txBody>
          </p:sp>
          <p:sp>
            <p:nvSpPr>
              <p:cNvPr id="32786" name="Rectangle 18"/>
              <p:cNvSpPr>
                <a:spLocks/>
              </p:cNvSpPr>
              <p:nvPr/>
            </p:nvSpPr>
            <p:spPr bwMode="auto">
              <a:xfrm>
                <a:off x="1715734" y="860899"/>
                <a:ext cx="606075" cy="606073"/>
              </a:xfrm>
              <a:prstGeom prst="rect">
                <a:avLst/>
              </a:prstGeom>
              <a:solidFill>
                <a:srgbClr val="FFAB40"/>
              </a:solidFill>
              <a:ln w="25400" cap="flat" cmpd="sng">
                <a:solidFill>
                  <a:srgbClr val="FFAB4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5052" tIns="15052" rIns="15052" bIns="15052"/>
              <a:lstStyle/>
              <a:p>
                <a:endParaRPr lang="en-US" altLang="en-US" sz="900">
                  <a:solidFill>
                    <a:srgbClr val="262628"/>
                  </a:solidFill>
                  <a:latin typeface="Helvetica" charset="0"/>
                  <a:ea typeface="Helvetica" charset="0"/>
                  <a:cs typeface="Helvetica" charset="0"/>
                  <a:sym typeface="Helvetica" charset="0"/>
                </a:endParaRPr>
              </a:p>
            </p:txBody>
          </p:sp>
          <p:sp>
            <p:nvSpPr>
              <p:cNvPr id="32787" name="Rectangle 19"/>
              <p:cNvSpPr>
                <a:spLocks/>
              </p:cNvSpPr>
              <p:nvPr/>
            </p:nvSpPr>
            <p:spPr bwMode="auto">
              <a:xfrm>
                <a:off x="1715734" y="1727863"/>
                <a:ext cx="606075" cy="600348"/>
              </a:xfrm>
              <a:prstGeom prst="rect">
                <a:avLst/>
              </a:prstGeom>
              <a:solidFill>
                <a:srgbClr val="FFAB40"/>
              </a:solidFill>
              <a:ln w="25400" cap="flat" cmpd="sng">
                <a:solidFill>
                  <a:srgbClr val="FFAB4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5052" tIns="15052" rIns="15052" bIns="15052"/>
              <a:lstStyle/>
              <a:p>
                <a:endParaRPr lang="en-US" altLang="en-US" sz="900">
                  <a:solidFill>
                    <a:srgbClr val="262628"/>
                  </a:solidFill>
                  <a:latin typeface="Helvetica" charset="0"/>
                  <a:ea typeface="Helvetica" charset="0"/>
                  <a:cs typeface="Helvetica" charset="0"/>
                  <a:sym typeface="Helvetica" charset="0"/>
                </a:endParaRPr>
              </a:p>
            </p:txBody>
          </p:sp>
          <p:sp>
            <p:nvSpPr>
              <p:cNvPr id="32788" name="Rectangle 20"/>
              <p:cNvSpPr>
                <a:spLocks/>
              </p:cNvSpPr>
              <p:nvPr/>
            </p:nvSpPr>
            <p:spPr bwMode="auto">
              <a:xfrm>
                <a:off x="860898" y="0"/>
                <a:ext cx="600348" cy="606075"/>
              </a:xfrm>
              <a:prstGeom prst="rect">
                <a:avLst/>
              </a:prstGeom>
              <a:solidFill>
                <a:srgbClr val="FFAB40"/>
              </a:solidFill>
              <a:ln w="25400" cap="flat" cmpd="sng">
                <a:solidFill>
                  <a:srgbClr val="FFAB4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5052" tIns="15052" rIns="15052" bIns="15052"/>
              <a:lstStyle/>
              <a:p>
                <a:endParaRPr lang="en-US" altLang="en-US" sz="900">
                  <a:solidFill>
                    <a:srgbClr val="262628"/>
                  </a:solidFill>
                  <a:latin typeface="Helvetica" charset="0"/>
                  <a:ea typeface="Helvetica" charset="0"/>
                  <a:cs typeface="Helvetica" charset="0"/>
                  <a:sym typeface="Helvetica" charset="0"/>
                </a:endParaRPr>
              </a:p>
            </p:txBody>
          </p:sp>
          <p:sp>
            <p:nvSpPr>
              <p:cNvPr id="32789" name="Rectangle 21"/>
              <p:cNvSpPr>
                <a:spLocks/>
              </p:cNvSpPr>
              <p:nvPr/>
            </p:nvSpPr>
            <p:spPr bwMode="auto">
              <a:xfrm>
                <a:off x="860898" y="860899"/>
                <a:ext cx="600348" cy="606073"/>
              </a:xfrm>
              <a:prstGeom prst="rect">
                <a:avLst/>
              </a:prstGeom>
              <a:solidFill>
                <a:srgbClr val="FFAB40"/>
              </a:solidFill>
              <a:ln w="25400" cap="flat" cmpd="sng">
                <a:solidFill>
                  <a:srgbClr val="FFAB4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5052" tIns="15052" rIns="15052" bIns="15052"/>
              <a:lstStyle/>
              <a:p>
                <a:endParaRPr lang="en-US" altLang="en-US" sz="900">
                  <a:solidFill>
                    <a:srgbClr val="262628"/>
                  </a:solidFill>
                  <a:latin typeface="Helvetica" charset="0"/>
                  <a:ea typeface="Helvetica" charset="0"/>
                  <a:cs typeface="Helvetica" charset="0"/>
                  <a:sym typeface="Helvetica" charset="0"/>
                </a:endParaRPr>
              </a:p>
            </p:txBody>
          </p:sp>
          <p:sp>
            <p:nvSpPr>
              <p:cNvPr id="32790" name="Rectangle 22"/>
              <p:cNvSpPr>
                <a:spLocks/>
              </p:cNvSpPr>
              <p:nvPr/>
            </p:nvSpPr>
            <p:spPr bwMode="auto">
              <a:xfrm>
                <a:off x="860898" y="1727863"/>
                <a:ext cx="600348" cy="600348"/>
              </a:xfrm>
              <a:prstGeom prst="rect">
                <a:avLst/>
              </a:prstGeom>
              <a:solidFill>
                <a:srgbClr val="FFAB40"/>
              </a:solidFill>
              <a:ln w="25400" cap="flat" cmpd="sng">
                <a:solidFill>
                  <a:srgbClr val="FFAB4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5052" tIns="15052" rIns="15052" bIns="15052"/>
              <a:lstStyle/>
              <a:p>
                <a:endParaRPr lang="en-US" altLang="en-US" sz="900">
                  <a:solidFill>
                    <a:srgbClr val="262628"/>
                  </a:solidFill>
                  <a:latin typeface="Helvetica" charset="0"/>
                  <a:ea typeface="Helvetica" charset="0"/>
                  <a:cs typeface="Helvetica" charset="0"/>
                  <a:sym typeface="Helvetica" charset="0"/>
                </a:endParaRPr>
              </a:p>
            </p:txBody>
          </p:sp>
        </p:grpSp>
      </p:grpSp>
    </p:spTree>
    <p:extLst>
      <p:ext uri="{BB962C8B-B14F-4D97-AF65-F5344CB8AC3E}">
        <p14:creationId xmlns:p14="http://schemas.microsoft.com/office/powerpoint/2010/main" val="1562150911"/>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2772"/>
                                        </p:tgtEl>
                                        <p:attrNameLst>
                                          <p:attrName>style.visibility</p:attrName>
                                        </p:attrNameLst>
                                      </p:cBhvr>
                                      <p:to>
                                        <p:strVal val="visible"/>
                                      </p:to>
                                    </p:set>
                                    <p:animEffect transition="in" filter="dissolve">
                                      <p:cBhvr>
                                        <p:cTn id="7" dur="500"/>
                                        <p:tgtEl>
                                          <p:spTgt spid="32772"/>
                                        </p:tgtEl>
                                      </p:cBhvr>
                                    </p:animEffect>
                                  </p:childTnLst>
                                </p:cTn>
                              </p:par>
                            </p:childTnLst>
                          </p:cTn>
                        </p:par>
                        <p:par>
                          <p:cTn id="8" fill="hold" nodeType="afterGroup">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32773"/>
                                        </p:tgtEl>
                                        <p:attrNameLst>
                                          <p:attrName>style.visibility</p:attrName>
                                        </p:attrNameLst>
                                      </p:cBhvr>
                                      <p:to>
                                        <p:strVal val="visible"/>
                                      </p:to>
                                    </p:set>
                                    <p:animEffect transition="in" filter="dissolve">
                                      <p:cBhvr>
                                        <p:cTn id="11" dur="500"/>
                                        <p:tgtEl>
                                          <p:spTgt spid="327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772" grpId="0" animBg="1" autoUpdateAnimBg="0"/>
      <p:bldP spid="32773" grpId="0" autoUpdateAnimBg="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Rectangle 1"/>
          <p:cNvSpPr>
            <a:spLocks/>
          </p:cNvSpPr>
          <p:nvPr/>
        </p:nvSpPr>
        <p:spPr bwMode="auto">
          <a:xfrm>
            <a:off x="530225" y="1879600"/>
            <a:ext cx="10543382" cy="8778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5052" tIns="15052" rIns="15052" bIns="15052"/>
          <a:lstStyle/>
          <a:p>
            <a:pPr algn="l"/>
            <a:r>
              <a:rPr lang="en-US" altLang="en-US" sz="3600">
                <a:solidFill>
                  <a:srgbClr val="6C6E70"/>
                </a:solidFill>
                <a:latin typeface="Helvetica" charset="0"/>
                <a:ea typeface="Helvetica" charset="0"/>
                <a:cs typeface="Helvetica" charset="0"/>
                <a:sym typeface="Helvetica" charset="0"/>
              </a:rPr>
              <a:t>Code Labs</a:t>
            </a:r>
          </a:p>
        </p:txBody>
      </p:sp>
      <p:sp>
        <p:nvSpPr>
          <p:cNvPr id="5122" name="Rectangle 2"/>
          <p:cNvSpPr>
            <a:spLocks/>
          </p:cNvSpPr>
          <p:nvPr/>
        </p:nvSpPr>
        <p:spPr bwMode="auto">
          <a:xfrm>
            <a:off x="3117850" y="27862"/>
            <a:ext cx="9132570" cy="68014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5052" tIns="15052" rIns="15052" bIns="15052" anchor="ctr">
            <a:spAutoFit/>
          </a:bodyPr>
          <a:lstStyle/>
          <a:p>
            <a:r>
              <a:rPr lang="en-US" altLang="en-US" sz="4000" b="1" dirty="0">
                <a:solidFill>
                  <a:srgbClr val="53585F"/>
                </a:solidFill>
                <a:latin typeface="Helvetica" charset="0"/>
                <a:ea typeface="Helvetica" charset="0"/>
                <a:cs typeface="Helvetica" charset="0"/>
                <a:sym typeface="Helvetica" charset="0"/>
              </a:rPr>
              <a:t>Your First Progressive Web App</a:t>
            </a:r>
          </a:p>
          <a:p>
            <a:r>
              <a:rPr lang="en-US" altLang="en-US" sz="4000" dirty="0">
                <a:solidFill>
                  <a:srgbClr val="53585F"/>
                </a:solidFill>
                <a:latin typeface="Helvetica" charset="0"/>
                <a:ea typeface="Helvetica" charset="0"/>
                <a:cs typeface="Helvetica" charset="0"/>
                <a:sym typeface="Helvetica" charset="0"/>
                <a:hlinkClick r:id="rId3"/>
              </a:rPr>
              <a:t>https://</a:t>
            </a:r>
            <a:r>
              <a:rPr lang="en-US" altLang="en-US" sz="4000" dirty="0" smtClean="0">
                <a:solidFill>
                  <a:srgbClr val="53585F"/>
                </a:solidFill>
                <a:latin typeface="Helvetica" charset="0"/>
                <a:ea typeface="Helvetica" charset="0"/>
                <a:cs typeface="Helvetica" charset="0"/>
                <a:sym typeface="Helvetica" charset="0"/>
                <a:hlinkClick r:id="rId3"/>
              </a:rPr>
              <a:t>goo.gl/9DJRJq</a:t>
            </a:r>
            <a:endParaRPr lang="en-US" altLang="en-US" sz="4000" dirty="0" smtClean="0">
              <a:solidFill>
                <a:srgbClr val="53585F"/>
              </a:solidFill>
              <a:latin typeface="Helvetica" charset="0"/>
              <a:ea typeface="Helvetica" charset="0"/>
              <a:cs typeface="Helvetica" charset="0"/>
              <a:sym typeface="Helvetica" charset="0"/>
            </a:endParaRPr>
          </a:p>
          <a:p>
            <a:endParaRPr lang="en-US" altLang="en-US" sz="4000" dirty="0">
              <a:solidFill>
                <a:srgbClr val="53585F"/>
              </a:solidFill>
              <a:latin typeface="Helvetica" charset="0"/>
              <a:ea typeface="Helvetica" charset="0"/>
              <a:cs typeface="Helvetica" charset="0"/>
              <a:sym typeface="Helvetica" charset="0"/>
            </a:endParaRPr>
          </a:p>
          <a:p>
            <a:r>
              <a:rPr lang="en-US" altLang="en-US" sz="4000" b="1" dirty="0">
                <a:solidFill>
                  <a:srgbClr val="53585F"/>
                </a:solidFill>
                <a:latin typeface="Helvetica" charset="0"/>
                <a:ea typeface="Helvetica" charset="0"/>
                <a:cs typeface="Helvetica" charset="0"/>
                <a:sym typeface="Helvetica" charset="0"/>
              </a:rPr>
              <a:t>Debugging Service Workers</a:t>
            </a:r>
          </a:p>
          <a:p>
            <a:r>
              <a:rPr lang="en-US" altLang="en-US" sz="4000" dirty="0">
                <a:solidFill>
                  <a:srgbClr val="53585F"/>
                </a:solidFill>
                <a:latin typeface="Helvetica" charset="0"/>
                <a:ea typeface="Helvetica" charset="0"/>
                <a:cs typeface="Helvetica" charset="0"/>
                <a:sym typeface="Helvetica" charset="0"/>
              </a:rPr>
              <a:t>https://</a:t>
            </a:r>
            <a:r>
              <a:rPr lang="en-US" altLang="en-US" sz="4000" dirty="0" err="1">
                <a:solidFill>
                  <a:srgbClr val="53585F"/>
                </a:solidFill>
                <a:latin typeface="Helvetica" charset="0"/>
                <a:ea typeface="Helvetica" charset="0"/>
                <a:cs typeface="Helvetica" charset="0"/>
                <a:sym typeface="Helvetica" charset="0"/>
              </a:rPr>
              <a:t>goo.gl</a:t>
            </a:r>
            <a:r>
              <a:rPr lang="en-US" altLang="en-US" sz="4000" dirty="0">
                <a:solidFill>
                  <a:srgbClr val="53585F"/>
                </a:solidFill>
                <a:latin typeface="Helvetica" charset="0"/>
                <a:ea typeface="Helvetica" charset="0"/>
                <a:cs typeface="Helvetica" charset="0"/>
                <a:sym typeface="Helvetica" charset="0"/>
              </a:rPr>
              <a:t>/</a:t>
            </a:r>
            <a:r>
              <a:rPr lang="en-US" altLang="en-US" sz="4000" dirty="0" err="1">
                <a:solidFill>
                  <a:srgbClr val="53585F"/>
                </a:solidFill>
                <a:latin typeface="Helvetica" charset="0"/>
                <a:ea typeface="Helvetica" charset="0"/>
                <a:cs typeface="Helvetica" charset="0"/>
                <a:sym typeface="Helvetica" charset="0"/>
              </a:rPr>
              <a:t>suGNRb</a:t>
            </a:r>
            <a:endParaRPr lang="en-US" altLang="en-US" sz="4000" dirty="0">
              <a:solidFill>
                <a:srgbClr val="53585F"/>
              </a:solidFill>
              <a:latin typeface="Helvetica" charset="0"/>
              <a:ea typeface="Helvetica" charset="0"/>
              <a:cs typeface="Helvetica" charset="0"/>
              <a:sym typeface="Helvetica" charset="0"/>
            </a:endParaRPr>
          </a:p>
          <a:p>
            <a:endParaRPr lang="en-US" altLang="en-US" sz="4000" dirty="0">
              <a:solidFill>
                <a:srgbClr val="53585F"/>
              </a:solidFill>
              <a:latin typeface="Helvetica" charset="0"/>
              <a:ea typeface="Helvetica" charset="0"/>
              <a:cs typeface="Helvetica" charset="0"/>
              <a:sym typeface="Helvetica" charset="0"/>
            </a:endParaRPr>
          </a:p>
          <a:p>
            <a:r>
              <a:rPr lang="en-US" altLang="en-US" sz="4000" b="1" dirty="0">
                <a:solidFill>
                  <a:srgbClr val="53585F"/>
                </a:solidFill>
                <a:latin typeface="Helvetica" charset="0"/>
                <a:ea typeface="Helvetica" charset="0"/>
                <a:cs typeface="Helvetica" charset="0"/>
                <a:sym typeface="Helvetica" charset="0"/>
              </a:rPr>
              <a:t>Push Notifications</a:t>
            </a:r>
          </a:p>
          <a:p>
            <a:r>
              <a:rPr lang="en-US" altLang="en-US" sz="4000" dirty="0">
                <a:solidFill>
                  <a:srgbClr val="53585F"/>
                </a:solidFill>
                <a:latin typeface="Helvetica" charset="0"/>
                <a:ea typeface="Helvetica" charset="0"/>
                <a:cs typeface="Helvetica" charset="0"/>
                <a:sym typeface="Helvetica" charset="0"/>
                <a:hlinkClick r:id="rId4"/>
              </a:rPr>
              <a:t>https</a:t>
            </a:r>
            <a:r>
              <a:rPr lang="en-US" altLang="en-US" sz="4000" dirty="0">
                <a:solidFill>
                  <a:srgbClr val="53585F"/>
                </a:solidFill>
                <a:latin typeface="Helvetica" charset="0"/>
                <a:ea typeface="Helvetica" charset="0"/>
                <a:cs typeface="Helvetica" charset="0"/>
                <a:sym typeface="Helvetica" charset="0"/>
                <a:hlinkClick r:id="rId4"/>
              </a:rPr>
              <a:t>://</a:t>
            </a:r>
            <a:r>
              <a:rPr lang="en-US" altLang="en-US" sz="4000" dirty="0" smtClean="0">
                <a:solidFill>
                  <a:srgbClr val="53585F"/>
                </a:solidFill>
                <a:latin typeface="Helvetica" charset="0"/>
                <a:ea typeface="Helvetica" charset="0"/>
                <a:cs typeface="Helvetica" charset="0"/>
                <a:sym typeface="Helvetica" charset="0"/>
                <a:hlinkClick r:id="rId4"/>
              </a:rPr>
              <a:t>goo.gl/NTwlNv</a:t>
            </a:r>
            <a:endParaRPr lang="en-US" altLang="en-US" sz="4000" dirty="0" smtClean="0">
              <a:solidFill>
                <a:srgbClr val="53585F"/>
              </a:solidFill>
              <a:latin typeface="Helvetica" charset="0"/>
              <a:ea typeface="Helvetica" charset="0"/>
              <a:cs typeface="Helvetica" charset="0"/>
              <a:sym typeface="Helvetica" charset="0"/>
            </a:endParaRPr>
          </a:p>
          <a:p>
            <a:endParaRPr lang="en-US" altLang="en-US" sz="4000" dirty="0">
              <a:solidFill>
                <a:srgbClr val="53585F"/>
              </a:solidFill>
              <a:latin typeface="Helvetica" charset="0"/>
              <a:ea typeface="Helvetica" charset="0"/>
              <a:cs typeface="Helvetica" charset="0"/>
              <a:sym typeface="Helvetica" charset="0"/>
            </a:endParaRPr>
          </a:p>
          <a:p>
            <a:r>
              <a:rPr lang="en-US" altLang="en-US" sz="4000" b="1" dirty="0">
                <a:solidFill>
                  <a:srgbClr val="53585F"/>
                </a:solidFill>
                <a:latin typeface="Helvetica" charset="0"/>
                <a:ea typeface="Helvetica" charset="0"/>
                <a:cs typeface="Helvetica" charset="0"/>
                <a:sym typeface="Helvetica" charset="0"/>
              </a:rPr>
              <a:t>Build a </a:t>
            </a:r>
            <a:r>
              <a:rPr lang="en-US" altLang="en-US" sz="4000" b="1" dirty="0" smtClean="0">
                <a:solidFill>
                  <a:srgbClr val="53585F"/>
                </a:solidFill>
                <a:latin typeface="Helvetica" charset="0"/>
                <a:ea typeface="Helvetica" charset="0"/>
                <a:cs typeface="Helvetica" charset="0"/>
                <a:sym typeface="Helvetica" charset="0"/>
              </a:rPr>
              <a:t>PWA </a:t>
            </a:r>
            <a:r>
              <a:rPr lang="en-US" altLang="en-US" sz="4000" b="1" dirty="0">
                <a:solidFill>
                  <a:srgbClr val="53585F"/>
                </a:solidFill>
                <a:latin typeface="Helvetica" charset="0"/>
                <a:ea typeface="Helvetica" charset="0"/>
                <a:cs typeface="Helvetica" charset="0"/>
                <a:sym typeface="Helvetica" charset="0"/>
              </a:rPr>
              <a:t>with </a:t>
            </a:r>
            <a:r>
              <a:rPr lang="en-US" altLang="en-US" sz="4000" b="1" dirty="0" smtClean="0">
                <a:solidFill>
                  <a:srgbClr val="53585F"/>
                </a:solidFill>
                <a:latin typeface="Helvetica" charset="0"/>
                <a:ea typeface="Helvetica" charset="0"/>
                <a:cs typeface="Helvetica" charset="0"/>
                <a:sym typeface="Helvetica" charset="0"/>
              </a:rPr>
              <a:t>Firebase &amp; Polymer</a:t>
            </a:r>
          </a:p>
          <a:p>
            <a:r>
              <a:rPr lang="en-US" altLang="en-US" sz="4000" dirty="0" smtClean="0">
                <a:solidFill>
                  <a:srgbClr val="53585F"/>
                </a:solidFill>
                <a:latin typeface="Helvetica" charset="0"/>
                <a:ea typeface="Helvetica" charset="0"/>
                <a:cs typeface="Helvetica" charset="0"/>
                <a:sym typeface="Helvetica" charset="0"/>
              </a:rPr>
              <a:t>https://</a:t>
            </a:r>
            <a:r>
              <a:rPr lang="en-US" sz="4000" dirty="0" err="1">
                <a:solidFill>
                  <a:srgbClr val="53585F"/>
                </a:solidFill>
                <a:latin typeface="Helvetica" charset="0"/>
                <a:ea typeface="Helvetica" charset="0"/>
                <a:cs typeface="Helvetica" charset="0"/>
              </a:rPr>
              <a:t>goo.gl</a:t>
            </a:r>
            <a:r>
              <a:rPr lang="en-US" sz="4000" dirty="0">
                <a:solidFill>
                  <a:srgbClr val="53585F"/>
                </a:solidFill>
                <a:latin typeface="Helvetica" charset="0"/>
                <a:ea typeface="Helvetica" charset="0"/>
                <a:cs typeface="Helvetica" charset="0"/>
              </a:rPr>
              <a:t>/Hj4Wiy</a:t>
            </a:r>
            <a:endParaRPr lang="en-US" altLang="en-US" sz="4000" dirty="0">
              <a:solidFill>
                <a:srgbClr val="53585F"/>
              </a:solidFill>
              <a:latin typeface="Helvetica" charset="0"/>
              <a:ea typeface="Helvetica" charset="0"/>
              <a:cs typeface="Helvetica" charset="0"/>
              <a:sym typeface="Helvetica" charset="0"/>
            </a:endParaRPr>
          </a:p>
        </p:txBody>
      </p:sp>
    </p:spTree>
    <p:extLst>
      <p:ext uri="{BB962C8B-B14F-4D97-AF65-F5344CB8AC3E}">
        <p14:creationId xmlns:p14="http://schemas.microsoft.com/office/powerpoint/2010/main" val="1963295803"/>
      </p:ext>
    </p:extLst>
  </p:cSld>
  <p:clrMapOvr>
    <a:masterClrMapping/>
  </p:clrMapOvr>
  <p:transition spd="med"/>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 name="Shape 338"/>
          <p:cNvSpPr>
            <a:spLocks noGrp="1"/>
          </p:cNvSpPr>
          <p:nvPr>
            <p:ph type="title"/>
          </p:nvPr>
        </p:nvSpPr>
        <p:spPr>
          <a:prstGeom prst="rect">
            <a:avLst/>
          </a:prstGeom>
        </p:spPr>
        <p:txBody>
          <a:bodyPr/>
          <a:lstStyle/>
          <a:p>
            <a:endParaRPr/>
          </a:p>
        </p:txBody>
      </p:sp>
      <p:sp>
        <p:nvSpPr>
          <p:cNvPr id="339" name="Shape 339"/>
          <p:cNvSpPr>
            <a:spLocks noGrp="1"/>
          </p:cNvSpPr>
          <p:nvPr>
            <p:ph type="body" idx="1"/>
          </p:nvPr>
        </p:nvSpPr>
        <p:spPr>
          <a:prstGeom prst="rect">
            <a:avLst/>
          </a:prstGeom>
        </p:spPr>
        <p:txBody>
          <a:bodyPr/>
          <a:lstStyle/>
          <a:p>
            <a:endParaRPr/>
          </a:p>
        </p:txBody>
      </p:sp>
      <p:pic>
        <p:nvPicPr>
          <p:cNvPr id="340" name="image76.jpeg"/>
          <p:cNvPicPr>
            <a:picLocks noChangeAspect="1"/>
          </p:cNvPicPr>
          <p:nvPr/>
        </p:nvPicPr>
        <p:blipFill>
          <a:blip r:embed="rId3">
            <a:extLst/>
          </a:blip>
          <a:srcRect t="8684"/>
          <a:stretch>
            <a:fillRect/>
          </a:stretch>
        </p:blipFill>
        <p:spPr>
          <a:xfrm>
            <a:off x="-2534" y="-480599"/>
            <a:ext cx="12192004" cy="7440201"/>
          </a:xfrm>
          <a:prstGeom prst="rect">
            <a:avLst/>
          </a:prstGeom>
          <a:ln w="3175">
            <a:miter lim="400000"/>
          </a:ln>
        </p:spPr>
      </p:pic>
      <p:sp>
        <p:nvSpPr>
          <p:cNvPr id="341" name="Shape 341"/>
          <p:cNvSpPr/>
          <p:nvPr/>
        </p:nvSpPr>
        <p:spPr>
          <a:xfrm>
            <a:off x="3353300" y="4028634"/>
            <a:ext cx="6520401" cy="2573201"/>
          </a:xfrm>
          <a:prstGeom prst="wedgeEllipseCallout">
            <a:avLst>
              <a:gd name="adj1" fmla="val -55000"/>
              <a:gd name="adj2" fmla="val -32353"/>
            </a:avLst>
          </a:prstGeom>
          <a:solidFill>
            <a:srgbClr val="EEEEEE"/>
          </a:solidFill>
          <a:ln w="25400">
            <a:solidFill>
              <a:srgbClr val="595959"/>
            </a:solidFill>
          </a:ln>
        </p:spPr>
        <p:txBody>
          <a:bodyPr lIns="15052" tIns="15052" rIns="15052" bIns="15052" anchor="ctr"/>
          <a:lstStyle/>
          <a:p>
            <a:pPr>
              <a:defRPr sz="3400"/>
            </a:pPr>
            <a:endParaRPr sz="1700"/>
          </a:p>
        </p:txBody>
      </p:sp>
      <p:sp>
        <p:nvSpPr>
          <p:cNvPr id="342" name="Shape 342"/>
          <p:cNvSpPr/>
          <p:nvPr/>
        </p:nvSpPr>
        <p:spPr>
          <a:xfrm>
            <a:off x="4308191" y="4576590"/>
            <a:ext cx="4610619" cy="1477287"/>
          </a:xfrm>
          <a:prstGeom prst="rect">
            <a:avLst/>
          </a:prstGeom>
          <a:ln w="3175">
            <a:miter lim="400000"/>
          </a:ln>
          <a:extLst>
            <a:ext uri="{C572A759-6A51-4108-AA02-DFA0A04FC94B}">
              <ma14:wrappingTextBoxFlag xmlns:ma14="http://schemas.microsoft.com/office/mac/drawingml/2011/main" val="1"/>
            </a:ext>
          </a:extLst>
        </p:spPr>
        <p:txBody>
          <a:bodyPr lIns="121900" tIns="121900" rIns="121900" bIns="121900" anchor="ctr">
            <a:spAutoFit/>
          </a:bodyPr>
          <a:lstStyle>
            <a:lvl1pPr>
              <a:defRPr sz="16000" b="1">
                <a:solidFill>
                  <a:srgbClr val="000000"/>
                </a:solidFill>
                <a:latin typeface="+mj-lt"/>
                <a:ea typeface="+mj-ea"/>
                <a:cs typeface="+mj-cs"/>
                <a:sym typeface="Helvetica"/>
              </a:defRPr>
            </a:lvl1pPr>
          </a:lstStyle>
          <a:p>
            <a:r>
              <a:rPr sz="8000"/>
              <a:t>Go build!</a:t>
            </a:r>
          </a:p>
        </p:txBody>
      </p:sp>
      <p:sp>
        <p:nvSpPr>
          <p:cNvPr id="343" name="Shape 343"/>
          <p:cNvSpPr/>
          <p:nvPr/>
        </p:nvSpPr>
        <p:spPr>
          <a:xfrm>
            <a:off x="8720966" y="1348567"/>
            <a:ext cx="1868001" cy="803201"/>
          </a:xfrm>
          <a:prstGeom prst="wedgeEllipseCallout">
            <a:avLst>
              <a:gd name="adj1" fmla="val 54026"/>
              <a:gd name="adj2" fmla="val -27579"/>
            </a:avLst>
          </a:prstGeom>
          <a:solidFill>
            <a:srgbClr val="EEEEEE"/>
          </a:solidFill>
          <a:ln w="25400">
            <a:solidFill>
              <a:srgbClr val="595959"/>
            </a:solidFill>
          </a:ln>
        </p:spPr>
        <p:txBody>
          <a:bodyPr lIns="15052" tIns="15052" rIns="15052" bIns="15052" anchor="ctr"/>
          <a:lstStyle/>
          <a:p>
            <a:pPr>
              <a:defRPr sz="3400"/>
            </a:pPr>
            <a:endParaRPr sz="1700"/>
          </a:p>
        </p:txBody>
      </p:sp>
      <p:sp>
        <p:nvSpPr>
          <p:cNvPr id="344" name="Shape 344"/>
          <p:cNvSpPr/>
          <p:nvPr/>
        </p:nvSpPr>
        <p:spPr>
          <a:xfrm>
            <a:off x="8934898" y="1380855"/>
            <a:ext cx="1515440" cy="738623"/>
          </a:xfrm>
          <a:prstGeom prst="rect">
            <a:avLst/>
          </a:prstGeom>
          <a:ln w="3175">
            <a:miter lim="400000"/>
          </a:ln>
          <a:extLst>
            <a:ext uri="{C572A759-6A51-4108-AA02-DFA0A04FC94B}">
              <ma14:wrappingTextBoxFlag xmlns:ma14="http://schemas.microsoft.com/office/mac/drawingml/2011/main" val="1"/>
            </a:ext>
          </a:extLst>
        </p:spPr>
        <p:txBody>
          <a:bodyPr lIns="121900" tIns="121900" rIns="121900" bIns="121900" anchor="ctr">
            <a:spAutoFit/>
          </a:bodyPr>
          <a:lstStyle>
            <a:lvl1pPr>
              <a:defRPr sz="6400">
                <a:solidFill>
                  <a:srgbClr val="000000"/>
                </a:solidFill>
                <a:latin typeface="+mj-lt"/>
                <a:ea typeface="+mj-ea"/>
                <a:cs typeface="+mj-cs"/>
                <a:sym typeface="Helvetica"/>
              </a:defRPr>
            </a:lvl1pPr>
          </a:lstStyle>
          <a:p>
            <a:r>
              <a:rPr sz="3200"/>
              <a:t>meow</a:t>
            </a:r>
          </a:p>
        </p:txBody>
      </p:sp>
    </p:spTree>
    <p:extLst>
      <p:ext uri="{BB962C8B-B14F-4D97-AF65-F5344CB8AC3E}">
        <p14:creationId xmlns:p14="http://schemas.microsoft.com/office/powerpoint/2010/main" val="1740025601"/>
      </p:ext>
    </p:extLst>
  </p:cSld>
  <p:clrMapOvr>
    <a:masterClrMapping/>
  </p:clrMapOvr>
  <p:transition spd="med"/>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1"/>
          <p:cNvSpPr>
            <a:spLocks/>
          </p:cNvSpPr>
          <p:nvPr/>
        </p:nvSpPr>
        <p:spPr bwMode="auto">
          <a:xfrm rot="16200000">
            <a:off x="-1184672" y="2925149"/>
            <a:ext cx="5236369" cy="73862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21900" tIns="121900" rIns="121900" bIns="121900" anchor="ctr">
            <a:spAutoFit/>
          </a:bodyPr>
          <a:lstStyle/>
          <a:p>
            <a:r>
              <a:rPr lang="en-US" altLang="en-US" sz="3200">
                <a:solidFill>
                  <a:srgbClr val="666666"/>
                </a:solidFill>
                <a:latin typeface="Helvetica" charset="0"/>
                <a:ea typeface="Helvetica" charset="0"/>
                <a:cs typeface="Helvetica" charset="0"/>
                <a:sym typeface="Helvetica" charset="0"/>
              </a:rPr>
              <a:t>Capability</a:t>
            </a:r>
          </a:p>
        </p:txBody>
      </p:sp>
      <p:sp>
        <p:nvSpPr>
          <p:cNvPr id="34818" name="Line 2"/>
          <p:cNvSpPr>
            <a:spLocks noChangeShapeType="1"/>
          </p:cNvSpPr>
          <p:nvPr/>
        </p:nvSpPr>
        <p:spPr bwMode="auto">
          <a:xfrm flipV="1">
            <a:off x="1823244" y="676275"/>
            <a:ext cx="794" cy="5178425"/>
          </a:xfrm>
          <a:prstGeom prst="line">
            <a:avLst/>
          </a:prstGeom>
          <a:noFill/>
          <a:ln w="101600" cap="flat" cmpd="sng">
            <a:solidFill>
              <a:srgbClr val="B7B7B7"/>
            </a:solidFill>
            <a:prstDash val="solid"/>
            <a:round/>
            <a:headEnd type="non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5052" tIns="15052" rIns="15052" bIns="15052" anchor="ctr"/>
          <a:lstStyle/>
          <a:p>
            <a:endParaRPr lang="en-US" altLang="en-US" sz="1700"/>
          </a:p>
        </p:txBody>
      </p:sp>
      <p:sp>
        <p:nvSpPr>
          <p:cNvPr id="34819" name="Oval 3"/>
          <p:cNvSpPr>
            <a:spLocks/>
          </p:cNvSpPr>
          <p:nvPr/>
        </p:nvSpPr>
        <p:spPr bwMode="auto">
          <a:xfrm>
            <a:off x="1721644" y="5854700"/>
            <a:ext cx="203200" cy="226219"/>
          </a:xfrm>
          <a:prstGeom prst="ellipse">
            <a:avLst/>
          </a:prstGeom>
          <a:solidFill>
            <a:srgbClr val="B7B7B7"/>
          </a:solidFill>
          <a:ln w="25400" cap="flat" cmpd="sng">
            <a:solidFill>
              <a:srgbClr val="B7B7B7"/>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5052" tIns="15052" rIns="15052" bIns="15052" anchor="ctr"/>
          <a:lstStyle/>
          <a:p>
            <a:endParaRPr lang="en-US" altLang="en-US" sz="1700"/>
          </a:p>
        </p:txBody>
      </p:sp>
      <p:sp>
        <p:nvSpPr>
          <p:cNvPr id="34820" name="Line 4"/>
          <p:cNvSpPr>
            <a:spLocks noChangeShapeType="1"/>
          </p:cNvSpPr>
          <p:nvPr/>
        </p:nvSpPr>
        <p:spPr bwMode="auto">
          <a:xfrm>
            <a:off x="1924844" y="5968207"/>
            <a:ext cx="8585994" cy="0"/>
          </a:xfrm>
          <a:prstGeom prst="line">
            <a:avLst/>
          </a:prstGeom>
          <a:noFill/>
          <a:ln w="101600" cap="flat" cmpd="sng">
            <a:solidFill>
              <a:srgbClr val="B7B7B7"/>
            </a:solidFill>
            <a:prstDash val="solid"/>
            <a:round/>
            <a:headEnd type="non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5052" tIns="15052" rIns="15052" bIns="15052" anchor="ctr"/>
          <a:lstStyle/>
          <a:p>
            <a:endParaRPr lang="en-US" altLang="en-US" sz="1700"/>
          </a:p>
        </p:txBody>
      </p:sp>
      <p:sp>
        <p:nvSpPr>
          <p:cNvPr id="34821" name="Rectangle 5"/>
          <p:cNvSpPr>
            <a:spLocks/>
          </p:cNvSpPr>
          <p:nvPr/>
        </p:nvSpPr>
        <p:spPr bwMode="auto">
          <a:xfrm>
            <a:off x="1823244" y="5966402"/>
            <a:ext cx="8651875" cy="73862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21900" tIns="121900" rIns="121900" bIns="121900" anchor="ctr">
            <a:spAutoFit/>
          </a:bodyPr>
          <a:lstStyle/>
          <a:p>
            <a:r>
              <a:rPr lang="en-US" altLang="en-US" sz="3200">
                <a:solidFill>
                  <a:srgbClr val="666666"/>
                </a:solidFill>
                <a:latin typeface="Helvetica" charset="0"/>
                <a:ea typeface="Helvetica" charset="0"/>
                <a:cs typeface="Helvetica" charset="0"/>
                <a:sym typeface="Helvetica" charset="0"/>
              </a:rPr>
              <a:t>Reach</a:t>
            </a:r>
          </a:p>
        </p:txBody>
      </p:sp>
      <p:grpSp>
        <p:nvGrpSpPr>
          <p:cNvPr id="34822" name="Group 6"/>
          <p:cNvGrpSpPr>
            <a:grpSpLocks/>
          </p:cNvGrpSpPr>
          <p:nvPr/>
        </p:nvGrpSpPr>
        <p:grpSpPr bwMode="auto">
          <a:xfrm>
            <a:off x="8072438" y="3400425"/>
            <a:ext cx="2375694" cy="2375694"/>
            <a:chOff x="0" y="0"/>
            <a:chExt cx="4751563" cy="4751563"/>
          </a:xfrm>
        </p:grpSpPr>
        <p:sp>
          <p:nvSpPr>
            <p:cNvPr id="34823" name="Oval 7"/>
            <p:cNvSpPr>
              <a:spLocks/>
            </p:cNvSpPr>
            <p:nvPr/>
          </p:nvSpPr>
          <p:spPr bwMode="auto">
            <a:xfrm>
              <a:off x="211308" y="211988"/>
              <a:ext cx="4317618" cy="4317617"/>
            </a:xfrm>
            <a:prstGeom prst="ellipse">
              <a:avLst/>
            </a:prstGeom>
            <a:noFill/>
            <a:ln w="25400" cap="flat" cmpd="sng">
              <a:solidFill>
                <a:srgbClr val="666666"/>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5052" tIns="15052" rIns="15052" bIns="15052" anchor="ctr"/>
            <a:lstStyle/>
            <a:p>
              <a:endParaRPr lang="en-US" altLang="en-US" sz="1700"/>
            </a:p>
          </p:txBody>
        </p:sp>
        <p:sp>
          <p:nvSpPr>
            <p:cNvPr id="34824" name="AutoShape 8"/>
            <p:cNvSpPr>
              <a:spLocks/>
            </p:cNvSpPr>
            <p:nvPr/>
          </p:nvSpPr>
          <p:spPr bwMode="auto">
            <a:xfrm>
              <a:off x="0" y="0"/>
              <a:ext cx="4751563" cy="475156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675" y="10800"/>
                  </a:moveTo>
                  <a:cubicBezTo>
                    <a:pt x="1675" y="15840"/>
                    <a:pt x="5760" y="19925"/>
                    <a:pt x="10800" y="19925"/>
                  </a:cubicBezTo>
                  <a:cubicBezTo>
                    <a:pt x="15840" y="19925"/>
                    <a:pt x="19925" y="15840"/>
                    <a:pt x="19925" y="10800"/>
                  </a:cubicBezTo>
                  <a:cubicBezTo>
                    <a:pt x="19925" y="5760"/>
                    <a:pt x="15840" y="1675"/>
                    <a:pt x="10800" y="1675"/>
                  </a:cubicBezTo>
                  <a:cubicBezTo>
                    <a:pt x="5760" y="1675"/>
                    <a:pt x="1675" y="5760"/>
                    <a:pt x="1675" y="10800"/>
                  </a:cubicBezTo>
                  <a:close/>
                </a:path>
              </a:pathLst>
            </a:custGeom>
            <a:solidFill>
              <a:srgbClr val="304FFE"/>
            </a:solidFill>
            <a:ln>
              <a:noFill/>
            </a:ln>
            <a:effectLst/>
            <a:extLs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5052" tIns="15052" rIns="15052" bIns="15052" anchor="ctr"/>
            <a:lstStyle/>
            <a:p>
              <a:endParaRPr lang="en-US" altLang="en-US" sz="1700"/>
            </a:p>
          </p:txBody>
        </p:sp>
        <p:sp>
          <p:nvSpPr>
            <p:cNvPr id="34825" name="AutoShape 9"/>
            <p:cNvSpPr>
              <a:spLocks/>
            </p:cNvSpPr>
            <p:nvPr/>
          </p:nvSpPr>
          <p:spPr bwMode="auto">
            <a:xfrm>
              <a:off x="1011646" y="1036918"/>
              <a:ext cx="2715063" cy="271417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798" y="21600"/>
                  </a:moveTo>
                  <a:cubicBezTo>
                    <a:pt x="10630" y="21600"/>
                    <a:pt x="10453" y="21595"/>
                    <a:pt x="10266" y="21585"/>
                  </a:cubicBezTo>
                  <a:cubicBezTo>
                    <a:pt x="7335" y="21442"/>
                    <a:pt x="4542" y="20078"/>
                    <a:pt x="2616" y="17836"/>
                  </a:cubicBezTo>
                  <a:cubicBezTo>
                    <a:pt x="2379" y="17560"/>
                    <a:pt x="2158" y="17274"/>
                    <a:pt x="1956" y="16983"/>
                  </a:cubicBezTo>
                  <a:cubicBezTo>
                    <a:pt x="783" y="15313"/>
                    <a:pt x="113" y="13357"/>
                    <a:pt x="15" y="11332"/>
                  </a:cubicBezTo>
                  <a:cubicBezTo>
                    <a:pt x="5" y="11150"/>
                    <a:pt x="0" y="10968"/>
                    <a:pt x="0" y="10800"/>
                  </a:cubicBezTo>
                  <a:cubicBezTo>
                    <a:pt x="0" y="10628"/>
                    <a:pt x="5" y="10450"/>
                    <a:pt x="15" y="10268"/>
                  </a:cubicBezTo>
                  <a:cubicBezTo>
                    <a:pt x="113" y="8203"/>
                    <a:pt x="803" y="6223"/>
                    <a:pt x="2010" y="4533"/>
                  </a:cubicBezTo>
                  <a:cubicBezTo>
                    <a:pt x="2222" y="4242"/>
                    <a:pt x="2443" y="3956"/>
                    <a:pt x="2680" y="3690"/>
                  </a:cubicBezTo>
                  <a:cubicBezTo>
                    <a:pt x="4635" y="1458"/>
                    <a:pt x="7330" y="153"/>
                    <a:pt x="10266" y="10"/>
                  </a:cubicBezTo>
                  <a:cubicBezTo>
                    <a:pt x="10408" y="5"/>
                    <a:pt x="10408" y="5"/>
                    <a:pt x="10408" y="5"/>
                  </a:cubicBezTo>
                  <a:cubicBezTo>
                    <a:pt x="10408" y="20"/>
                    <a:pt x="10408" y="20"/>
                    <a:pt x="10408" y="20"/>
                  </a:cubicBezTo>
                  <a:cubicBezTo>
                    <a:pt x="10541" y="5"/>
                    <a:pt x="10674" y="0"/>
                    <a:pt x="10798" y="0"/>
                  </a:cubicBezTo>
                  <a:cubicBezTo>
                    <a:pt x="10926" y="0"/>
                    <a:pt x="11054" y="5"/>
                    <a:pt x="11192" y="20"/>
                  </a:cubicBezTo>
                  <a:cubicBezTo>
                    <a:pt x="11192" y="5"/>
                    <a:pt x="11192" y="5"/>
                    <a:pt x="11192" y="5"/>
                  </a:cubicBezTo>
                  <a:cubicBezTo>
                    <a:pt x="11330" y="10"/>
                    <a:pt x="11330" y="10"/>
                    <a:pt x="11330" y="10"/>
                  </a:cubicBezTo>
                  <a:cubicBezTo>
                    <a:pt x="14270" y="153"/>
                    <a:pt x="16965" y="1458"/>
                    <a:pt x="18920" y="3690"/>
                  </a:cubicBezTo>
                  <a:cubicBezTo>
                    <a:pt x="19152" y="3956"/>
                    <a:pt x="19378" y="4242"/>
                    <a:pt x="19590" y="4533"/>
                  </a:cubicBezTo>
                  <a:cubicBezTo>
                    <a:pt x="20792" y="6223"/>
                    <a:pt x="21482" y="8203"/>
                    <a:pt x="21585" y="10268"/>
                  </a:cubicBezTo>
                  <a:cubicBezTo>
                    <a:pt x="21595" y="10450"/>
                    <a:pt x="21600" y="10628"/>
                    <a:pt x="21600" y="10800"/>
                  </a:cubicBezTo>
                  <a:cubicBezTo>
                    <a:pt x="21600" y="10968"/>
                    <a:pt x="21595" y="11150"/>
                    <a:pt x="21585" y="11332"/>
                  </a:cubicBezTo>
                  <a:cubicBezTo>
                    <a:pt x="21487" y="13357"/>
                    <a:pt x="20817" y="15313"/>
                    <a:pt x="19644" y="16983"/>
                  </a:cubicBezTo>
                  <a:cubicBezTo>
                    <a:pt x="19442" y="17274"/>
                    <a:pt x="19216" y="17560"/>
                    <a:pt x="18984" y="17836"/>
                  </a:cubicBezTo>
                  <a:cubicBezTo>
                    <a:pt x="17053" y="20078"/>
                    <a:pt x="14265" y="21442"/>
                    <a:pt x="11330" y="21585"/>
                  </a:cubicBezTo>
                  <a:cubicBezTo>
                    <a:pt x="11147" y="21595"/>
                    <a:pt x="10970" y="21600"/>
                    <a:pt x="10798" y="21600"/>
                  </a:cubicBezTo>
                  <a:close/>
                  <a:moveTo>
                    <a:pt x="11458" y="20181"/>
                  </a:moveTo>
                  <a:cubicBezTo>
                    <a:pt x="12738" y="19792"/>
                    <a:pt x="13925" y="18269"/>
                    <a:pt x="14684" y="16052"/>
                  </a:cubicBezTo>
                  <a:cubicBezTo>
                    <a:pt x="13655" y="15811"/>
                    <a:pt x="12571" y="15673"/>
                    <a:pt x="11458" y="15633"/>
                  </a:cubicBezTo>
                  <a:cubicBezTo>
                    <a:pt x="11458" y="20181"/>
                    <a:pt x="11458" y="20181"/>
                    <a:pt x="11458" y="20181"/>
                  </a:cubicBezTo>
                  <a:close/>
                  <a:moveTo>
                    <a:pt x="6916" y="16052"/>
                  </a:moveTo>
                  <a:cubicBezTo>
                    <a:pt x="7670" y="18269"/>
                    <a:pt x="8862" y="19792"/>
                    <a:pt x="10142" y="20181"/>
                  </a:cubicBezTo>
                  <a:cubicBezTo>
                    <a:pt x="10142" y="15633"/>
                    <a:pt x="10142" y="15633"/>
                    <a:pt x="10142" y="15633"/>
                  </a:cubicBezTo>
                  <a:cubicBezTo>
                    <a:pt x="9029" y="15673"/>
                    <a:pt x="7945" y="15811"/>
                    <a:pt x="6916" y="16052"/>
                  </a:cubicBezTo>
                  <a:close/>
                  <a:moveTo>
                    <a:pt x="15970" y="16412"/>
                  </a:moveTo>
                  <a:cubicBezTo>
                    <a:pt x="15556" y="17663"/>
                    <a:pt x="14999" y="18747"/>
                    <a:pt x="14344" y="19595"/>
                  </a:cubicBezTo>
                  <a:cubicBezTo>
                    <a:pt x="15650" y="19063"/>
                    <a:pt x="16832" y="18240"/>
                    <a:pt x="17792" y="17195"/>
                  </a:cubicBezTo>
                  <a:cubicBezTo>
                    <a:pt x="17250" y="16895"/>
                    <a:pt x="16640" y="16634"/>
                    <a:pt x="15970" y="16412"/>
                  </a:cubicBezTo>
                  <a:close/>
                  <a:moveTo>
                    <a:pt x="3808" y="17195"/>
                  </a:moveTo>
                  <a:cubicBezTo>
                    <a:pt x="4768" y="18240"/>
                    <a:pt x="5950" y="19063"/>
                    <a:pt x="7256" y="19595"/>
                  </a:cubicBezTo>
                  <a:cubicBezTo>
                    <a:pt x="6601" y="18747"/>
                    <a:pt x="6044" y="17663"/>
                    <a:pt x="5630" y="16412"/>
                  </a:cubicBezTo>
                  <a:cubicBezTo>
                    <a:pt x="4960" y="16634"/>
                    <a:pt x="4350" y="16895"/>
                    <a:pt x="3808" y="17195"/>
                  </a:cubicBezTo>
                  <a:close/>
                  <a:moveTo>
                    <a:pt x="16334" y="15126"/>
                  </a:moveTo>
                  <a:cubicBezTo>
                    <a:pt x="17186" y="15402"/>
                    <a:pt x="17955" y="15742"/>
                    <a:pt x="18630" y="16136"/>
                  </a:cubicBezTo>
                  <a:cubicBezTo>
                    <a:pt x="19580" y="14742"/>
                    <a:pt x="20142" y="13130"/>
                    <a:pt x="20255" y="11455"/>
                  </a:cubicBezTo>
                  <a:cubicBezTo>
                    <a:pt x="16807" y="11455"/>
                    <a:pt x="16807" y="11455"/>
                    <a:pt x="16807" y="11455"/>
                  </a:cubicBezTo>
                  <a:cubicBezTo>
                    <a:pt x="16768" y="12731"/>
                    <a:pt x="16610" y="13968"/>
                    <a:pt x="16334" y="15126"/>
                  </a:cubicBezTo>
                  <a:close/>
                  <a:moveTo>
                    <a:pt x="1340" y="11455"/>
                  </a:moveTo>
                  <a:cubicBezTo>
                    <a:pt x="1458" y="13130"/>
                    <a:pt x="2020" y="14742"/>
                    <a:pt x="2965" y="16136"/>
                  </a:cubicBezTo>
                  <a:cubicBezTo>
                    <a:pt x="3645" y="15742"/>
                    <a:pt x="4414" y="15402"/>
                    <a:pt x="5266" y="15126"/>
                  </a:cubicBezTo>
                  <a:cubicBezTo>
                    <a:pt x="4990" y="13968"/>
                    <a:pt x="4832" y="12731"/>
                    <a:pt x="4788" y="11455"/>
                  </a:cubicBezTo>
                  <a:cubicBezTo>
                    <a:pt x="1340" y="11455"/>
                    <a:pt x="1340" y="11455"/>
                    <a:pt x="1340" y="11455"/>
                  </a:cubicBezTo>
                  <a:close/>
                  <a:moveTo>
                    <a:pt x="11458" y="14313"/>
                  </a:moveTo>
                  <a:cubicBezTo>
                    <a:pt x="12709" y="14352"/>
                    <a:pt x="13916" y="14505"/>
                    <a:pt x="15049" y="14771"/>
                  </a:cubicBezTo>
                  <a:cubicBezTo>
                    <a:pt x="15300" y="13717"/>
                    <a:pt x="15448" y="12603"/>
                    <a:pt x="15492" y="11455"/>
                  </a:cubicBezTo>
                  <a:cubicBezTo>
                    <a:pt x="11458" y="11455"/>
                    <a:pt x="11458" y="11455"/>
                    <a:pt x="11458" y="11455"/>
                  </a:cubicBezTo>
                  <a:cubicBezTo>
                    <a:pt x="11458" y="14313"/>
                    <a:pt x="11458" y="14313"/>
                    <a:pt x="11458" y="14313"/>
                  </a:cubicBezTo>
                  <a:close/>
                  <a:moveTo>
                    <a:pt x="6108" y="11455"/>
                  </a:moveTo>
                  <a:cubicBezTo>
                    <a:pt x="6152" y="12603"/>
                    <a:pt x="6300" y="13717"/>
                    <a:pt x="6546" y="14771"/>
                  </a:cubicBezTo>
                  <a:cubicBezTo>
                    <a:pt x="7684" y="14505"/>
                    <a:pt x="8891" y="14352"/>
                    <a:pt x="10142" y="14313"/>
                  </a:cubicBezTo>
                  <a:cubicBezTo>
                    <a:pt x="10142" y="11455"/>
                    <a:pt x="10142" y="11455"/>
                    <a:pt x="10142" y="11455"/>
                  </a:cubicBezTo>
                  <a:cubicBezTo>
                    <a:pt x="6108" y="11455"/>
                    <a:pt x="6108" y="11455"/>
                    <a:pt x="6108" y="11455"/>
                  </a:cubicBezTo>
                  <a:close/>
                  <a:moveTo>
                    <a:pt x="20255" y="10140"/>
                  </a:moveTo>
                  <a:cubicBezTo>
                    <a:pt x="20137" y="8430"/>
                    <a:pt x="19556" y="6784"/>
                    <a:pt x="18571" y="5375"/>
                  </a:cubicBezTo>
                  <a:cubicBezTo>
                    <a:pt x="17901" y="5760"/>
                    <a:pt x="17142" y="6090"/>
                    <a:pt x="16305" y="6356"/>
                  </a:cubicBezTo>
                  <a:cubicBezTo>
                    <a:pt x="16600" y="7548"/>
                    <a:pt x="16768" y="8819"/>
                    <a:pt x="16807" y="10140"/>
                  </a:cubicBezTo>
                  <a:cubicBezTo>
                    <a:pt x="20255" y="10140"/>
                    <a:pt x="20255" y="10140"/>
                    <a:pt x="20255" y="10140"/>
                  </a:cubicBezTo>
                  <a:close/>
                  <a:moveTo>
                    <a:pt x="15492" y="10140"/>
                  </a:moveTo>
                  <a:cubicBezTo>
                    <a:pt x="15448" y="8952"/>
                    <a:pt x="15290" y="7799"/>
                    <a:pt x="15019" y="6711"/>
                  </a:cubicBezTo>
                  <a:cubicBezTo>
                    <a:pt x="13896" y="6972"/>
                    <a:pt x="12699" y="7124"/>
                    <a:pt x="11458" y="7164"/>
                  </a:cubicBezTo>
                  <a:cubicBezTo>
                    <a:pt x="11458" y="10140"/>
                    <a:pt x="11458" y="10140"/>
                    <a:pt x="11458" y="10140"/>
                  </a:cubicBezTo>
                  <a:cubicBezTo>
                    <a:pt x="15492" y="10140"/>
                    <a:pt x="15492" y="10140"/>
                    <a:pt x="15492" y="10140"/>
                  </a:cubicBezTo>
                  <a:close/>
                  <a:moveTo>
                    <a:pt x="10142" y="10140"/>
                  </a:moveTo>
                  <a:cubicBezTo>
                    <a:pt x="10142" y="7164"/>
                    <a:pt x="10142" y="7164"/>
                    <a:pt x="10142" y="7164"/>
                  </a:cubicBezTo>
                  <a:cubicBezTo>
                    <a:pt x="8901" y="7124"/>
                    <a:pt x="7704" y="6972"/>
                    <a:pt x="6576" y="6711"/>
                  </a:cubicBezTo>
                  <a:cubicBezTo>
                    <a:pt x="6310" y="7799"/>
                    <a:pt x="6152" y="8952"/>
                    <a:pt x="6108" y="10140"/>
                  </a:cubicBezTo>
                  <a:cubicBezTo>
                    <a:pt x="10142" y="10140"/>
                    <a:pt x="10142" y="10140"/>
                    <a:pt x="10142" y="10140"/>
                  </a:cubicBezTo>
                  <a:close/>
                  <a:moveTo>
                    <a:pt x="4788" y="10140"/>
                  </a:moveTo>
                  <a:cubicBezTo>
                    <a:pt x="4832" y="8819"/>
                    <a:pt x="5000" y="7548"/>
                    <a:pt x="5290" y="6356"/>
                  </a:cubicBezTo>
                  <a:cubicBezTo>
                    <a:pt x="4458" y="6090"/>
                    <a:pt x="3699" y="5760"/>
                    <a:pt x="3029" y="5375"/>
                  </a:cubicBezTo>
                  <a:cubicBezTo>
                    <a:pt x="2039" y="6784"/>
                    <a:pt x="1458" y="8430"/>
                    <a:pt x="1340" y="10140"/>
                  </a:cubicBezTo>
                  <a:cubicBezTo>
                    <a:pt x="4788" y="10140"/>
                    <a:pt x="4788" y="10140"/>
                    <a:pt x="4788" y="10140"/>
                  </a:cubicBezTo>
                  <a:close/>
                  <a:moveTo>
                    <a:pt x="11458" y="5843"/>
                  </a:moveTo>
                  <a:cubicBezTo>
                    <a:pt x="12556" y="5804"/>
                    <a:pt x="13625" y="5666"/>
                    <a:pt x="14645" y="5430"/>
                  </a:cubicBezTo>
                  <a:cubicBezTo>
                    <a:pt x="13886" y="3276"/>
                    <a:pt x="12714" y="1798"/>
                    <a:pt x="11458" y="1414"/>
                  </a:cubicBezTo>
                  <a:cubicBezTo>
                    <a:pt x="11458" y="5843"/>
                    <a:pt x="11458" y="5843"/>
                    <a:pt x="11458" y="5843"/>
                  </a:cubicBezTo>
                  <a:close/>
                  <a:moveTo>
                    <a:pt x="6955" y="5430"/>
                  </a:moveTo>
                  <a:cubicBezTo>
                    <a:pt x="7975" y="5666"/>
                    <a:pt x="9044" y="5804"/>
                    <a:pt x="10142" y="5843"/>
                  </a:cubicBezTo>
                  <a:cubicBezTo>
                    <a:pt x="10142" y="1414"/>
                    <a:pt x="10142" y="1414"/>
                    <a:pt x="10142" y="1414"/>
                  </a:cubicBezTo>
                  <a:cubicBezTo>
                    <a:pt x="8886" y="1798"/>
                    <a:pt x="7709" y="3276"/>
                    <a:pt x="6955" y="5430"/>
                  </a:cubicBezTo>
                  <a:close/>
                  <a:moveTo>
                    <a:pt x="14344" y="2005"/>
                  </a:moveTo>
                  <a:cubicBezTo>
                    <a:pt x="14980" y="2823"/>
                    <a:pt x="15526" y="3873"/>
                    <a:pt x="15935" y="5075"/>
                  </a:cubicBezTo>
                  <a:cubicBezTo>
                    <a:pt x="16585" y="4858"/>
                    <a:pt x="17186" y="4607"/>
                    <a:pt x="17718" y="4321"/>
                  </a:cubicBezTo>
                  <a:cubicBezTo>
                    <a:pt x="16773" y="3316"/>
                    <a:pt x="15615" y="2523"/>
                    <a:pt x="14344" y="2005"/>
                  </a:cubicBezTo>
                  <a:close/>
                  <a:moveTo>
                    <a:pt x="3882" y="4321"/>
                  </a:moveTo>
                  <a:cubicBezTo>
                    <a:pt x="4414" y="4607"/>
                    <a:pt x="5015" y="4858"/>
                    <a:pt x="5665" y="5075"/>
                  </a:cubicBezTo>
                  <a:cubicBezTo>
                    <a:pt x="6074" y="3873"/>
                    <a:pt x="6620" y="2823"/>
                    <a:pt x="7256" y="2005"/>
                  </a:cubicBezTo>
                  <a:cubicBezTo>
                    <a:pt x="5980" y="2523"/>
                    <a:pt x="4827" y="3316"/>
                    <a:pt x="3882" y="4321"/>
                  </a:cubicBezTo>
                  <a:close/>
                </a:path>
              </a:pathLst>
            </a:custGeom>
            <a:solidFill>
              <a:srgbClr val="304FFE"/>
            </a:solidFill>
            <a:ln w="76200" cap="flat" cmpd="sng">
              <a:solidFill>
                <a:srgbClr val="0097A7">
                  <a:alpha val="0"/>
                </a:srgb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5052" tIns="15052" rIns="15052" bIns="15052"/>
            <a:lstStyle/>
            <a:p>
              <a:endParaRPr lang="en-US" altLang="en-US" sz="900">
                <a:latin typeface="Calibri" charset="0"/>
                <a:ea typeface="Calibri" charset="0"/>
                <a:cs typeface="Calibri" charset="0"/>
                <a:sym typeface="Calibri" charset="0"/>
              </a:endParaRPr>
            </a:p>
          </p:txBody>
        </p:sp>
      </p:grpSp>
      <p:grpSp>
        <p:nvGrpSpPr>
          <p:cNvPr id="34826" name="Group 10"/>
          <p:cNvGrpSpPr>
            <a:grpSpLocks/>
          </p:cNvGrpSpPr>
          <p:nvPr/>
        </p:nvGrpSpPr>
        <p:grpSpPr bwMode="auto">
          <a:xfrm>
            <a:off x="2399507" y="648494"/>
            <a:ext cx="2375694" cy="2375694"/>
            <a:chOff x="0" y="0"/>
            <a:chExt cx="4751563" cy="4751563"/>
          </a:xfrm>
        </p:grpSpPr>
        <p:sp>
          <p:nvSpPr>
            <p:cNvPr id="34827" name="Oval 11"/>
            <p:cNvSpPr>
              <a:spLocks/>
            </p:cNvSpPr>
            <p:nvPr/>
          </p:nvSpPr>
          <p:spPr bwMode="auto">
            <a:xfrm>
              <a:off x="211308" y="211988"/>
              <a:ext cx="4317618" cy="4317618"/>
            </a:xfrm>
            <a:prstGeom prst="ellipse">
              <a:avLst/>
            </a:prstGeom>
            <a:noFill/>
            <a:ln w="25400" cap="flat" cmpd="sng">
              <a:solidFill>
                <a:srgbClr val="666666"/>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5052" tIns="15052" rIns="15052" bIns="15052" anchor="ctr"/>
            <a:lstStyle/>
            <a:p>
              <a:endParaRPr lang="en-US" altLang="en-US" sz="1700"/>
            </a:p>
          </p:txBody>
        </p:sp>
        <p:sp>
          <p:nvSpPr>
            <p:cNvPr id="34828" name="AutoShape 12"/>
            <p:cNvSpPr>
              <a:spLocks/>
            </p:cNvSpPr>
            <p:nvPr/>
          </p:nvSpPr>
          <p:spPr bwMode="auto">
            <a:xfrm>
              <a:off x="0" y="0"/>
              <a:ext cx="4751563" cy="475156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675" y="10800"/>
                  </a:moveTo>
                  <a:cubicBezTo>
                    <a:pt x="1675" y="15840"/>
                    <a:pt x="5760" y="19925"/>
                    <a:pt x="10800" y="19925"/>
                  </a:cubicBezTo>
                  <a:cubicBezTo>
                    <a:pt x="15840" y="19925"/>
                    <a:pt x="19925" y="15840"/>
                    <a:pt x="19925" y="10800"/>
                  </a:cubicBezTo>
                  <a:cubicBezTo>
                    <a:pt x="19925" y="5760"/>
                    <a:pt x="15840" y="1675"/>
                    <a:pt x="10800" y="1675"/>
                  </a:cubicBezTo>
                  <a:cubicBezTo>
                    <a:pt x="5760" y="1675"/>
                    <a:pt x="1675" y="5760"/>
                    <a:pt x="1675" y="10800"/>
                  </a:cubicBezTo>
                  <a:close/>
                </a:path>
              </a:pathLst>
            </a:custGeom>
            <a:solidFill>
              <a:srgbClr val="FFAB40"/>
            </a:solidFill>
            <a:ln>
              <a:noFill/>
            </a:ln>
            <a:effectLst/>
            <a:extLs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5052" tIns="15052" rIns="15052" bIns="15052" anchor="ctr"/>
            <a:lstStyle/>
            <a:p>
              <a:endParaRPr lang="en-US" altLang="en-US" sz="1700"/>
            </a:p>
          </p:txBody>
        </p:sp>
        <p:grpSp>
          <p:nvGrpSpPr>
            <p:cNvPr id="34829" name="Group 13"/>
            <p:cNvGrpSpPr>
              <a:grpSpLocks/>
            </p:cNvGrpSpPr>
            <p:nvPr/>
          </p:nvGrpSpPr>
          <p:grpSpPr bwMode="auto">
            <a:xfrm>
              <a:off x="1234145" y="1236566"/>
              <a:ext cx="2321810" cy="2328211"/>
              <a:chOff x="-1" y="0"/>
              <a:chExt cx="2321810" cy="2328211"/>
            </a:xfrm>
          </p:grpSpPr>
          <p:sp>
            <p:nvSpPr>
              <p:cNvPr id="34830" name="Rectangle 14"/>
              <p:cNvSpPr>
                <a:spLocks/>
              </p:cNvSpPr>
              <p:nvPr/>
            </p:nvSpPr>
            <p:spPr bwMode="auto">
              <a:xfrm>
                <a:off x="-1" y="0"/>
                <a:ext cx="609513" cy="606075"/>
              </a:xfrm>
              <a:prstGeom prst="rect">
                <a:avLst/>
              </a:prstGeom>
              <a:solidFill>
                <a:srgbClr val="FFAB40"/>
              </a:solidFill>
              <a:ln w="25400" cap="flat" cmpd="sng">
                <a:solidFill>
                  <a:srgbClr val="FFAB4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5052" tIns="15052" rIns="15052" bIns="15052"/>
              <a:lstStyle/>
              <a:p>
                <a:endParaRPr lang="en-US" altLang="en-US" sz="900">
                  <a:solidFill>
                    <a:srgbClr val="262628"/>
                  </a:solidFill>
                  <a:latin typeface="Helvetica" charset="0"/>
                  <a:ea typeface="Helvetica" charset="0"/>
                  <a:cs typeface="Helvetica" charset="0"/>
                  <a:sym typeface="Helvetica" charset="0"/>
                </a:endParaRPr>
              </a:p>
            </p:txBody>
          </p:sp>
          <p:sp>
            <p:nvSpPr>
              <p:cNvPr id="34831" name="Rectangle 15"/>
              <p:cNvSpPr>
                <a:spLocks/>
              </p:cNvSpPr>
              <p:nvPr/>
            </p:nvSpPr>
            <p:spPr bwMode="auto">
              <a:xfrm>
                <a:off x="-1" y="860899"/>
                <a:ext cx="609513" cy="606073"/>
              </a:xfrm>
              <a:prstGeom prst="rect">
                <a:avLst/>
              </a:prstGeom>
              <a:solidFill>
                <a:srgbClr val="FFAB40"/>
              </a:solidFill>
              <a:ln w="25400" cap="flat" cmpd="sng">
                <a:solidFill>
                  <a:srgbClr val="FFAB4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5052" tIns="15052" rIns="15052" bIns="15052"/>
              <a:lstStyle/>
              <a:p>
                <a:endParaRPr lang="en-US" altLang="en-US" sz="900">
                  <a:solidFill>
                    <a:srgbClr val="262628"/>
                  </a:solidFill>
                  <a:latin typeface="Helvetica" charset="0"/>
                  <a:ea typeface="Helvetica" charset="0"/>
                  <a:cs typeface="Helvetica" charset="0"/>
                  <a:sym typeface="Helvetica" charset="0"/>
                </a:endParaRPr>
              </a:p>
            </p:txBody>
          </p:sp>
          <p:sp>
            <p:nvSpPr>
              <p:cNvPr id="34832" name="Rectangle 16"/>
              <p:cNvSpPr>
                <a:spLocks/>
              </p:cNvSpPr>
              <p:nvPr/>
            </p:nvSpPr>
            <p:spPr bwMode="auto">
              <a:xfrm>
                <a:off x="-1" y="1727863"/>
                <a:ext cx="609513" cy="600348"/>
              </a:xfrm>
              <a:prstGeom prst="rect">
                <a:avLst/>
              </a:prstGeom>
              <a:solidFill>
                <a:srgbClr val="FFAB40"/>
              </a:solidFill>
              <a:ln w="25400" cap="flat" cmpd="sng">
                <a:solidFill>
                  <a:srgbClr val="FFAB4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5052" tIns="15052" rIns="15052" bIns="15052"/>
              <a:lstStyle/>
              <a:p>
                <a:endParaRPr lang="en-US" altLang="en-US" sz="900">
                  <a:solidFill>
                    <a:srgbClr val="262628"/>
                  </a:solidFill>
                  <a:latin typeface="Helvetica" charset="0"/>
                  <a:ea typeface="Helvetica" charset="0"/>
                  <a:cs typeface="Helvetica" charset="0"/>
                  <a:sym typeface="Helvetica" charset="0"/>
                </a:endParaRPr>
              </a:p>
            </p:txBody>
          </p:sp>
          <p:sp>
            <p:nvSpPr>
              <p:cNvPr id="34833" name="Rectangle 17"/>
              <p:cNvSpPr>
                <a:spLocks/>
              </p:cNvSpPr>
              <p:nvPr/>
            </p:nvSpPr>
            <p:spPr bwMode="auto">
              <a:xfrm>
                <a:off x="1715734" y="0"/>
                <a:ext cx="606075" cy="606075"/>
              </a:xfrm>
              <a:prstGeom prst="rect">
                <a:avLst/>
              </a:prstGeom>
              <a:solidFill>
                <a:srgbClr val="FFAB40"/>
              </a:solidFill>
              <a:ln w="25400" cap="flat" cmpd="sng">
                <a:solidFill>
                  <a:srgbClr val="FFAB4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5052" tIns="15052" rIns="15052" bIns="15052"/>
              <a:lstStyle/>
              <a:p>
                <a:endParaRPr lang="en-US" altLang="en-US" sz="900">
                  <a:solidFill>
                    <a:srgbClr val="262628"/>
                  </a:solidFill>
                  <a:latin typeface="Helvetica" charset="0"/>
                  <a:ea typeface="Helvetica" charset="0"/>
                  <a:cs typeface="Helvetica" charset="0"/>
                  <a:sym typeface="Helvetica" charset="0"/>
                </a:endParaRPr>
              </a:p>
            </p:txBody>
          </p:sp>
          <p:sp>
            <p:nvSpPr>
              <p:cNvPr id="34834" name="Rectangle 18"/>
              <p:cNvSpPr>
                <a:spLocks/>
              </p:cNvSpPr>
              <p:nvPr/>
            </p:nvSpPr>
            <p:spPr bwMode="auto">
              <a:xfrm>
                <a:off x="1715734" y="860899"/>
                <a:ext cx="606075" cy="606073"/>
              </a:xfrm>
              <a:prstGeom prst="rect">
                <a:avLst/>
              </a:prstGeom>
              <a:solidFill>
                <a:srgbClr val="FFAB40"/>
              </a:solidFill>
              <a:ln w="25400" cap="flat" cmpd="sng">
                <a:solidFill>
                  <a:srgbClr val="FFAB4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5052" tIns="15052" rIns="15052" bIns="15052"/>
              <a:lstStyle/>
              <a:p>
                <a:endParaRPr lang="en-US" altLang="en-US" sz="900">
                  <a:solidFill>
                    <a:srgbClr val="262628"/>
                  </a:solidFill>
                  <a:latin typeface="Helvetica" charset="0"/>
                  <a:ea typeface="Helvetica" charset="0"/>
                  <a:cs typeface="Helvetica" charset="0"/>
                  <a:sym typeface="Helvetica" charset="0"/>
                </a:endParaRPr>
              </a:p>
            </p:txBody>
          </p:sp>
          <p:sp>
            <p:nvSpPr>
              <p:cNvPr id="34835" name="Rectangle 19"/>
              <p:cNvSpPr>
                <a:spLocks/>
              </p:cNvSpPr>
              <p:nvPr/>
            </p:nvSpPr>
            <p:spPr bwMode="auto">
              <a:xfrm>
                <a:off x="1715734" y="1727863"/>
                <a:ext cx="606075" cy="600348"/>
              </a:xfrm>
              <a:prstGeom prst="rect">
                <a:avLst/>
              </a:prstGeom>
              <a:solidFill>
                <a:srgbClr val="FFAB40"/>
              </a:solidFill>
              <a:ln w="25400" cap="flat" cmpd="sng">
                <a:solidFill>
                  <a:srgbClr val="FFAB4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5052" tIns="15052" rIns="15052" bIns="15052"/>
              <a:lstStyle/>
              <a:p>
                <a:endParaRPr lang="en-US" altLang="en-US" sz="900">
                  <a:solidFill>
                    <a:srgbClr val="262628"/>
                  </a:solidFill>
                  <a:latin typeface="Helvetica" charset="0"/>
                  <a:ea typeface="Helvetica" charset="0"/>
                  <a:cs typeface="Helvetica" charset="0"/>
                  <a:sym typeface="Helvetica" charset="0"/>
                </a:endParaRPr>
              </a:p>
            </p:txBody>
          </p:sp>
          <p:sp>
            <p:nvSpPr>
              <p:cNvPr id="34836" name="Rectangle 20"/>
              <p:cNvSpPr>
                <a:spLocks/>
              </p:cNvSpPr>
              <p:nvPr/>
            </p:nvSpPr>
            <p:spPr bwMode="auto">
              <a:xfrm>
                <a:off x="860898" y="0"/>
                <a:ext cx="600348" cy="606075"/>
              </a:xfrm>
              <a:prstGeom prst="rect">
                <a:avLst/>
              </a:prstGeom>
              <a:solidFill>
                <a:srgbClr val="FFAB40"/>
              </a:solidFill>
              <a:ln w="25400" cap="flat" cmpd="sng">
                <a:solidFill>
                  <a:srgbClr val="FFAB4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5052" tIns="15052" rIns="15052" bIns="15052"/>
              <a:lstStyle/>
              <a:p>
                <a:endParaRPr lang="en-US" altLang="en-US" sz="900">
                  <a:solidFill>
                    <a:srgbClr val="262628"/>
                  </a:solidFill>
                  <a:latin typeface="Helvetica" charset="0"/>
                  <a:ea typeface="Helvetica" charset="0"/>
                  <a:cs typeface="Helvetica" charset="0"/>
                  <a:sym typeface="Helvetica" charset="0"/>
                </a:endParaRPr>
              </a:p>
            </p:txBody>
          </p:sp>
          <p:sp>
            <p:nvSpPr>
              <p:cNvPr id="34837" name="Rectangle 21"/>
              <p:cNvSpPr>
                <a:spLocks/>
              </p:cNvSpPr>
              <p:nvPr/>
            </p:nvSpPr>
            <p:spPr bwMode="auto">
              <a:xfrm>
                <a:off x="860898" y="860899"/>
                <a:ext cx="600348" cy="606073"/>
              </a:xfrm>
              <a:prstGeom prst="rect">
                <a:avLst/>
              </a:prstGeom>
              <a:solidFill>
                <a:srgbClr val="FFAB40"/>
              </a:solidFill>
              <a:ln w="25400" cap="flat" cmpd="sng">
                <a:solidFill>
                  <a:srgbClr val="FFAB4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5052" tIns="15052" rIns="15052" bIns="15052"/>
              <a:lstStyle/>
              <a:p>
                <a:endParaRPr lang="en-US" altLang="en-US" sz="900">
                  <a:solidFill>
                    <a:srgbClr val="262628"/>
                  </a:solidFill>
                  <a:latin typeface="Helvetica" charset="0"/>
                  <a:ea typeface="Helvetica" charset="0"/>
                  <a:cs typeface="Helvetica" charset="0"/>
                  <a:sym typeface="Helvetica" charset="0"/>
                </a:endParaRPr>
              </a:p>
            </p:txBody>
          </p:sp>
          <p:sp>
            <p:nvSpPr>
              <p:cNvPr id="34838" name="Rectangle 22"/>
              <p:cNvSpPr>
                <a:spLocks/>
              </p:cNvSpPr>
              <p:nvPr/>
            </p:nvSpPr>
            <p:spPr bwMode="auto">
              <a:xfrm>
                <a:off x="860898" y="1727863"/>
                <a:ext cx="600348" cy="600348"/>
              </a:xfrm>
              <a:prstGeom prst="rect">
                <a:avLst/>
              </a:prstGeom>
              <a:solidFill>
                <a:srgbClr val="FFAB40"/>
              </a:solidFill>
              <a:ln w="25400" cap="flat" cmpd="sng">
                <a:solidFill>
                  <a:srgbClr val="FFAB4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5052" tIns="15052" rIns="15052" bIns="15052"/>
              <a:lstStyle/>
              <a:p>
                <a:endParaRPr lang="en-US" altLang="en-US" sz="900">
                  <a:solidFill>
                    <a:srgbClr val="262628"/>
                  </a:solidFill>
                  <a:latin typeface="Helvetica" charset="0"/>
                  <a:ea typeface="Helvetica" charset="0"/>
                  <a:cs typeface="Helvetica" charset="0"/>
                  <a:sym typeface="Helvetica" charset="0"/>
                </a:endParaRPr>
              </a:p>
            </p:txBody>
          </p:sp>
        </p:grpSp>
      </p:grpSp>
    </p:spTree>
    <p:extLst>
      <p:ext uri="{BB962C8B-B14F-4D97-AF65-F5344CB8AC3E}">
        <p14:creationId xmlns:p14="http://schemas.microsoft.com/office/powerpoint/2010/main" val="846634868"/>
      </p:ext>
    </p:extLst>
  </p:cSld>
  <p:clrMapOvr>
    <a:masterClrMapping/>
  </p:clrMapOvr>
  <p:transition spd="slow">
    <p:dissolve/>
  </p:transition>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1701</TotalTime>
  <Words>5935</Words>
  <Application>Microsoft Macintosh PowerPoint</Application>
  <PresentationFormat>Widescreen</PresentationFormat>
  <Paragraphs>591</Paragraphs>
  <Slides>81</Slides>
  <Notes>81</Notes>
  <HiddenSlides>0</HiddenSlides>
  <MMClips>6</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81</vt:i4>
      </vt:variant>
    </vt:vector>
  </HeadingPairs>
  <TitlesOfParts>
    <vt:vector size="91" baseType="lpstr">
      <vt:lpstr>Calibri</vt:lpstr>
      <vt:lpstr>Calibri Light</vt:lpstr>
      <vt:lpstr>Consolas</vt:lpstr>
      <vt:lpstr>Helvetica</vt:lpstr>
      <vt:lpstr>Helvetica Light</vt:lpstr>
      <vt:lpstr>Mangal</vt:lpstr>
      <vt:lpstr>Raleway</vt:lpstr>
      <vt:lpstr>Source Sans Pro</vt:lpstr>
      <vt:lpstr>Arial</vt:lpstr>
      <vt:lpstr>Office Theme</vt:lpstr>
      <vt:lpstr>Going Offline with Progressive Web Apps</vt:lpstr>
      <vt:lpstr>PowerPoint Presentation</vt:lpstr>
      <vt:lpstr>PowerPoint Presentation</vt:lpstr>
      <vt:lpstr>PowerPoint Presentation</vt:lpstr>
      <vt:lpstr>PowerPoint Presentation</vt:lpstr>
      <vt:lpstr>80%</vt:lpstr>
      <vt:lpstr>PowerPoint Presentation</vt:lpstr>
      <vt:lpstr>PowerPoint Presentation</vt:lpstr>
      <vt:lpstr>PowerPoint Presentation</vt:lpstr>
      <vt:lpstr>ZERO</vt:lpstr>
      <vt:lpstr>PowerPoint Presentation</vt:lpstr>
      <vt:lpstr>PowerPoint Presentation</vt:lpstr>
      <vt:lpstr>Progressive Web Apps</vt:lpstr>
      <vt:lpstr>PowerPoint Presentation</vt:lpstr>
      <vt:lpstr>PowerPoint Presentation</vt:lpstr>
      <vt:lpstr>PowerPoint Presentation</vt:lpstr>
      <vt:lpstr>PowerPoint Presentation</vt:lpstr>
      <vt:lpstr>PowerPoint Presentation</vt:lpstr>
      <vt:lpstr>60%</vt:lpstr>
      <vt:lpstr>PowerPoint Presentation</vt:lpstr>
      <vt:lpstr>PowerPoint Presentation</vt:lpstr>
      <vt:lpstr>PowerPoint Presentation</vt:lpstr>
      <vt:lpstr>PowerPoint Presentation</vt:lpstr>
      <vt:lpstr>PowerPoint Presentation</vt:lpstr>
      <vt:lpstr>PowerPoint Presentation</vt:lpstr>
      <vt:lpstr>Service Worker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Register the Service Worker</vt:lpstr>
      <vt:lpstr>Register the Service Worker</vt:lpstr>
      <vt:lpstr>PowerPoint Presentation</vt:lpstr>
      <vt:lpstr>Add an install Event Handler</vt:lpstr>
      <vt:lpstr>PowerPoint Presentation</vt:lpstr>
      <vt:lpstr>Pre-fetch the App Resources</vt:lpstr>
      <vt:lpstr>Pre-fetch the App Resources</vt:lpstr>
      <vt:lpstr>Pre-fetch the App Resources</vt:lpstr>
      <vt:lpstr>Pre-fetch the App Resources</vt:lpstr>
      <vt:lpstr>PowerPoint Presentation</vt:lpstr>
      <vt:lpstr>Add an activate Event Handler</vt:lpstr>
      <vt:lpstr>Add an activate Event Handler</vt:lpstr>
      <vt:lpstr>PowerPoint Presentation</vt:lpstr>
      <vt:lpstr>PowerPoint Presentation</vt:lpstr>
      <vt:lpstr>Add a fetch Event Handler</vt:lpstr>
      <vt:lpstr>Add a fetch Event Handler</vt:lpstr>
      <vt:lpstr>Add a fetch Event Handler</vt:lpstr>
      <vt:lpstr>Add a fetch Event Handler</vt:lpstr>
      <vt:lpstr>PowerPoint Presentation</vt:lpstr>
      <vt:lpstr>Scope</vt:lpstr>
      <vt:lpstr>Scope</vt:lpstr>
      <vt:lpstr>Scope</vt:lpstr>
      <vt:lpstr>Scope</vt:lpstr>
      <vt:lpstr>PowerPoint Presentation</vt:lpstr>
      <vt:lpstr>PowerPoint Presentation</vt:lpstr>
      <vt:lpstr>PowerPoint Presentation</vt:lpstr>
      <vt:lpstr>PowerPoint Presentation</vt:lpstr>
      <vt:lpstr>PowerPoint Presentation</vt:lpstr>
      <vt:lpstr>PowerPoint Presentation</vt:lpstr>
      <vt:lpstr>control</vt:lpstr>
      <vt:lpstr>PowerPoint Presentation</vt:lpstr>
      <vt:lpstr>PowerPoint Presentation</vt:lpstr>
      <vt:lpstr>PowerPoint Presentation</vt:lpstr>
      <vt:lpstr>PowerPoint Presentation</vt:lpstr>
      <vt:lpstr>PowerPoint Presentation</vt:lpstr>
      <vt:lpstr>Cache first in sw-toolbox</vt:lpstr>
      <vt:lpstr>PowerPoint Presentation</vt:lpstr>
      <vt:lpstr>sw-precache</vt:lpstr>
      <vt:lpstr>PowerPoint Presentation</vt:lpstr>
      <vt:lpstr>HTTPS is a crucial part of the user experience</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15.0025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HTTPS</dc:title>
  <dc:creator>Adolfo Benedetti</dc:creator>
  <cp:lastModifiedBy>Adolfo Benedetti</cp:lastModifiedBy>
  <cp:revision>58</cp:revision>
  <dcterms:created xsi:type="dcterms:W3CDTF">2016-10-07T11:39:30Z</dcterms:created>
  <dcterms:modified xsi:type="dcterms:W3CDTF">2016-12-08T15:52:56Z</dcterms:modified>
</cp:coreProperties>
</file>